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431" r:id="rId4"/>
    <p:sldId id="432" r:id="rId5"/>
    <p:sldId id="433" r:id="rId6"/>
    <p:sldId id="271" r:id="rId7"/>
    <p:sldId id="429" r:id="rId8"/>
    <p:sldId id="440" r:id="rId9"/>
    <p:sldId id="428" r:id="rId10"/>
    <p:sldId id="257" r:id="rId11"/>
    <p:sldId id="437" r:id="rId12"/>
    <p:sldId id="438" r:id="rId13"/>
    <p:sldId id="439" r:id="rId14"/>
    <p:sldId id="436" r:id="rId15"/>
    <p:sldId id="268" r:id="rId16"/>
    <p:sldId id="435" r:id="rId17"/>
    <p:sldId id="434" r:id="rId18"/>
    <p:sldId id="269" r:id="rId19"/>
    <p:sldId id="430" r:id="rId20"/>
    <p:sldId id="270" r:id="rId21"/>
    <p:sldId id="266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2DFF8C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 autoAdjust="0"/>
    <p:restoredTop sz="94658"/>
  </p:normalViewPr>
  <p:slideViewPr>
    <p:cSldViewPr snapToGrid="0" snapToObjects="1">
      <p:cViewPr varScale="1">
        <p:scale>
          <a:sx n="134" d="100"/>
          <a:sy n="134" d="100"/>
        </p:scale>
        <p:origin x="184" y="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9872-F8A0-4992-95A3-09833DB3BD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8ED1-0224-42E3-AC58-698C4EEF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ED1-0224-42E3-AC58-698C4EEF01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a0862c2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a0862c2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8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ustinbaker@nc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59378022001200#f00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942824"/>
            <a:ext cx="9144000" cy="1503196"/>
          </a:xfrm>
        </p:spPr>
        <p:txBody>
          <a:bodyPr/>
          <a:lstStyle/>
          <a:p>
            <a:r>
              <a:rPr lang="en-US" dirty="0"/>
              <a:t>Regional simulations of market-mediated forest responses to scaling biomass-based decarbonization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422" y="2617834"/>
            <a:ext cx="7362777" cy="15827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n-ea"/>
              </a:rPr>
              <a:t>Justin S. Baker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i="1" dirty="0">
                <a:ea typeface="+mn-ea"/>
              </a:rPr>
              <a:t>Associate Professor, Forestry and Environmental Resources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i="1" dirty="0">
                <a:ea typeface="+mn-ea"/>
              </a:rPr>
              <a:t>Director, Southern Forest Resource Assessment Consortium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i="1" dirty="0">
                <a:ea typeface="+mn-ea"/>
              </a:rPr>
              <a:t>Director, Forest Carbon Solutions Initiative </a:t>
            </a:r>
            <a:endParaRPr lang="en-US" sz="1800" i="1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Calculations in SRTS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28820" y="120855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>
              <a:spcBef>
                <a:spcPts val="1200"/>
              </a:spcBef>
            </a:pPr>
            <a:r>
              <a:rPr lang="en" dirty="0"/>
              <a:t>Leveraging the USFS </a:t>
            </a:r>
            <a:r>
              <a:rPr lang="en" dirty="0" err="1"/>
              <a:t>EVALIDator</a:t>
            </a:r>
            <a:r>
              <a:rPr lang="en" dirty="0"/>
              <a:t> API, k-means clustering, and Python we re-estimated carbon conversion factors for SRTS forest types age classes</a:t>
            </a:r>
            <a:endParaRPr dirty="0"/>
          </a:p>
          <a:p>
            <a:pPr marL="342900">
              <a:spcBef>
                <a:spcPts val="1200"/>
              </a:spcBef>
            </a:pPr>
            <a:r>
              <a:rPr lang="en" dirty="0"/>
              <a:t>Carbon Pools:</a:t>
            </a:r>
            <a:endParaRPr dirty="0"/>
          </a:p>
          <a:p>
            <a:pPr lvl="1" indent="-334327">
              <a:spcBef>
                <a:spcPts val="1200"/>
              </a:spcBef>
              <a:buSzPct val="100000"/>
              <a:buChar char="●"/>
            </a:pPr>
            <a:r>
              <a:rPr lang="en" sz="2300" dirty="0"/>
              <a:t>All Live</a:t>
            </a:r>
            <a:endParaRPr sz="2300" dirty="0"/>
          </a:p>
          <a:p>
            <a:pPr lvl="1" indent="-334327">
              <a:buSzPct val="100000"/>
              <a:buChar char="●"/>
            </a:pPr>
            <a:r>
              <a:rPr lang="en" sz="2300" dirty="0"/>
              <a:t>Standing Dead</a:t>
            </a:r>
            <a:endParaRPr sz="2300" dirty="0"/>
          </a:p>
          <a:p>
            <a:pPr lvl="1" indent="-334327">
              <a:buSzPct val="100000"/>
              <a:buChar char="●"/>
            </a:pPr>
            <a:r>
              <a:rPr lang="en" sz="2300" dirty="0"/>
              <a:t>Total Understory</a:t>
            </a:r>
            <a:endParaRPr sz="2300" dirty="0"/>
          </a:p>
          <a:p>
            <a:pPr lvl="1" indent="-334327">
              <a:buSzPct val="100000"/>
              <a:buChar char="●"/>
            </a:pPr>
            <a:r>
              <a:rPr lang="en" sz="2300" dirty="0"/>
              <a:t>Fine Woody Material</a:t>
            </a:r>
            <a:endParaRPr sz="2300" dirty="0"/>
          </a:p>
          <a:p>
            <a:pPr lvl="1" indent="-334327">
              <a:buSzPct val="100000"/>
              <a:buChar char="●"/>
            </a:pPr>
            <a:r>
              <a:rPr lang="en" sz="2300" dirty="0"/>
              <a:t>Coarse Woody Material</a:t>
            </a:r>
            <a:endParaRPr sz="23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970" y="2557951"/>
            <a:ext cx="4843330" cy="25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9FC5-FC56-062C-4947-C2F759A8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SRTS – A flexible regional partial equilibrium forest sector model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C35EC-B45B-2EB4-C0C0-017B8490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" y="1854249"/>
            <a:ext cx="3133725" cy="311467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Convenient tool for building market and resource projections, incorporating uncertainty analysis </a:t>
            </a:r>
          </a:p>
        </p:txBody>
      </p:sp>
      <p:pic>
        <p:nvPicPr>
          <p:cNvPr id="4098" name="Picture 2" descr="Graphs showing the influence of demand, supply, and inventory uncertainty on projections price paths. ">
            <a:extLst>
              <a:ext uri="{FF2B5EF4-FFF2-40B4-BE49-F238E27FC236}">
                <a16:creationId xmlns:a16="http://schemas.microsoft.com/office/drawing/2014/main" id="{472A17AE-B315-C6D2-DDCB-824E21C4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83800"/>
            <a:ext cx="5899378" cy="32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8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967C-AF7D-920A-F5D5-534EC84B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9E1F-1B64-1524-D140-371B8825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SRTS – A flexible regional partial equilibrium forest sector model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A8719-4070-DB84-1F4E-FFCE14880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2190750"/>
            <a:ext cx="2828925" cy="250772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Regional C flux projections by forest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52990-8691-DC6B-F5B0-00F6B6C9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479025"/>
            <a:ext cx="6476914" cy="35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7624-2360-2DF8-4160-BD83D7E7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" y="1226075"/>
            <a:ext cx="4494071" cy="2422000"/>
          </a:xfrm>
        </p:spPr>
        <p:txBody>
          <a:bodyPr>
            <a:normAutofit/>
          </a:bodyPr>
          <a:lstStyle/>
          <a:p>
            <a:r>
              <a:rPr lang="en-US" dirty="0"/>
              <a:t>Dynamic growth-to-drain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F24CF-FDA4-F0DE-5A47-6B1B3CC20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29" y="0"/>
            <a:ext cx="4677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667F-EBA5-BE01-6C41-33538A31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LURA to SRTS Linkage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7D1C-C56E-2AED-366D-4DED3EF11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990725"/>
            <a:ext cx="3707850" cy="25781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LURA to establish spatial extent of the market </a:t>
            </a:r>
          </a:p>
          <a:p>
            <a:r>
              <a:rPr lang="en-US" dirty="0"/>
              <a:t>Define SRTS market regions </a:t>
            </a:r>
          </a:p>
          <a:p>
            <a:pPr lvl="1"/>
            <a:r>
              <a:rPr lang="en-US" dirty="0"/>
              <a:t>In red – primary timber shed for new bioenergy mills </a:t>
            </a:r>
          </a:p>
          <a:p>
            <a:pPr lvl="1"/>
            <a:r>
              <a:rPr lang="en-US" dirty="0"/>
              <a:t>In blue – full timber shed that includes competitive mills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6BBB8-B988-DAA8-E914-98839895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78" y="1152475"/>
            <a:ext cx="4212221" cy="39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D6D6-9EAF-611B-46CE-74D3537C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324"/>
            <a:ext cx="9090660" cy="626716"/>
          </a:xfrm>
        </p:spPr>
        <p:txBody>
          <a:bodyPr/>
          <a:lstStyle/>
          <a:p>
            <a:r>
              <a:rPr lang="en-US" sz="2400" dirty="0"/>
              <a:t>LURA to SRTS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95915-9553-7169-C2E2-9520F9FF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7" y="1870710"/>
            <a:ext cx="3709583" cy="2327672"/>
          </a:xfrm>
        </p:spPr>
        <p:txBody>
          <a:bodyPr/>
          <a:lstStyle/>
          <a:p>
            <a:r>
              <a:rPr lang="en-US" sz="2000" dirty="0"/>
              <a:t>Substantial investment in new bioenergy facilities across the U.S. Gulf Coast region </a:t>
            </a:r>
          </a:p>
          <a:p>
            <a:pPr lvl="1"/>
            <a:r>
              <a:rPr lang="en-US" sz="2000" dirty="0"/>
              <a:t>Louisiana in particular </a:t>
            </a:r>
          </a:p>
          <a:p>
            <a:r>
              <a:rPr lang="en-US" sz="2000" dirty="0"/>
              <a:t>We developed a multi-model assessment that links LURA, SRTS, and LCA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FA4FF-8FEF-F51D-7C17-F59FD1B3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89" y="1082040"/>
            <a:ext cx="4135621" cy="2033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1FD22-2931-2918-F6FA-724BE1223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019" y="3078289"/>
            <a:ext cx="2034639" cy="2017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39E5C-E77B-6428-B02A-FBFA2EF62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8" y="1131392"/>
            <a:ext cx="3737934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2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935E-C177-FA96-1EAA-8F7FD12B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09067"/>
            <a:ext cx="2590800" cy="2925365"/>
          </a:xfrm>
        </p:spPr>
        <p:txBody>
          <a:bodyPr/>
          <a:lstStyle/>
          <a:p>
            <a:r>
              <a:rPr lang="en-US" dirty="0"/>
              <a:t>Carbon Projections for the Subregion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ACD4D-09DB-65E5-1DA0-0963A1C0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061" y="608410"/>
            <a:ext cx="5770156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E0F2-23B2-B2A5-4E10-05555652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94805"/>
            <a:ext cx="3825874" cy="2553890"/>
          </a:xfrm>
        </p:spPr>
        <p:txBody>
          <a:bodyPr/>
          <a:lstStyle/>
          <a:p>
            <a:r>
              <a:rPr lang="en-US" dirty="0"/>
              <a:t>What’s driving landscape C changes?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D40AD-790C-26D1-9518-E451B57E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74" y="558403"/>
            <a:ext cx="4860926" cy="45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1219-18D4-E1B9-7290-0CE6B177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910"/>
            <a:ext cx="8229600" cy="801290"/>
          </a:xfrm>
        </p:spPr>
        <p:txBody>
          <a:bodyPr/>
          <a:lstStyle/>
          <a:p>
            <a:r>
              <a:rPr lang="en-US" sz="2400" dirty="0"/>
              <a:t>Landscape C Change Results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1327D4-7EEA-165B-30CC-5A810A121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270" y="1258569"/>
            <a:ext cx="4376530" cy="3378074"/>
          </a:xfrm>
        </p:spPr>
        <p:txBody>
          <a:bodyPr/>
          <a:lstStyle/>
          <a:p>
            <a:r>
              <a:rPr lang="en-US" dirty="0"/>
              <a:t>Markets matter – </a:t>
            </a:r>
          </a:p>
          <a:p>
            <a:pPr lvl="1"/>
            <a:r>
              <a:rPr lang="en-US" dirty="0"/>
              <a:t>When we analyze scenarios w/o market feedback, C and LU implications are substantially different</a:t>
            </a:r>
          </a:p>
          <a:p>
            <a:pPr lvl="2"/>
            <a:r>
              <a:rPr lang="en-US" b="1" i="1" dirty="0"/>
              <a:t>Market mitigation effect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B6D80-FEB1-0F60-6719-93B3D8F20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86" y="803826"/>
            <a:ext cx="3139674" cy="42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F9599-6E36-BA14-0971-345C068F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B066-4B43-C83E-DDFB-7386AAC8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125"/>
            <a:ext cx="9144000" cy="801290"/>
          </a:xfrm>
        </p:spPr>
        <p:txBody>
          <a:bodyPr/>
          <a:lstStyle/>
          <a:p>
            <a:r>
              <a:rPr lang="en-US" sz="2400" dirty="0"/>
              <a:t>Landscape Carbon Changes + Life Cycle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B5070-B7E4-5ECA-8820-48A14C2A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008"/>
            <a:ext cx="4707172" cy="2568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EA501-9F0A-E363-4EF9-248E53A0D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23" y="1781090"/>
            <a:ext cx="4016535" cy="26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C3A7-9BEA-AC18-B7CD-44F93A702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9433A-2A48-2896-E51E-A69C5FF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A663-E6FD-6429-9EFC-0E61B8E0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2888"/>
            <a:ext cx="4810539" cy="3028619"/>
          </a:xfrm>
        </p:spPr>
        <p:txBody>
          <a:bodyPr/>
          <a:lstStyle/>
          <a:p>
            <a:r>
              <a:rPr lang="en-US" sz="2000" dirty="0"/>
              <a:t>We’ve talked about markets and how they can influence forest management and land use</a:t>
            </a:r>
          </a:p>
          <a:p>
            <a:r>
              <a:rPr lang="en-US" sz="2000" dirty="0"/>
              <a:t>Modeling market dynamics is critical for: 	</a:t>
            </a:r>
          </a:p>
          <a:p>
            <a:pPr lvl="1"/>
            <a:r>
              <a:rPr lang="en-US" sz="1800" dirty="0"/>
              <a:t>Establishing additionality criteria </a:t>
            </a:r>
          </a:p>
          <a:p>
            <a:pPr lvl="1"/>
            <a:r>
              <a:rPr lang="en-US" sz="1800" dirty="0"/>
              <a:t>Quantifying impacts of shifting demand or policy interventions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EBD4B-33AB-86E7-698B-EE729C20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92888"/>
            <a:ext cx="4542929" cy="30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972F-BB9B-5627-1969-0143E5FB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84B2-744D-EF45-C341-2883F0FC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430"/>
            <a:ext cx="8229600" cy="2327672"/>
          </a:xfrm>
        </p:spPr>
        <p:txBody>
          <a:bodyPr/>
          <a:lstStyle/>
          <a:p>
            <a:r>
              <a:rPr lang="en-US" dirty="0"/>
              <a:t>Bioenergy can improve carbon outcomes of wood allocation at global and regional scales </a:t>
            </a:r>
          </a:p>
          <a:p>
            <a:r>
              <a:rPr lang="en-US" dirty="0"/>
              <a:t>Markets matter and we should use models that reflect market/resource dependencies! </a:t>
            </a:r>
          </a:p>
          <a:p>
            <a:r>
              <a:rPr lang="en-US" dirty="0"/>
              <a:t>Context matters  </a:t>
            </a:r>
          </a:p>
          <a:p>
            <a:pPr lvl="1"/>
            <a:r>
              <a:rPr lang="en-US" sz="2000" dirty="0"/>
              <a:t>More nuanced timber shed-scale analysis can provide novel insight to regional stakeholders </a:t>
            </a:r>
          </a:p>
          <a:p>
            <a:pPr lvl="1"/>
            <a:r>
              <a:rPr lang="en-US" sz="2000" dirty="0"/>
              <a:t>New opportunities to link economic modeling and LCA </a:t>
            </a:r>
          </a:p>
        </p:txBody>
      </p:sp>
    </p:spTree>
    <p:extLst>
      <p:ext uri="{BB962C8B-B14F-4D97-AF65-F5344CB8AC3E}">
        <p14:creationId xmlns:p14="http://schemas.microsoft.com/office/powerpoint/2010/main" val="339840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Justin S. Baker – </a:t>
            </a:r>
            <a:r>
              <a:rPr lang="en-US" dirty="0">
                <a:hlinkClick r:id="rId2"/>
              </a:rPr>
              <a:t>justinbaker@ncsu.edu</a:t>
            </a:r>
            <a:r>
              <a:rPr lang="en-US" dirty="0"/>
              <a:t> </a:t>
            </a:r>
          </a:p>
          <a:p>
            <a:pPr lvl="1"/>
            <a:r>
              <a:rPr lang="en-US" sz="1600" dirty="0"/>
              <a:t>Associate Professor, Forestry and Environmental Resources</a:t>
            </a:r>
          </a:p>
          <a:p>
            <a:pPr lvl="1"/>
            <a:r>
              <a:rPr lang="en-US" sz="1600" dirty="0"/>
              <a:t>Director, Southern Forest Resource Assessment Consortium (SOFAC)</a:t>
            </a:r>
          </a:p>
          <a:p>
            <a:pPr lvl="1"/>
            <a:r>
              <a:rPr lang="en-US" sz="1600" dirty="0"/>
              <a:t>Director, Forest Carbon Solutions Initiative (FCSI) </a:t>
            </a:r>
            <a:endParaRPr lang="en-US" sz="1100" dirty="0"/>
          </a:p>
          <a:p>
            <a:pPr lvl="1"/>
            <a:r>
              <a:rPr lang="en-US" sz="1600" b="1" dirty="0"/>
              <a:t>NC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3338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BDB2-6E18-2D81-7DE0-95804115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F296-1135-2EFE-0FE9-D67AA57A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1" y="1476375"/>
            <a:ext cx="3622674" cy="3762502"/>
          </a:xfrm>
        </p:spPr>
        <p:txBody>
          <a:bodyPr/>
          <a:lstStyle/>
          <a:p>
            <a:r>
              <a:rPr lang="en-US" dirty="0"/>
              <a:t>Scale Considerations </a:t>
            </a:r>
          </a:p>
          <a:p>
            <a:pPr lvl="1"/>
            <a:r>
              <a:rPr lang="en-US" dirty="0"/>
              <a:t>Global-scale modeling efforts great for big-picture policy, market, and environmental change scenarios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D3F940-0FCD-64AC-1324-233D01C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563290"/>
            <a:ext cx="5299074" cy="30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C00A-7CE6-3EC3-D80F-C7D6C850120C}"/>
              </a:ext>
            </a:extLst>
          </p:cNvPr>
          <p:cNvSpPr txBox="1"/>
          <p:nvPr/>
        </p:nvSpPr>
        <p:spPr>
          <a:xfrm>
            <a:off x="4400550" y="4791075"/>
            <a:ext cx="440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from Global For-MIP Manuscript (Daigneault et al., </a:t>
            </a:r>
            <a:r>
              <a:rPr lang="en-US" sz="1200" dirty="0">
                <a:hlinkClick r:id="rId3"/>
              </a:rPr>
              <a:t>2022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193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CDE-7269-C471-E054-A71D24C1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A602E-3CF6-B9DF-4B23-49DA4877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8" y="1581150"/>
            <a:ext cx="4200525" cy="2327672"/>
          </a:xfrm>
        </p:spPr>
        <p:txBody>
          <a:bodyPr/>
          <a:lstStyle/>
          <a:p>
            <a:r>
              <a:rPr lang="en-US" sz="2000" dirty="0"/>
              <a:t>Scale Considerations </a:t>
            </a:r>
          </a:p>
          <a:p>
            <a:pPr lvl="1"/>
            <a:r>
              <a:rPr lang="en-US" sz="2000" dirty="0"/>
              <a:t>National-scale tools are useful for similar contexts </a:t>
            </a:r>
          </a:p>
          <a:p>
            <a:pPr lvl="1"/>
            <a:r>
              <a:rPr lang="en-US" sz="2000" dirty="0"/>
              <a:t>Some (e.g., LURA) provide key spatial information on how the resource base (</a:t>
            </a:r>
            <a:r>
              <a:rPr lang="en-US" sz="2000" b="1" i="1" dirty="0"/>
              <a:t>supply</a:t>
            </a:r>
            <a:r>
              <a:rPr lang="en-US" sz="2000" dirty="0"/>
              <a:t>) and mills (</a:t>
            </a:r>
            <a:r>
              <a:rPr lang="en-US" sz="2000" b="1" i="1" dirty="0"/>
              <a:t>demand</a:t>
            </a:r>
            <a:r>
              <a:rPr lang="en-US" sz="2000" dirty="0"/>
              <a:t>) are connected</a:t>
            </a:r>
          </a:p>
        </p:txBody>
      </p:sp>
      <p:pic>
        <p:nvPicPr>
          <p:cNvPr id="4" name="Picture 3" descr="LURA_SupDem.jpg">
            <a:extLst>
              <a:ext uri="{FF2B5EF4-FFF2-40B4-BE49-F238E27FC236}">
                <a16:creationId xmlns:a16="http://schemas.microsoft.com/office/drawing/2014/main" id="{64806C8E-E18D-824B-6B32-75A6818BFB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818" t="5529" r="1455" b="3647"/>
          <a:stretch>
            <a:fillRect/>
          </a:stretch>
        </p:blipFill>
        <p:spPr>
          <a:xfrm>
            <a:off x="4153401" y="1352550"/>
            <a:ext cx="4990599" cy="36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E5CF-CF39-E5F8-F3A3-FDDA6B2F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61FDD-5BD7-DE22-6015-77E16237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Considerations </a:t>
            </a:r>
          </a:p>
          <a:p>
            <a:pPr lvl="1"/>
            <a:r>
              <a:rPr lang="en-US" dirty="0"/>
              <a:t>Regional models like the </a:t>
            </a:r>
            <a:r>
              <a:rPr lang="en-US" dirty="0" err="1"/>
              <a:t>SubRegional</a:t>
            </a:r>
            <a:r>
              <a:rPr lang="en-US" dirty="0"/>
              <a:t> Timber Supply Model (SRTS) offer a mix of nuance/spatial detail and ability to perform long-term market projections </a:t>
            </a:r>
          </a:p>
          <a:p>
            <a:pPr lvl="1"/>
            <a:r>
              <a:rPr lang="en-US" dirty="0"/>
              <a:t>Ideal for subnational (or state-level) analysis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AB36-7385-DA78-27C9-CAECF4F4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09B2-A873-A087-EFE8-D5E8EAF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23276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 South is a critical global wood production source</a:t>
            </a:r>
          </a:p>
          <a:p>
            <a:r>
              <a:rPr lang="en-US" dirty="0"/>
              <a:t>Concerning decline in pulp mill capacity is putting downward pressure on markets generally </a:t>
            </a:r>
          </a:p>
          <a:p>
            <a:r>
              <a:rPr lang="en-US" dirty="0"/>
              <a:t>Some portions of the region are seeing mill capacity investment </a:t>
            </a:r>
          </a:p>
          <a:p>
            <a:pPr lvl="1"/>
            <a:r>
              <a:rPr lang="en-US" dirty="0"/>
              <a:t>(e.g., bioenergy in the Gulf)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5736-3B14-7DB4-C289-1C9C83EB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962"/>
            <a:ext cx="8229600" cy="801290"/>
          </a:xfrm>
        </p:spPr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0FFC-B7A7-9095-A727-EE9E1170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41" y="1677558"/>
            <a:ext cx="7568233" cy="3465942"/>
          </a:xfrm>
        </p:spPr>
        <p:txBody>
          <a:bodyPr/>
          <a:lstStyle/>
          <a:p>
            <a:r>
              <a:rPr lang="en-US" dirty="0"/>
              <a:t>Multi-model assessment approach </a:t>
            </a:r>
          </a:p>
          <a:p>
            <a:pPr lvl="1"/>
            <a:r>
              <a:rPr lang="en-US" sz="2000" dirty="0"/>
              <a:t>LURA provides national-scale look at spatial interactions </a:t>
            </a:r>
          </a:p>
          <a:p>
            <a:pPr lvl="1"/>
            <a:r>
              <a:rPr lang="en-US" sz="2000" dirty="0" err="1"/>
              <a:t>SubRegional</a:t>
            </a:r>
            <a:r>
              <a:rPr lang="en-US" sz="2000" dirty="0"/>
              <a:t> Timber Supply Model (SRTS) for longer-term outlooks within affected mill sheds </a:t>
            </a:r>
          </a:p>
          <a:p>
            <a:pPr lvl="1"/>
            <a:r>
              <a:rPr lang="en-US" sz="2000" dirty="0"/>
              <a:t>LCA to quantify net emissions impacts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0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BB588-504D-FA0F-29E5-F56196CB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AE8B-D386-2A4D-D711-6B46D176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SRTS – A flexible regional partial equilibrium forest sector model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A6C7C-C786-191B-E5BB-EC3CB5F6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438275"/>
            <a:ext cx="5400675" cy="3600450"/>
          </a:xfrm>
          <a:prstGeom prst="rect">
            <a:avLst/>
          </a:prstGeom>
        </p:spPr>
      </p:pic>
      <p:pic>
        <p:nvPicPr>
          <p:cNvPr id="6146" name="Picture 2" descr="Zoomed in map of the North Carolina/ Virginia border highlighting a proposed facility with a 100 mile radius drawn around it.">
            <a:extLst>
              <a:ext uri="{FF2B5EF4-FFF2-40B4-BE49-F238E27FC236}">
                <a16:creationId xmlns:a16="http://schemas.microsoft.com/office/drawing/2014/main" id="{AF906D34-CA45-0435-6909-C8291B76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952625"/>
            <a:ext cx="410924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5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en" sz="1800" dirty="0"/>
              <a:t>2024 saw the transformation of SRTS into an Excel Add-in. </a:t>
            </a:r>
            <a:endParaRPr sz="1800" dirty="0"/>
          </a:p>
          <a:p>
            <a:pPr marL="285750" indent="-285750">
              <a:spcBef>
                <a:spcPts val="1200"/>
              </a:spcBef>
            </a:pPr>
            <a:r>
              <a:rPr lang="en" sz="1800" dirty="0"/>
              <a:t>Makes the power of the SRTS economic model more accessible as it is now available on a widely available platform</a:t>
            </a:r>
            <a:endParaRPr sz="18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en" sz="1800" dirty="0"/>
              <a:t>Easy of use was a focus of the development effort, leading to the inclusion of several workflow wizards that aid in model setup. </a:t>
            </a:r>
            <a:endParaRPr sz="1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SRTS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700" y="160771"/>
            <a:ext cx="4418450" cy="9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00" y="3172275"/>
            <a:ext cx="2546625" cy="19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975" y="2809625"/>
            <a:ext cx="2390550" cy="22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0301" y="3172275"/>
            <a:ext cx="2010698" cy="19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D81E1639E104B897B7464782B49BF" ma:contentTypeVersion="26" ma:contentTypeDescription="Create a new document." ma:contentTypeScope="" ma:versionID="2ac2038dccef4cdfd213c45cc9574a1b">
  <xsd:schema xmlns:xsd="http://www.w3.org/2001/XMLSchema" xmlns:xs="http://www.w3.org/2001/XMLSchema" xmlns:p="http://schemas.microsoft.com/office/2006/metadata/properties" xmlns:ns2="4cecae92-d326-45b1-80cf-0205f9ead9fa" xmlns:ns3="955c11f9-020b-4ea4-b49f-f676139b16a5" targetNamespace="http://schemas.microsoft.com/office/2006/metadata/properties" ma:root="true" ma:fieldsID="6ba057d56c77b88074d1eb67a6ec7df5" ns2:_="" ns3:_="">
    <xsd:import namespace="4cecae92-d326-45b1-80cf-0205f9ead9fa"/>
    <xsd:import namespace="955c11f9-020b-4ea4-b49f-f676139b16a5"/>
    <xsd:element name="properties">
      <xsd:complexType>
        <xsd:sequence>
          <xsd:element name="documentManagement">
            <xsd:complexType>
              <xsd:all>
                <xsd:element ref="ns2:Client" minOccurs="0"/>
                <xsd:element ref="ns2:ProjectID" minOccurs="0"/>
                <xsd:element ref="ns3:SharedWithUsers" minOccurs="0"/>
                <xsd:element ref="ns3:SharedWithDetails" minOccurs="0"/>
                <xsd:element ref="ns2:Project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tatu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Date" minOccurs="0"/>
                <xsd:element ref="ns2:MediaServiceObjectDetectorVersions" minOccurs="0"/>
                <xsd:element ref="ns2:FileDescrip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ae92-d326-45b1-80cf-0205f9ead9fa" elementFormDefault="qualified">
    <xsd:import namespace="http://schemas.microsoft.com/office/2006/documentManagement/types"/>
    <xsd:import namespace="http://schemas.microsoft.com/office/infopath/2007/PartnerControls"/>
    <xsd:element name="Client" ma:index="8" nillable="true" ma:displayName="Client" ma:format="Dropdown" ma:internalName="Client">
      <xsd:simpleType>
        <xsd:restriction base="dms:Text">
          <xsd:maxLength value="255"/>
        </xsd:restriction>
      </xsd:simpleType>
    </xsd:element>
    <xsd:element name="ProjectID" ma:index="9" nillable="true" ma:displayName="Project Number" ma:format="Dropdown" ma:internalName="ProjectID">
      <xsd:simpleType>
        <xsd:restriction base="dms:Text">
          <xsd:maxLength value="255"/>
        </xsd:restriction>
      </xsd:simpleType>
    </xsd:element>
    <xsd:element name="ProjectName" ma:index="12" nillable="true" ma:displayName="Project Name" ma:format="Dropdown" ma:internalName="ProjectNam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Active"/>
          <xsd:enumeration value="Closed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ileDescription" ma:index="30" nillable="true" ma:displayName="File Description" ma:description="Short description of the file" ma:format="Dropdown" ma:internalName="FileDescription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11f9-020b-4ea4-b49f-f676139b1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6e6daf-71af-4009-ad17-73c15e282d41}" ma:internalName="TaxCatchAll" ma:showField="CatchAllData" ma:web="955c11f9-020b-4ea4-b49f-f676139b1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cecae92-d326-45b1-80cf-0205f9ead9fa" xsi:nil="true"/>
    <TaxCatchAll xmlns="955c11f9-020b-4ea4-b49f-f676139b16a5" xsi:nil="true"/>
    <FileDescription xmlns="4cecae92-d326-45b1-80cf-0205f9ead9fa" xsi:nil="true"/>
    <lcf76f155ced4ddcb4097134ff3c332f xmlns="4cecae92-d326-45b1-80cf-0205f9ead9fa">
      <Terms xmlns="http://schemas.microsoft.com/office/infopath/2007/PartnerControls"/>
    </lcf76f155ced4ddcb4097134ff3c332f>
    <ProjectID xmlns="4cecae92-d326-45b1-80cf-0205f9ead9fa" xsi:nil="true"/>
    <ProjectName xmlns="4cecae92-d326-45b1-80cf-0205f9ead9fa" xsi:nil="true"/>
    <Client xmlns="4cecae92-d326-45b1-80cf-0205f9ead9fa" xsi:nil="true"/>
    <Status xmlns="4cecae92-d326-45b1-80cf-0205f9ead9fa" xsi:nil="true"/>
  </documentManagement>
</p:properties>
</file>

<file path=customXml/itemProps1.xml><?xml version="1.0" encoding="utf-8"?>
<ds:datastoreItem xmlns:ds="http://schemas.openxmlformats.org/officeDocument/2006/customXml" ds:itemID="{EB715DA3-2555-40F9-916E-35F55627A239}"/>
</file>

<file path=customXml/itemProps2.xml><?xml version="1.0" encoding="utf-8"?>
<ds:datastoreItem xmlns:ds="http://schemas.openxmlformats.org/officeDocument/2006/customXml" ds:itemID="{C850683B-A206-4839-A402-6A527CF090A0}"/>
</file>

<file path=customXml/itemProps3.xml><?xml version="1.0" encoding="utf-8"?>
<ds:datastoreItem xmlns:ds="http://schemas.openxmlformats.org/officeDocument/2006/customXml" ds:itemID="{F4E0B876-21B3-43A2-8ECB-141C887CDA10}"/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ncstate-ppt-template-16x9-horizontal-left-brick (6)</Template>
  <TotalTime>22315</TotalTime>
  <Words>610</Words>
  <Application>Microsoft Macintosh PowerPoint</Application>
  <PresentationFormat>On-screen Show (16:9)</PresentationFormat>
  <Paragraphs>80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NCStateU-horizontal-left-logo</vt:lpstr>
      <vt:lpstr>Regional simulations of market-mediated forest responses to scaling biomass-based decarbonization</vt:lpstr>
      <vt:lpstr>Background Context</vt:lpstr>
      <vt:lpstr>Background Context </vt:lpstr>
      <vt:lpstr>Background Context </vt:lpstr>
      <vt:lpstr>Background Context </vt:lpstr>
      <vt:lpstr>Background Context</vt:lpstr>
      <vt:lpstr>Methods </vt:lpstr>
      <vt:lpstr>SRTS – A flexible regional partial equilibrium forest sector model </vt:lpstr>
      <vt:lpstr>SRTS</vt:lpstr>
      <vt:lpstr>Carbon Calculations in SRTS</vt:lpstr>
      <vt:lpstr>SRTS – A flexible regional partial equilibrium forest sector model </vt:lpstr>
      <vt:lpstr>SRTS – A flexible regional partial equilibrium forest sector model </vt:lpstr>
      <vt:lpstr>Dynamic growth-to-drain over time</vt:lpstr>
      <vt:lpstr>LURA to SRTS Linkage </vt:lpstr>
      <vt:lpstr>LURA to SRTS Linkage</vt:lpstr>
      <vt:lpstr>Carbon Projections for the Subregion </vt:lpstr>
      <vt:lpstr>What’s driving landscape C changes? </vt:lpstr>
      <vt:lpstr>Landscape C Change Results</vt:lpstr>
      <vt:lpstr>Landscape Carbon Changes + Life Cycle Benefits</vt:lpstr>
      <vt:lpstr>Summary </vt:lpstr>
      <vt:lpstr>Questions?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Baker</dc:creator>
  <cp:lastModifiedBy>Justin Baker</cp:lastModifiedBy>
  <cp:revision>362</cp:revision>
  <cp:lastPrinted>2022-01-01T04:25:31Z</cp:lastPrinted>
  <dcterms:created xsi:type="dcterms:W3CDTF">2021-12-16T15:14:24Z</dcterms:created>
  <dcterms:modified xsi:type="dcterms:W3CDTF">2026-04-16T12:09:15Z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0x0101004CBD81E1639E104B897B7464782B49BF</vt:lpwstr>
  </property>
</Properties>
</file>