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6">
  <p:sldMasterIdLst>
    <p:sldMasterId id="2147483648" r:id="rId1"/>
  </p:sldMasterIdLst>
  <p:notesMasterIdLst>
    <p:notesMasterId r:id="rId24"/>
  </p:notesMasterIdLst>
  <p:sldIdLst>
    <p:sldId id="261" r:id="rId2"/>
    <p:sldId id="440" r:id="rId3"/>
    <p:sldId id="441" r:id="rId4"/>
    <p:sldId id="442" r:id="rId5"/>
    <p:sldId id="443" r:id="rId6"/>
    <p:sldId id="444" r:id="rId7"/>
    <p:sldId id="446" r:id="rId8"/>
    <p:sldId id="436" r:id="rId9"/>
    <p:sldId id="402" r:id="rId10"/>
    <p:sldId id="414" r:id="rId11"/>
    <p:sldId id="460" r:id="rId12"/>
    <p:sldId id="448" r:id="rId13"/>
    <p:sldId id="449" r:id="rId14"/>
    <p:sldId id="452" r:id="rId15"/>
    <p:sldId id="461" r:id="rId16"/>
    <p:sldId id="451" r:id="rId17"/>
    <p:sldId id="453" r:id="rId18"/>
    <p:sldId id="454" r:id="rId19"/>
    <p:sldId id="455" r:id="rId20"/>
    <p:sldId id="456" r:id="rId21"/>
    <p:sldId id="458" r:id="rId22"/>
    <p:sldId id="4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233" autoAdjust="0"/>
  </p:normalViewPr>
  <p:slideViewPr>
    <p:cSldViewPr snapToGrid="0">
      <p:cViewPr varScale="1">
        <p:scale>
          <a:sx n="102" d="100"/>
          <a:sy n="102" d="100"/>
        </p:scale>
        <p:origin x="816" y="96"/>
      </p:cViewPr>
      <p:guideLst/>
    </p:cSldViewPr>
  </p:slideViewPr>
  <p:notesTextViewPr>
    <p:cViewPr>
      <p:scale>
        <a:sx n="3" d="2"/>
        <a:sy n="3" d="2"/>
      </p:scale>
      <p:origin x="0" y="0"/>
    </p:cViewPr>
  </p:notesTextViewPr>
  <p:sorterViewPr>
    <p:cViewPr>
      <p:scale>
        <a:sx n="100" d="100"/>
        <a:sy n="100" d="100"/>
      </p:scale>
      <p:origin x="0" y="-90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Forest Area (Mha)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Sheet1!$A$2:$A$10</c:f>
              <c:numCache>
                <c:formatCode>General</c:formatCode>
                <c:ptCount val="9"/>
                <c:pt idx="0">
                  <c:v>2020</c:v>
                </c:pt>
                <c:pt idx="1">
                  <c:v>2030</c:v>
                </c:pt>
                <c:pt idx="2">
                  <c:v>2040</c:v>
                </c:pt>
                <c:pt idx="3">
                  <c:v>2050</c:v>
                </c:pt>
                <c:pt idx="4">
                  <c:v>2060</c:v>
                </c:pt>
                <c:pt idx="5">
                  <c:v>2070</c:v>
                </c:pt>
                <c:pt idx="6">
                  <c:v>2080</c:v>
                </c:pt>
                <c:pt idx="7">
                  <c:v>2090</c:v>
                </c:pt>
                <c:pt idx="8">
                  <c:v>2100</c:v>
                </c:pt>
              </c:numCache>
            </c:numRef>
          </c:xVal>
          <c:yVal>
            <c:numRef>
              <c:f>Sheet1!$B$2:$B$10</c:f>
              <c:numCache>
                <c:formatCode>#,##0</c:formatCode>
                <c:ptCount val="9"/>
                <c:pt idx="0">
                  <c:v>3899</c:v>
                </c:pt>
                <c:pt idx="1">
                  <c:v>3883</c:v>
                </c:pt>
                <c:pt idx="2">
                  <c:v>3866</c:v>
                </c:pt>
                <c:pt idx="3">
                  <c:v>3837</c:v>
                </c:pt>
                <c:pt idx="4">
                  <c:v>3818</c:v>
                </c:pt>
                <c:pt idx="5">
                  <c:v>3806</c:v>
                </c:pt>
                <c:pt idx="6">
                  <c:v>3803</c:v>
                </c:pt>
                <c:pt idx="7">
                  <c:v>3801</c:v>
                </c:pt>
                <c:pt idx="8">
                  <c:v>3800</c:v>
                </c:pt>
              </c:numCache>
            </c:numRef>
          </c:yVal>
          <c:smooth val="0"/>
          <c:extLst>
            <c:ext xmlns:c16="http://schemas.microsoft.com/office/drawing/2014/chart" uri="{C3380CC4-5D6E-409C-BE32-E72D297353CC}">
              <c16:uniqueId val="{00000000-7E90-4074-AFCA-BEC602FE3A52}"/>
            </c:ext>
          </c:extLst>
        </c:ser>
        <c:dLbls>
          <c:showLegendKey val="0"/>
          <c:showVal val="0"/>
          <c:showCatName val="0"/>
          <c:showSerName val="0"/>
          <c:showPercent val="0"/>
          <c:showBubbleSize val="0"/>
        </c:dLbls>
        <c:axId val="681062536"/>
        <c:axId val="681062864"/>
      </c:scatterChart>
      <c:valAx>
        <c:axId val="681062536"/>
        <c:scaling>
          <c:orientation val="minMax"/>
          <c:max val="2100"/>
          <c:min val="20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1062864"/>
        <c:crosses val="autoZero"/>
        <c:crossBetween val="midCat"/>
      </c:valAx>
      <c:valAx>
        <c:axId val="68106286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1062536"/>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Sheet1!$C$1</c:f>
              <c:strCache>
                <c:ptCount val="1"/>
                <c:pt idx="0">
                  <c:v>Annual Forest C Flux* (MtC/yr)</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Sheet1!$A$2:$A$10</c:f>
              <c:numCache>
                <c:formatCode>General</c:formatCode>
                <c:ptCount val="9"/>
                <c:pt idx="0">
                  <c:v>2020</c:v>
                </c:pt>
                <c:pt idx="1">
                  <c:v>2030</c:v>
                </c:pt>
                <c:pt idx="2">
                  <c:v>2040</c:v>
                </c:pt>
                <c:pt idx="3">
                  <c:v>2050</c:v>
                </c:pt>
                <c:pt idx="4">
                  <c:v>2060</c:v>
                </c:pt>
                <c:pt idx="5">
                  <c:v>2070</c:v>
                </c:pt>
                <c:pt idx="6">
                  <c:v>2080</c:v>
                </c:pt>
                <c:pt idx="7">
                  <c:v>2090</c:v>
                </c:pt>
                <c:pt idx="8">
                  <c:v>2100</c:v>
                </c:pt>
              </c:numCache>
            </c:numRef>
          </c:xVal>
          <c:yVal>
            <c:numRef>
              <c:f>Sheet1!$C$2:$C$10</c:f>
              <c:numCache>
                <c:formatCode>General</c:formatCode>
                <c:ptCount val="9"/>
                <c:pt idx="0">
                  <c:v>-239</c:v>
                </c:pt>
                <c:pt idx="1">
                  <c:v>-467</c:v>
                </c:pt>
                <c:pt idx="2">
                  <c:v>-634</c:v>
                </c:pt>
                <c:pt idx="3">
                  <c:v>-761</c:v>
                </c:pt>
                <c:pt idx="4">
                  <c:v>-817</c:v>
                </c:pt>
                <c:pt idx="5">
                  <c:v>-870</c:v>
                </c:pt>
                <c:pt idx="6">
                  <c:v>-958</c:v>
                </c:pt>
                <c:pt idx="7">
                  <c:v>-920</c:v>
                </c:pt>
                <c:pt idx="8">
                  <c:v>-911</c:v>
                </c:pt>
              </c:numCache>
            </c:numRef>
          </c:yVal>
          <c:smooth val="0"/>
          <c:extLst>
            <c:ext xmlns:c16="http://schemas.microsoft.com/office/drawing/2014/chart" uri="{C3380CC4-5D6E-409C-BE32-E72D297353CC}">
              <c16:uniqueId val="{00000000-3633-4B2A-A412-0E5B1060A37D}"/>
            </c:ext>
          </c:extLst>
        </c:ser>
        <c:dLbls>
          <c:showLegendKey val="0"/>
          <c:showVal val="0"/>
          <c:showCatName val="0"/>
          <c:showSerName val="0"/>
          <c:showPercent val="0"/>
          <c:showBubbleSize val="0"/>
        </c:dLbls>
        <c:axId val="681062536"/>
        <c:axId val="681062864"/>
      </c:scatterChart>
      <c:valAx>
        <c:axId val="681062536"/>
        <c:scaling>
          <c:orientation val="minMax"/>
          <c:max val="2100"/>
          <c:min val="20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1062864"/>
        <c:crosses val="autoZero"/>
        <c:crossBetween val="midCat"/>
      </c:valAx>
      <c:valAx>
        <c:axId val="681062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1062536"/>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Sheet1!$D$1</c:f>
              <c:strCache>
                <c:ptCount val="1"/>
                <c:pt idx="0">
                  <c:v>Annual Timber Harvest (Mm3/yr)</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Sheet1!$A$2:$A$10</c:f>
              <c:numCache>
                <c:formatCode>General</c:formatCode>
                <c:ptCount val="9"/>
                <c:pt idx="0">
                  <c:v>2020</c:v>
                </c:pt>
                <c:pt idx="1">
                  <c:v>2030</c:v>
                </c:pt>
                <c:pt idx="2">
                  <c:v>2040</c:v>
                </c:pt>
                <c:pt idx="3">
                  <c:v>2050</c:v>
                </c:pt>
                <c:pt idx="4">
                  <c:v>2060</c:v>
                </c:pt>
                <c:pt idx="5">
                  <c:v>2070</c:v>
                </c:pt>
                <c:pt idx="6">
                  <c:v>2080</c:v>
                </c:pt>
                <c:pt idx="7">
                  <c:v>2090</c:v>
                </c:pt>
                <c:pt idx="8">
                  <c:v>2100</c:v>
                </c:pt>
              </c:numCache>
            </c:numRef>
          </c:xVal>
          <c:yVal>
            <c:numRef>
              <c:f>Sheet1!$D$2:$D$10</c:f>
              <c:numCache>
                <c:formatCode>#,##0</c:formatCode>
                <c:ptCount val="9"/>
                <c:pt idx="0">
                  <c:v>2259</c:v>
                </c:pt>
                <c:pt idx="1">
                  <c:v>2354</c:v>
                </c:pt>
                <c:pt idx="2">
                  <c:v>2461</c:v>
                </c:pt>
                <c:pt idx="3">
                  <c:v>2568</c:v>
                </c:pt>
                <c:pt idx="4">
                  <c:v>2608</c:v>
                </c:pt>
                <c:pt idx="5">
                  <c:v>2797</c:v>
                </c:pt>
                <c:pt idx="6">
                  <c:v>2826</c:v>
                </c:pt>
                <c:pt idx="7">
                  <c:v>3062</c:v>
                </c:pt>
                <c:pt idx="8">
                  <c:v>3168</c:v>
                </c:pt>
              </c:numCache>
            </c:numRef>
          </c:yVal>
          <c:smooth val="0"/>
          <c:extLst>
            <c:ext xmlns:c16="http://schemas.microsoft.com/office/drawing/2014/chart" uri="{C3380CC4-5D6E-409C-BE32-E72D297353CC}">
              <c16:uniqueId val="{00000000-B52F-4C89-B149-6897B070EFA9}"/>
            </c:ext>
          </c:extLst>
        </c:ser>
        <c:dLbls>
          <c:showLegendKey val="0"/>
          <c:showVal val="0"/>
          <c:showCatName val="0"/>
          <c:showSerName val="0"/>
          <c:showPercent val="0"/>
          <c:showBubbleSize val="0"/>
        </c:dLbls>
        <c:axId val="681062536"/>
        <c:axId val="681062864"/>
      </c:scatterChart>
      <c:valAx>
        <c:axId val="681062536"/>
        <c:scaling>
          <c:orientation val="minMax"/>
          <c:max val="2100"/>
          <c:min val="20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1062864"/>
        <c:crosses val="autoZero"/>
        <c:crossBetween val="midCat"/>
      </c:valAx>
      <c:valAx>
        <c:axId val="681062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1062536"/>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Sheet1!$E$1</c:f>
              <c:strCache>
                <c:ptCount val="1"/>
                <c:pt idx="0">
                  <c:v>Roundwood Price ($/m3)</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Sheet1!$A$2:$A$10</c:f>
              <c:numCache>
                <c:formatCode>General</c:formatCode>
                <c:ptCount val="9"/>
                <c:pt idx="0">
                  <c:v>2020</c:v>
                </c:pt>
                <c:pt idx="1">
                  <c:v>2030</c:v>
                </c:pt>
                <c:pt idx="2">
                  <c:v>2040</c:v>
                </c:pt>
                <c:pt idx="3">
                  <c:v>2050</c:v>
                </c:pt>
                <c:pt idx="4">
                  <c:v>2060</c:v>
                </c:pt>
                <c:pt idx="5">
                  <c:v>2070</c:v>
                </c:pt>
                <c:pt idx="6">
                  <c:v>2080</c:v>
                </c:pt>
                <c:pt idx="7">
                  <c:v>2090</c:v>
                </c:pt>
                <c:pt idx="8">
                  <c:v>2100</c:v>
                </c:pt>
              </c:numCache>
            </c:numRef>
          </c:xVal>
          <c:yVal>
            <c:numRef>
              <c:f>Sheet1!$E$2:$E$10</c:f>
              <c:numCache>
                <c:formatCode>"$"#,##0_);[Red]\("$"#,##0\)</c:formatCode>
                <c:ptCount val="9"/>
                <c:pt idx="0">
                  <c:v>86</c:v>
                </c:pt>
                <c:pt idx="1">
                  <c:v>103</c:v>
                </c:pt>
                <c:pt idx="2">
                  <c:v>114</c:v>
                </c:pt>
                <c:pt idx="3">
                  <c:v>119</c:v>
                </c:pt>
                <c:pt idx="4">
                  <c:v>124</c:v>
                </c:pt>
                <c:pt idx="5">
                  <c:v>121</c:v>
                </c:pt>
                <c:pt idx="6">
                  <c:v>124</c:v>
                </c:pt>
                <c:pt idx="7">
                  <c:v>120</c:v>
                </c:pt>
                <c:pt idx="8">
                  <c:v>122</c:v>
                </c:pt>
              </c:numCache>
            </c:numRef>
          </c:yVal>
          <c:smooth val="0"/>
          <c:extLst>
            <c:ext xmlns:c16="http://schemas.microsoft.com/office/drawing/2014/chart" uri="{C3380CC4-5D6E-409C-BE32-E72D297353CC}">
              <c16:uniqueId val="{00000000-BCFE-45E0-9BF0-2DC7BFA1F90C}"/>
            </c:ext>
          </c:extLst>
        </c:ser>
        <c:dLbls>
          <c:showLegendKey val="0"/>
          <c:showVal val="0"/>
          <c:showCatName val="0"/>
          <c:showSerName val="0"/>
          <c:showPercent val="0"/>
          <c:showBubbleSize val="0"/>
        </c:dLbls>
        <c:axId val="681062536"/>
        <c:axId val="681062864"/>
      </c:scatterChart>
      <c:valAx>
        <c:axId val="681062536"/>
        <c:scaling>
          <c:orientation val="minMax"/>
          <c:max val="2100"/>
          <c:min val="20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1062864"/>
        <c:crosses val="autoZero"/>
        <c:crossBetween val="midCat"/>
      </c:valAx>
      <c:valAx>
        <c:axId val="68106286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81062536"/>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06740313719928"/>
          <c:y val="8.5756317355271158E-2"/>
          <c:w val="0.83340701291364605"/>
          <c:h val="0.84723262118751108"/>
        </c:manualLayout>
      </c:layout>
      <c:scatterChart>
        <c:scatterStyle val="lineMarker"/>
        <c:varyColors val="0"/>
        <c:ser>
          <c:idx val="0"/>
          <c:order val="0"/>
          <c:tx>
            <c:strRef>
              <c:f>'Summary (All)'!$AC$37</c:f>
              <c:strCache>
                <c:ptCount val="1"/>
                <c:pt idx="0">
                  <c:v>Core Model</c:v>
                </c:pt>
              </c:strCache>
            </c:strRef>
          </c:tx>
          <c:spPr>
            <a:ln w="31750" cap="rnd">
              <a:solidFill>
                <a:sysClr val="windowText" lastClr="000000"/>
              </a:solidFill>
              <a:round/>
            </a:ln>
            <a:effectLst/>
          </c:spPr>
          <c:marker>
            <c:symbol val="diamond"/>
            <c:size val="8"/>
            <c:spPr>
              <a:solidFill>
                <a:schemeClr val="tx1"/>
              </a:solidFill>
              <a:ln w="19050">
                <a:solidFill>
                  <a:schemeClr val="tx1"/>
                </a:solidFill>
              </a:ln>
              <a:effectLst/>
            </c:spPr>
          </c:marker>
          <c:xVal>
            <c:numRef>
              <c:f>'Summary (All)'!$AB$38:$AB$45</c:f>
              <c:numCache>
                <c:formatCode>General</c:formatCode>
                <c:ptCount val="8"/>
                <c:pt idx="0">
                  <c:v>2020</c:v>
                </c:pt>
                <c:pt idx="1">
                  <c:v>2030</c:v>
                </c:pt>
                <c:pt idx="2">
                  <c:v>2040</c:v>
                </c:pt>
                <c:pt idx="3">
                  <c:v>2050</c:v>
                </c:pt>
                <c:pt idx="4">
                  <c:v>2060</c:v>
                </c:pt>
                <c:pt idx="5">
                  <c:v>2070</c:v>
                </c:pt>
                <c:pt idx="6">
                  <c:v>2080</c:v>
                </c:pt>
                <c:pt idx="7">
                  <c:v>2090</c:v>
                </c:pt>
              </c:numCache>
            </c:numRef>
          </c:xVal>
          <c:yVal>
            <c:numRef>
              <c:f>'Summary (All)'!$AC$38:$AC$45</c:f>
              <c:numCache>
                <c:formatCode>0%</c:formatCode>
                <c:ptCount val="8"/>
                <c:pt idx="0">
                  <c:v>0.10997639578037567</c:v>
                </c:pt>
                <c:pt idx="1">
                  <c:v>2.1034669207447489E-2</c:v>
                </c:pt>
                <c:pt idx="2">
                  <c:v>-2.9258555236918418E-2</c:v>
                </c:pt>
                <c:pt idx="3">
                  <c:v>-4.6226799774668773E-2</c:v>
                </c:pt>
                <c:pt idx="4">
                  <c:v>-5.5819615270589353E-2</c:v>
                </c:pt>
                <c:pt idx="5">
                  <c:v>-6.2376622655927826E-2</c:v>
                </c:pt>
                <c:pt idx="6">
                  <c:v>-5.9783734073207515E-2</c:v>
                </c:pt>
                <c:pt idx="7">
                  <c:v>-6.7402847138262598E-2</c:v>
                </c:pt>
              </c:numCache>
            </c:numRef>
          </c:yVal>
          <c:smooth val="0"/>
          <c:extLst>
            <c:ext xmlns:c16="http://schemas.microsoft.com/office/drawing/2014/chart" uri="{C3380CC4-5D6E-409C-BE32-E72D297353CC}">
              <c16:uniqueId val="{00000000-9631-4EE3-AE2C-4DE20251957D}"/>
            </c:ext>
          </c:extLst>
        </c:ser>
        <c:ser>
          <c:idx val="1"/>
          <c:order val="1"/>
          <c:tx>
            <c:strRef>
              <c:f>'Summary (All)'!$AD$37</c:f>
              <c:strCache>
                <c:ptCount val="1"/>
                <c:pt idx="0">
                  <c:v>Low Demand Elasticity</c:v>
                </c:pt>
              </c:strCache>
            </c:strRef>
          </c:tx>
          <c:spPr>
            <a:ln w="19050" cap="rnd">
              <a:noFill/>
              <a:round/>
            </a:ln>
            <a:effectLst/>
          </c:spPr>
          <c:marker>
            <c:symbol val="x"/>
            <c:size val="8"/>
            <c:spPr>
              <a:noFill/>
              <a:ln w="19050">
                <a:solidFill>
                  <a:schemeClr val="accent5">
                    <a:lumMod val="50000"/>
                  </a:schemeClr>
                </a:solidFill>
              </a:ln>
              <a:effectLst/>
            </c:spPr>
          </c:marker>
          <c:xVal>
            <c:numRef>
              <c:f>'Summary (All)'!$AB$38:$AB$45</c:f>
              <c:numCache>
                <c:formatCode>General</c:formatCode>
                <c:ptCount val="8"/>
                <c:pt idx="0">
                  <c:v>2020</c:v>
                </c:pt>
                <c:pt idx="1">
                  <c:v>2030</c:v>
                </c:pt>
                <c:pt idx="2">
                  <c:v>2040</c:v>
                </c:pt>
                <c:pt idx="3">
                  <c:v>2050</c:v>
                </c:pt>
                <c:pt idx="4">
                  <c:v>2060</c:v>
                </c:pt>
                <c:pt idx="5">
                  <c:v>2070</c:v>
                </c:pt>
                <c:pt idx="6">
                  <c:v>2080</c:v>
                </c:pt>
                <c:pt idx="7">
                  <c:v>2090</c:v>
                </c:pt>
              </c:numCache>
            </c:numRef>
          </c:xVal>
          <c:yVal>
            <c:numRef>
              <c:f>'Summary (All)'!$AD$38:$AD$45</c:f>
              <c:numCache>
                <c:formatCode>0%</c:formatCode>
                <c:ptCount val="8"/>
                <c:pt idx="0">
                  <c:v>-3.870770683236132E-2</c:v>
                </c:pt>
                <c:pt idx="1">
                  <c:v>-0.12679546740590114</c:v>
                </c:pt>
                <c:pt idx="2">
                  <c:v>-0.14751537346991681</c:v>
                </c:pt>
                <c:pt idx="3">
                  <c:v>-0.17460339509577669</c:v>
                </c:pt>
                <c:pt idx="4">
                  <c:v>-0.17035738174544324</c:v>
                </c:pt>
                <c:pt idx="5">
                  <c:v>-0.164475138379967</c:v>
                </c:pt>
                <c:pt idx="6">
                  <c:v>-0.16111891952071719</c:v>
                </c:pt>
                <c:pt idx="7">
                  <c:v>-0.15328122211789444</c:v>
                </c:pt>
              </c:numCache>
            </c:numRef>
          </c:yVal>
          <c:smooth val="0"/>
          <c:extLst>
            <c:ext xmlns:c16="http://schemas.microsoft.com/office/drawing/2014/chart" uri="{C3380CC4-5D6E-409C-BE32-E72D297353CC}">
              <c16:uniqueId val="{00000001-9631-4EE3-AE2C-4DE20251957D}"/>
            </c:ext>
          </c:extLst>
        </c:ser>
        <c:ser>
          <c:idx val="2"/>
          <c:order val="2"/>
          <c:tx>
            <c:strRef>
              <c:f>'Summary (All)'!$AE$37</c:f>
              <c:strCache>
                <c:ptCount val="1"/>
                <c:pt idx="0">
                  <c:v>Low Land Supply Elasticity</c:v>
                </c:pt>
              </c:strCache>
            </c:strRef>
          </c:tx>
          <c:spPr>
            <a:ln w="19050" cap="rnd">
              <a:noFill/>
              <a:round/>
            </a:ln>
            <a:effectLst/>
          </c:spPr>
          <c:marker>
            <c:symbol val="x"/>
            <c:size val="9"/>
            <c:spPr>
              <a:noFill/>
              <a:ln w="19050">
                <a:solidFill>
                  <a:srgbClr val="C00000"/>
                </a:solidFill>
              </a:ln>
              <a:effectLst/>
            </c:spPr>
          </c:marker>
          <c:xVal>
            <c:numRef>
              <c:f>'Summary (All)'!$AB$38:$AB$45</c:f>
              <c:numCache>
                <c:formatCode>General</c:formatCode>
                <c:ptCount val="8"/>
                <c:pt idx="0">
                  <c:v>2020</c:v>
                </c:pt>
                <c:pt idx="1">
                  <c:v>2030</c:v>
                </c:pt>
                <c:pt idx="2">
                  <c:v>2040</c:v>
                </c:pt>
                <c:pt idx="3">
                  <c:v>2050</c:v>
                </c:pt>
                <c:pt idx="4">
                  <c:v>2060</c:v>
                </c:pt>
                <c:pt idx="5">
                  <c:v>2070</c:v>
                </c:pt>
                <c:pt idx="6">
                  <c:v>2080</c:v>
                </c:pt>
                <c:pt idx="7">
                  <c:v>2090</c:v>
                </c:pt>
              </c:numCache>
            </c:numRef>
          </c:xVal>
          <c:yVal>
            <c:numRef>
              <c:f>'Summary (All)'!$AE$38:$AE$45</c:f>
              <c:numCache>
                <c:formatCode>0%</c:formatCode>
                <c:ptCount val="8"/>
                <c:pt idx="0">
                  <c:v>6.665088547310577E-2</c:v>
                </c:pt>
                <c:pt idx="1">
                  <c:v>-2.6663331426291341E-2</c:v>
                </c:pt>
                <c:pt idx="2">
                  <c:v>-3.9166065260642008E-2</c:v>
                </c:pt>
                <c:pt idx="3">
                  <c:v>-6.1867696358444309E-2</c:v>
                </c:pt>
                <c:pt idx="4">
                  <c:v>-6.3394688413226125E-2</c:v>
                </c:pt>
                <c:pt idx="5">
                  <c:v>-5.1965663813019904E-2</c:v>
                </c:pt>
                <c:pt idx="6">
                  <c:v>-3.6418338496242444E-2</c:v>
                </c:pt>
                <c:pt idx="7">
                  <c:v>-2.7529046140897708E-2</c:v>
                </c:pt>
              </c:numCache>
            </c:numRef>
          </c:yVal>
          <c:smooth val="0"/>
          <c:extLst>
            <c:ext xmlns:c16="http://schemas.microsoft.com/office/drawing/2014/chart" uri="{C3380CC4-5D6E-409C-BE32-E72D297353CC}">
              <c16:uniqueId val="{00000002-9631-4EE3-AE2C-4DE20251957D}"/>
            </c:ext>
          </c:extLst>
        </c:ser>
        <c:ser>
          <c:idx val="3"/>
          <c:order val="3"/>
          <c:tx>
            <c:strRef>
              <c:f>'Summary (All)'!$AF$37</c:f>
              <c:strCache>
                <c:ptCount val="1"/>
                <c:pt idx="0">
                  <c:v>Low Yield Change</c:v>
                </c:pt>
              </c:strCache>
            </c:strRef>
          </c:tx>
          <c:spPr>
            <a:ln w="19050" cap="rnd">
              <a:noFill/>
              <a:round/>
            </a:ln>
            <a:effectLst/>
          </c:spPr>
          <c:marker>
            <c:symbol val="triangle"/>
            <c:size val="8"/>
            <c:spPr>
              <a:solidFill>
                <a:schemeClr val="accent4"/>
              </a:solidFill>
              <a:ln w="19050">
                <a:solidFill>
                  <a:schemeClr val="accent4"/>
                </a:solidFill>
              </a:ln>
              <a:effectLst/>
            </c:spPr>
          </c:marker>
          <c:xVal>
            <c:numRef>
              <c:f>'Summary (All)'!$AB$38:$AB$45</c:f>
              <c:numCache>
                <c:formatCode>General</c:formatCode>
                <c:ptCount val="8"/>
                <c:pt idx="0">
                  <c:v>2020</c:v>
                </c:pt>
                <c:pt idx="1">
                  <c:v>2030</c:v>
                </c:pt>
                <c:pt idx="2">
                  <c:v>2040</c:v>
                </c:pt>
                <c:pt idx="3">
                  <c:v>2050</c:v>
                </c:pt>
                <c:pt idx="4">
                  <c:v>2060</c:v>
                </c:pt>
                <c:pt idx="5">
                  <c:v>2070</c:v>
                </c:pt>
                <c:pt idx="6">
                  <c:v>2080</c:v>
                </c:pt>
                <c:pt idx="7">
                  <c:v>2090</c:v>
                </c:pt>
              </c:numCache>
            </c:numRef>
          </c:xVal>
          <c:yVal>
            <c:numRef>
              <c:f>'Summary (All)'!$AF$38:$AF$45</c:f>
              <c:numCache>
                <c:formatCode>0%</c:formatCode>
                <c:ptCount val="8"/>
                <c:pt idx="0">
                  <c:v>-2.3104510245889442E-2</c:v>
                </c:pt>
                <c:pt idx="1">
                  <c:v>-9.6100088063350797E-2</c:v>
                </c:pt>
                <c:pt idx="2">
                  <c:v>-0.10985698560988473</c:v>
                </c:pt>
                <c:pt idx="3">
                  <c:v>-0.10999182294968247</c:v>
                </c:pt>
                <c:pt idx="4">
                  <c:v>-0.111524087517778</c:v>
                </c:pt>
                <c:pt idx="5">
                  <c:v>-0.1093796061446856</c:v>
                </c:pt>
                <c:pt idx="6">
                  <c:v>-0.10809810766748941</c:v>
                </c:pt>
                <c:pt idx="7">
                  <c:v>-0.10791333826483615</c:v>
                </c:pt>
              </c:numCache>
            </c:numRef>
          </c:yVal>
          <c:smooth val="0"/>
          <c:extLst>
            <c:ext xmlns:c16="http://schemas.microsoft.com/office/drawing/2014/chart" uri="{C3380CC4-5D6E-409C-BE32-E72D297353CC}">
              <c16:uniqueId val="{00000003-9631-4EE3-AE2C-4DE20251957D}"/>
            </c:ext>
          </c:extLst>
        </c:ser>
        <c:ser>
          <c:idx val="4"/>
          <c:order val="4"/>
          <c:tx>
            <c:strRef>
              <c:f>'Summary (All)'!$AG$37</c:f>
              <c:strCache>
                <c:ptCount val="1"/>
                <c:pt idx="0">
                  <c:v>High Yield Change</c:v>
                </c:pt>
              </c:strCache>
            </c:strRef>
          </c:tx>
          <c:spPr>
            <a:ln w="19050" cap="rnd">
              <a:noFill/>
              <a:round/>
            </a:ln>
            <a:effectLst/>
          </c:spPr>
          <c:marker>
            <c:symbol val="diamond"/>
            <c:size val="8"/>
            <c:spPr>
              <a:solidFill>
                <a:srgbClr val="7030A0"/>
              </a:solidFill>
              <a:ln w="19050">
                <a:solidFill>
                  <a:srgbClr val="7030A0"/>
                </a:solidFill>
              </a:ln>
              <a:effectLst/>
            </c:spPr>
          </c:marker>
          <c:xVal>
            <c:numRef>
              <c:f>'Summary (All)'!$AB$38:$AB$45</c:f>
              <c:numCache>
                <c:formatCode>General</c:formatCode>
                <c:ptCount val="8"/>
                <c:pt idx="0">
                  <c:v>2020</c:v>
                </c:pt>
                <c:pt idx="1">
                  <c:v>2030</c:v>
                </c:pt>
                <c:pt idx="2">
                  <c:v>2040</c:v>
                </c:pt>
                <c:pt idx="3">
                  <c:v>2050</c:v>
                </c:pt>
                <c:pt idx="4">
                  <c:v>2060</c:v>
                </c:pt>
                <c:pt idx="5">
                  <c:v>2070</c:v>
                </c:pt>
                <c:pt idx="6">
                  <c:v>2080</c:v>
                </c:pt>
                <c:pt idx="7">
                  <c:v>2090</c:v>
                </c:pt>
              </c:numCache>
            </c:numRef>
          </c:xVal>
          <c:yVal>
            <c:numRef>
              <c:f>'Summary (All)'!$AG$38:$AG$45</c:f>
              <c:numCache>
                <c:formatCode>0%</c:formatCode>
                <c:ptCount val="8"/>
                <c:pt idx="0">
                  <c:v>0.2141893647824841</c:v>
                </c:pt>
                <c:pt idx="1">
                  <c:v>0.12143762873128974</c:v>
                </c:pt>
                <c:pt idx="2">
                  <c:v>5.9698938714151203E-2</c:v>
                </c:pt>
                <c:pt idx="3">
                  <c:v>3.6304630876669367E-2</c:v>
                </c:pt>
                <c:pt idx="4">
                  <c:v>2.3623835886983913E-2</c:v>
                </c:pt>
                <c:pt idx="5">
                  <c:v>1.4504482090959945E-2</c:v>
                </c:pt>
                <c:pt idx="6">
                  <c:v>1.4991068538425497E-2</c:v>
                </c:pt>
                <c:pt idx="7">
                  <c:v>9.7948271462612261E-3</c:v>
                </c:pt>
              </c:numCache>
            </c:numRef>
          </c:yVal>
          <c:smooth val="0"/>
          <c:extLst>
            <c:ext xmlns:c16="http://schemas.microsoft.com/office/drawing/2014/chart" uri="{C3380CC4-5D6E-409C-BE32-E72D297353CC}">
              <c16:uniqueId val="{00000004-9631-4EE3-AE2C-4DE20251957D}"/>
            </c:ext>
          </c:extLst>
        </c:ser>
        <c:ser>
          <c:idx val="6"/>
          <c:order val="5"/>
          <c:tx>
            <c:strRef>
              <c:f>'Summary (All)'!$AH$37</c:f>
              <c:strCache>
                <c:ptCount val="1"/>
                <c:pt idx="0">
                  <c:v>Low Inacc Harvest Cost</c:v>
                </c:pt>
              </c:strCache>
            </c:strRef>
          </c:tx>
          <c:spPr>
            <a:ln w="19050" cap="rnd">
              <a:noFill/>
              <a:round/>
            </a:ln>
            <a:effectLst/>
          </c:spPr>
          <c:marker>
            <c:symbol val="circle"/>
            <c:size val="8"/>
            <c:spPr>
              <a:solidFill>
                <a:srgbClr val="C00000"/>
              </a:solidFill>
              <a:ln w="19050">
                <a:solidFill>
                  <a:srgbClr val="C00000"/>
                </a:solidFill>
              </a:ln>
              <a:effectLst/>
            </c:spPr>
          </c:marker>
          <c:xVal>
            <c:numRef>
              <c:f>'Summary (All)'!$AB$38:$AB$45</c:f>
              <c:numCache>
                <c:formatCode>General</c:formatCode>
                <c:ptCount val="8"/>
                <c:pt idx="0">
                  <c:v>2020</c:v>
                </c:pt>
                <c:pt idx="1">
                  <c:v>2030</c:v>
                </c:pt>
                <c:pt idx="2">
                  <c:v>2040</c:v>
                </c:pt>
                <c:pt idx="3">
                  <c:v>2050</c:v>
                </c:pt>
                <c:pt idx="4">
                  <c:v>2060</c:v>
                </c:pt>
                <c:pt idx="5">
                  <c:v>2070</c:v>
                </c:pt>
                <c:pt idx="6">
                  <c:v>2080</c:v>
                </c:pt>
                <c:pt idx="7">
                  <c:v>2090</c:v>
                </c:pt>
              </c:numCache>
            </c:numRef>
          </c:xVal>
          <c:yVal>
            <c:numRef>
              <c:f>'Summary (All)'!$AH$38:$AH$45</c:f>
              <c:numCache>
                <c:formatCode>0%</c:formatCode>
                <c:ptCount val="8"/>
                <c:pt idx="0">
                  <c:v>8.4653353143885043E-2</c:v>
                </c:pt>
                <c:pt idx="1">
                  <c:v>-2.877583897863855E-2</c:v>
                </c:pt>
                <c:pt idx="2">
                  <c:v>-6.2264608307063173E-2</c:v>
                </c:pt>
                <c:pt idx="3">
                  <c:v>-6.4427563959006826E-2</c:v>
                </c:pt>
                <c:pt idx="4">
                  <c:v>-8.0129299779574198E-2</c:v>
                </c:pt>
                <c:pt idx="5">
                  <c:v>-8.3510720992560211E-2</c:v>
                </c:pt>
                <c:pt idx="6">
                  <c:v>-8.0889929816761991E-2</c:v>
                </c:pt>
                <c:pt idx="7">
                  <c:v>-8.065045528633645E-2</c:v>
                </c:pt>
              </c:numCache>
            </c:numRef>
          </c:yVal>
          <c:smooth val="0"/>
          <c:extLst>
            <c:ext xmlns:c16="http://schemas.microsoft.com/office/drawing/2014/chart" uri="{C3380CC4-5D6E-409C-BE32-E72D297353CC}">
              <c16:uniqueId val="{00000005-9631-4EE3-AE2C-4DE20251957D}"/>
            </c:ext>
          </c:extLst>
        </c:ser>
        <c:ser>
          <c:idx val="5"/>
          <c:order val="6"/>
          <c:tx>
            <c:strRef>
              <c:f>'Summary (All)'!$AI$37</c:f>
              <c:strCache>
                <c:ptCount val="1"/>
                <c:pt idx="0">
                  <c:v>High Inacc Harvest Cost</c:v>
                </c:pt>
              </c:strCache>
            </c:strRef>
          </c:tx>
          <c:spPr>
            <a:ln w="19050" cap="rnd">
              <a:noFill/>
              <a:round/>
            </a:ln>
            <a:effectLst/>
          </c:spPr>
          <c:marker>
            <c:symbol val="circle"/>
            <c:size val="8"/>
            <c:spPr>
              <a:solidFill>
                <a:schemeClr val="accent6"/>
              </a:solidFill>
              <a:ln w="19050">
                <a:solidFill>
                  <a:schemeClr val="accent6"/>
                </a:solidFill>
              </a:ln>
              <a:effectLst/>
            </c:spPr>
          </c:marker>
          <c:xVal>
            <c:numRef>
              <c:f>'Summary (All)'!$AB$38:$AB$45</c:f>
              <c:numCache>
                <c:formatCode>General</c:formatCode>
                <c:ptCount val="8"/>
                <c:pt idx="0">
                  <c:v>2020</c:v>
                </c:pt>
                <c:pt idx="1">
                  <c:v>2030</c:v>
                </c:pt>
                <c:pt idx="2">
                  <c:v>2040</c:v>
                </c:pt>
                <c:pt idx="3">
                  <c:v>2050</c:v>
                </c:pt>
                <c:pt idx="4">
                  <c:v>2060</c:v>
                </c:pt>
                <c:pt idx="5">
                  <c:v>2070</c:v>
                </c:pt>
                <c:pt idx="6">
                  <c:v>2080</c:v>
                </c:pt>
                <c:pt idx="7">
                  <c:v>2090</c:v>
                </c:pt>
              </c:numCache>
            </c:numRef>
          </c:xVal>
          <c:yVal>
            <c:numRef>
              <c:f>'Summary (All)'!$AI$38:$AI$45</c:f>
              <c:numCache>
                <c:formatCode>0%</c:formatCode>
                <c:ptCount val="8"/>
                <c:pt idx="0">
                  <c:v>0.26605719643685738</c:v>
                </c:pt>
                <c:pt idx="1">
                  <c:v>0.15358152793461799</c:v>
                </c:pt>
                <c:pt idx="2">
                  <c:v>0.11863605589843644</c:v>
                </c:pt>
                <c:pt idx="3">
                  <c:v>9.4152516197451228E-2</c:v>
                </c:pt>
                <c:pt idx="4">
                  <c:v>7.8268604183131724E-2</c:v>
                </c:pt>
                <c:pt idx="5">
                  <c:v>6.9450034779226566E-2</c:v>
                </c:pt>
                <c:pt idx="6">
                  <c:v>6.925612414563545E-2</c:v>
                </c:pt>
                <c:pt idx="7">
                  <c:v>6.5186582613156505E-2</c:v>
                </c:pt>
              </c:numCache>
            </c:numRef>
          </c:yVal>
          <c:smooth val="0"/>
          <c:extLst>
            <c:ext xmlns:c16="http://schemas.microsoft.com/office/drawing/2014/chart" uri="{C3380CC4-5D6E-409C-BE32-E72D297353CC}">
              <c16:uniqueId val="{00000006-9631-4EE3-AE2C-4DE20251957D}"/>
            </c:ext>
          </c:extLst>
        </c:ser>
        <c:ser>
          <c:idx val="7"/>
          <c:order val="7"/>
          <c:tx>
            <c:strRef>
              <c:f>'Summary (All)'!$AJ$37</c:f>
              <c:strCache>
                <c:ptCount val="1"/>
                <c:pt idx="0">
                  <c:v>Low Demand Elast. &amp; Low Inacc Harv Cost</c:v>
                </c:pt>
              </c:strCache>
            </c:strRef>
          </c:tx>
          <c:spPr>
            <a:ln w="19050" cap="rnd">
              <a:noFill/>
              <a:round/>
            </a:ln>
            <a:effectLst/>
          </c:spPr>
          <c:marker>
            <c:symbol val="circle"/>
            <c:size val="10"/>
            <c:spPr>
              <a:solidFill>
                <a:schemeClr val="accent2">
                  <a:lumMod val="60000"/>
                </a:schemeClr>
              </a:solidFill>
              <a:ln w="28575">
                <a:noFill/>
              </a:ln>
              <a:effectLst/>
            </c:spPr>
          </c:marker>
          <c:xVal>
            <c:numRef>
              <c:f>'Summary (All)'!$AB$38:$AB$45</c:f>
              <c:numCache>
                <c:formatCode>General</c:formatCode>
                <c:ptCount val="8"/>
                <c:pt idx="0">
                  <c:v>2020</c:v>
                </c:pt>
                <c:pt idx="1">
                  <c:v>2030</c:v>
                </c:pt>
                <c:pt idx="2">
                  <c:v>2040</c:v>
                </c:pt>
                <c:pt idx="3">
                  <c:v>2050</c:v>
                </c:pt>
                <c:pt idx="4">
                  <c:v>2060</c:v>
                </c:pt>
                <c:pt idx="5">
                  <c:v>2070</c:v>
                </c:pt>
                <c:pt idx="6">
                  <c:v>2080</c:v>
                </c:pt>
                <c:pt idx="7">
                  <c:v>2090</c:v>
                </c:pt>
              </c:numCache>
            </c:numRef>
          </c:xVal>
          <c:yVal>
            <c:numRef>
              <c:f>'Summary (All)'!$AJ$38:$AJ$45</c:f>
              <c:numCache>
                <c:formatCode>0%</c:formatCode>
                <c:ptCount val="8"/>
                <c:pt idx="0">
                  <c:v>9.0065023438865549E-2</c:v>
                </c:pt>
                <c:pt idx="1">
                  <c:v>-8.0965376846485318E-2</c:v>
                </c:pt>
                <c:pt idx="2">
                  <c:v>-0.1490359715585973</c:v>
                </c:pt>
                <c:pt idx="3">
                  <c:v>-0.18420421414862226</c:v>
                </c:pt>
                <c:pt idx="4">
                  <c:v>-0.18090737637705656</c:v>
                </c:pt>
                <c:pt idx="5">
                  <c:v>-0.1712676268496568</c:v>
                </c:pt>
                <c:pt idx="6">
                  <c:v>-0.17165654454640847</c:v>
                </c:pt>
                <c:pt idx="7">
                  <c:v>-0.16429010232544955</c:v>
                </c:pt>
              </c:numCache>
            </c:numRef>
          </c:yVal>
          <c:smooth val="0"/>
          <c:extLst>
            <c:ext xmlns:c16="http://schemas.microsoft.com/office/drawing/2014/chart" uri="{C3380CC4-5D6E-409C-BE32-E72D297353CC}">
              <c16:uniqueId val="{00000007-9631-4EE3-AE2C-4DE20251957D}"/>
            </c:ext>
          </c:extLst>
        </c:ser>
        <c:ser>
          <c:idx val="8"/>
          <c:order val="8"/>
          <c:tx>
            <c:strRef>
              <c:f>'Summary (All)'!$AK$37</c:f>
              <c:strCache>
                <c:ptCount val="1"/>
                <c:pt idx="0">
                  <c:v>High Yield Change &amp; High Inacc Harv Cost</c:v>
                </c:pt>
              </c:strCache>
            </c:strRef>
          </c:tx>
          <c:spPr>
            <a:ln w="19050" cap="rnd">
              <a:noFill/>
              <a:round/>
            </a:ln>
            <a:effectLst/>
          </c:spPr>
          <c:marker>
            <c:symbol val="circle"/>
            <c:size val="8"/>
            <c:spPr>
              <a:solidFill>
                <a:schemeClr val="accent3">
                  <a:lumMod val="60000"/>
                </a:schemeClr>
              </a:solidFill>
              <a:ln w="19050">
                <a:solidFill>
                  <a:schemeClr val="accent3">
                    <a:lumMod val="60000"/>
                  </a:schemeClr>
                </a:solidFill>
              </a:ln>
              <a:effectLst/>
            </c:spPr>
          </c:marker>
          <c:xVal>
            <c:numRef>
              <c:f>'Summary (All)'!$AB$38:$AB$45</c:f>
              <c:numCache>
                <c:formatCode>General</c:formatCode>
                <c:ptCount val="8"/>
                <c:pt idx="0">
                  <c:v>2020</c:v>
                </c:pt>
                <c:pt idx="1">
                  <c:v>2030</c:v>
                </c:pt>
                <c:pt idx="2">
                  <c:v>2040</c:v>
                </c:pt>
                <c:pt idx="3">
                  <c:v>2050</c:v>
                </c:pt>
                <c:pt idx="4">
                  <c:v>2060</c:v>
                </c:pt>
                <c:pt idx="5">
                  <c:v>2070</c:v>
                </c:pt>
                <c:pt idx="6">
                  <c:v>2080</c:v>
                </c:pt>
                <c:pt idx="7">
                  <c:v>2090</c:v>
                </c:pt>
              </c:numCache>
            </c:numRef>
          </c:xVal>
          <c:yVal>
            <c:numRef>
              <c:f>'Summary (All)'!$AK$38:$AK$45</c:f>
              <c:numCache>
                <c:formatCode>0%</c:formatCode>
                <c:ptCount val="8"/>
                <c:pt idx="0">
                  <c:v>6.5126914607933614E-2</c:v>
                </c:pt>
                <c:pt idx="1">
                  <c:v>-8.8024626016699331E-3</c:v>
                </c:pt>
                <c:pt idx="2">
                  <c:v>-1.0955176104744179E-2</c:v>
                </c:pt>
                <c:pt idx="3">
                  <c:v>-2.6294156525239289E-2</c:v>
                </c:pt>
                <c:pt idx="4">
                  <c:v>-3.6306849946583578E-2</c:v>
                </c:pt>
                <c:pt idx="5">
                  <c:v>-3.8671789069686352E-2</c:v>
                </c:pt>
                <c:pt idx="6">
                  <c:v>-3.9206594305723978E-2</c:v>
                </c:pt>
                <c:pt idx="7">
                  <c:v>-4.2932874486978592E-2</c:v>
                </c:pt>
              </c:numCache>
            </c:numRef>
          </c:yVal>
          <c:smooth val="0"/>
          <c:extLst>
            <c:ext xmlns:c16="http://schemas.microsoft.com/office/drawing/2014/chart" uri="{C3380CC4-5D6E-409C-BE32-E72D297353CC}">
              <c16:uniqueId val="{00000008-9631-4EE3-AE2C-4DE20251957D}"/>
            </c:ext>
          </c:extLst>
        </c:ser>
        <c:dLbls>
          <c:showLegendKey val="0"/>
          <c:showVal val="0"/>
          <c:showCatName val="0"/>
          <c:showSerName val="0"/>
          <c:showPercent val="0"/>
          <c:showBubbleSize val="0"/>
        </c:dLbls>
        <c:axId val="768387064"/>
        <c:axId val="559731928"/>
      </c:scatterChart>
      <c:valAx>
        <c:axId val="768387064"/>
        <c:scaling>
          <c:orientation val="minMax"/>
          <c:max val="2090"/>
          <c:min val="2020"/>
        </c:scaling>
        <c:delete val="0"/>
        <c:axPos val="b"/>
        <c:numFmt formatCode="General" sourceLinked="1"/>
        <c:majorTickMark val="none"/>
        <c:minorTickMark val="none"/>
        <c:tickLblPos val="low"/>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9731928"/>
        <c:crosses val="autoZero"/>
        <c:crossBetween val="midCat"/>
      </c:valAx>
      <c:valAx>
        <c:axId val="559731928"/>
        <c:scaling>
          <c:orientation val="minMax"/>
          <c:min val="-0.30000000000000004"/>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Global Carbon Leakage Rate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8387064"/>
        <c:crosses val="autoZero"/>
        <c:crossBetween val="midCat"/>
        <c:majorUnit val="5.000000000000001E-2"/>
      </c:valAx>
      <c:spPr>
        <a:noFill/>
        <a:ln>
          <a:noFill/>
        </a:ln>
        <a:effectLst/>
      </c:spPr>
    </c:plotArea>
    <c:legend>
      <c:legendPos val="b"/>
      <c:layout>
        <c:manualLayout>
          <c:xMode val="edge"/>
          <c:yMode val="edge"/>
          <c:x val="0.4240190092211677"/>
          <c:y val="1.844953644361327E-2"/>
          <c:w val="0.56073864704994159"/>
          <c:h val="0.3179015743393511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DD6638-BBF5-480E-8709-C5C39BB8DBBE}"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42B10-237C-474A-90B5-3BC68EE385F0}" type="slidenum">
              <a:rPr lang="en-US" smtClean="0"/>
              <a:t>‹#›</a:t>
            </a:fld>
            <a:endParaRPr lang="en-US"/>
          </a:p>
        </p:txBody>
      </p:sp>
    </p:spTree>
    <p:extLst>
      <p:ext uri="{BB962C8B-B14F-4D97-AF65-F5344CB8AC3E}">
        <p14:creationId xmlns:p14="http://schemas.microsoft.com/office/powerpoint/2010/main" val="949197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42B10-237C-474A-90B5-3BC68EE385F0}" type="slidenum">
              <a:rPr lang="en-US" smtClean="0"/>
              <a:t>1</a:t>
            </a:fld>
            <a:endParaRPr lang="en-US"/>
          </a:p>
        </p:txBody>
      </p:sp>
    </p:spTree>
    <p:extLst>
      <p:ext uri="{BB962C8B-B14F-4D97-AF65-F5344CB8AC3E}">
        <p14:creationId xmlns:p14="http://schemas.microsoft.com/office/powerpoint/2010/main" val="1251647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877E4-491A-41C7-A90A-CEBB109613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886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42B10-237C-474A-90B5-3BC68EE385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74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727c48edcb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727c48edcb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g727c48edcb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037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42B10-237C-474A-90B5-3BC68EE385F0}" type="slidenum">
              <a:rPr lang="en-US" smtClean="0"/>
              <a:t>4</a:t>
            </a:fld>
            <a:endParaRPr lang="en-US"/>
          </a:p>
        </p:txBody>
      </p:sp>
    </p:spTree>
    <p:extLst>
      <p:ext uri="{BB962C8B-B14F-4D97-AF65-F5344CB8AC3E}">
        <p14:creationId xmlns:p14="http://schemas.microsoft.com/office/powerpoint/2010/main" val="1790652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 leakage</a:t>
            </a:r>
            <a:r>
              <a:rPr lang="en-US" baseline="0" dirty="0"/>
              <a:t> rate = 40%.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877E4-491A-41C7-A90A-CEBB109613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898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42B10-237C-474A-90B5-3BC68EE385F0}" type="slidenum">
              <a:rPr lang="en-US" smtClean="0"/>
              <a:t>9</a:t>
            </a:fld>
            <a:endParaRPr lang="en-US"/>
          </a:p>
        </p:txBody>
      </p:sp>
    </p:spTree>
    <p:extLst>
      <p:ext uri="{BB962C8B-B14F-4D97-AF65-F5344CB8AC3E}">
        <p14:creationId xmlns:p14="http://schemas.microsoft.com/office/powerpoint/2010/main" val="3792131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42B10-237C-474A-90B5-3BC68EE385F0}" type="slidenum">
              <a:rPr lang="en-US" smtClean="0"/>
              <a:t>10</a:t>
            </a:fld>
            <a:endParaRPr lang="en-US"/>
          </a:p>
        </p:txBody>
      </p:sp>
    </p:spTree>
    <p:extLst>
      <p:ext uri="{BB962C8B-B14F-4D97-AF65-F5344CB8AC3E}">
        <p14:creationId xmlns:p14="http://schemas.microsoft.com/office/powerpoint/2010/main" val="368670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42B10-237C-474A-90B5-3BC68EE385F0}" type="slidenum">
              <a:rPr lang="en-US" smtClean="0"/>
              <a:t>11</a:t>
            </a:fld>
            <a:endParaRPr lang="en-US"/>
          </a:p>
        </p:txBody>
      </p:sp>
    </p:spTree>
    <p:extLst>
      <p:ext uri="{BB962C8B-B14F-4D97-AF65-F5344CB8AC3E}">
        <p14:creationId xmlns:p14="http://schemas.microsoft.com/office/powerpoint/2010/main" val="620128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case where all forest types across the globe can enroll in the carbon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Extended rotation</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forest carbon leakage averages +50% for the first couple of decades after the program commences. Long-term estimates diverge depending on the implementation rate, with more enrollment resulting in larger carbon leakage rates (+32% to +50%). Lower implementation rates are estimated to result in long run carbon leakage of about -5% to +25%.  The 20-year leakage rates when all forests are eligible for set aside projects ranges from -11% to +15%, with more leakage occurring with higher implementation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Set aside leakage </a:t>
            </a:r>
            <a:r>
              <a:rPr lang="en-US" sz="1200" kern="1200" dirty="0">
                <a:solidFill>
                  <a:schemeClr val="tx1"/>
                </a:solidFill>
                <a:effectLst/>
                <a:latin typeface="+mn-lt"/>
                <a:ea typeface="+mn-ea"/>
                <a:cs typeface="+mn-cs"/>
              </a:rPr>
              <a:t>declines slightly over time and is only positive (+7%) 50-years after enrollment for the 50% implementation rate scenario.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Carbon leakage increases with enrollment area. </a:t>
            </a:r>
            <a:r>
              <a:rPr lang="en-US" sz="1200" kern="1200" dirty="0">
                <a:solidFill>
                  <a:schemeClr val="tx1"/>
                </a:solidFill>
                <a:effectLst/>
                <a:latin typeface="+mn-lt"/>
                <a:ea typeface="+mn-ea"/>
                <a:cs typeface="+mn-cs"/>
              </a:rPr>
              <a:t>For example, 2% enrollment results in a -20% leakage rate in 2080, while 20% enrollment yields -7%. Investing in forest set aside projects at the global scale will likely result in negative leakage or overall greater carbon stocks than the baseline (i.e., a positive spillover effect). One reason behind this finding is the dynamic adjustment of forest managers in response to current and anticipated shocks. That is, even if some forests enrolled as a set aside in 2020 are not economically mature and thus could not be harvested until later in the century, because all enrollment occurs in 2020, the early signal gives other landowners time to adjust their management and harvest schedule to meet both current and future timber demands.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8842B10-237C-474A-90B5-3BC68EE385F0}" type="slidenum">
              <a:rPr lang="en-US" smtClean="0"/>
              <a:t>13</a:t>
            </a:fld>
            <a:endParaRPr lang="en-US"/>
          </a:p>
        </p:txBody>
      </p:sp>
    </p:spTree>
    <p:extLst>
      <p:ext uri="{BB962C8B-B14F-4D97-AF65-F5344CB8AC3E}">
        <p14:creationId xmlns:p14="http://schemas.microsoft.com/office/powerpoint/2010/main" val="15537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Extended rotation harvest leakage </a:t>
            </a:r>
            <a:r>
              <a:rPr lang="en-US" sz="1200" kern="1200" dirty="0">
                <a:solidFill>
                  <a:schemeClr val="tx1"/>
                </a:solidFill>
                <a:effectLst/>
                <a:latin typeface="+mn-lt"/>
                <a:ea typeface="+mn-ea"/>
                <a:cs typeface="+mn-cs"/>
              </a:rPr>
              <a:t>estimates for the ‘all forest’ scenarios are +30 to +50% for the early decades, declining to -10% to +10% when estimates in the second half of the century after the sector adjusts to the new harvest schedules.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For set aside projects</a:t>
            </a:r>
            <a:r>
              <a:rPr lang="en-US" sz="1200" kern="1200" dirty="0">
                <a:solidFill>
                  <a:schemeClr val="tx1"/>
                </a:solidFill>
                <a:effectLst/>
                <a:latin typeface="+mn-lt"/>
                <a:ea typeface="+mn-ea"/>
                <a:cs typeface="+mn-cs"/>
              </a:rPr>
              <a:t>, harvest leakage estimates are consistent across implementation rates and time, averaging about +10%. The relatively low and constant rates are attributable to the immediate but persistent shock because of eliminating harvests from some accessible forestland that incentivizes immediate shifts to productive forests that can efficiently meet timber demand.</a:t>
            </a:r>
            <a:endParaRPr lang="en-US" dirty="0"/>
          </a:p>
        </p:txBody>
      </p:sp>
      <p:sp>
        <p:nvSpPr>
          <p:cNvPr id="4" name="Slide Number Placeholder 3"/>
          <p:cNvSpPr>
            <a:spLocks noGrp="1"/>
          </p:cNvSpPr>
          <p:nvPr>
            <p:ph type="sldNum" sz="quarter" idx="10"/>
          </p:nvPr>
        </p:nvSpPr>
        <p:spPr/>
        <p:txBody>
          <a:bodyPr/>
          <a:lstStyle/>
          <a:p>
            <a:fld id="{48842B10-237C-474A-90B5-3BC68EE385F0}" type="slidenum">
              <a:rPr lang="en-US" smtClean="0"/>
              <a:t>14</a:t>
            </a:fld>
            <a:endParaRPr lang="en-US"/>
          </a:p>
        </p:txBody>
      </p:sp>
    </p:spTree>
    <p:extLst>
      <p:ext uri="{BB962C8B-B14F-4D97-AF65-F5344CB8AC3E}">
        <p14:creationId xmlns:p14="http://schemas.microsoft.com/office/powerpoint/2010/main" val="2003260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42B10-237C-474A-90B5-3BC68EE385F0}" type="slidenum">
              <a:rPr lang="en-US" smtClean="0"/>
              <a:t>17</a:t>
            </a:fld>
            <a:endParaRPr lang="en-US"/>
          </a:p>
        </p:txBody>
      </p:sp>
    </p:spTree>
    <p:extLst>
      <p:ext uri="{BB962C8B-B14F-4D97-AF65-F5344CB8AC3E}">
        <p14:creationId xmlns:p14="http://schemas.microsoft.com/office/powerpoint/2010/main" val="28624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4B380-B586-4CDD-AF78-CF85C3F9DC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617A1B-47C1-4C80-BAC0-A3A27F14EA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01881F-67E1-4CD9-91D2-1B3F69E855D3}"/>
              </a:ext>
            </a:extLst>
          </p:cNvPr>
          <p:cNvSpPr>
            <a:spLocks noGrp="1"/>
          </p:cNvSpPr>
          <p:nvPr>
            <p:ph type="dt" sz="half" idx="10"/>
          </p:nvPr>
        </p:nvSpPr>
        <p:spPr/>
        <p:txBody>
          <a:bodyPr/>
          <a:lstStyle/>
          <a:p>
            <a:fld id="{5590E0D1-A9FB-4CC9-9E3C-4FF424777D2E}" type="datetime1">
              <a:rPr lang="en-US" smtClean="0"/>
              <a:t>4/10/2026</a:t>
            </a:fld>
            <a:endParaRPr lang="en-US"/>
          </a:p>
        </p:txBody>
      </p:sp>
      <p:sp>
        <p:nvSpPr>
          <p:cNvPr id="5" name="Footer Placeholder 4">
            <a:extLst>
              <a:ext uri="{FF2B5EF4-FFF2-40B4-BE49-F238E27FC236}">
                <a16:creationId xmlns:a16="http://schemas.microsoft.com/office/drawing/2014/main" id="{3DE6D391-97CE-4C0C-979C-884C2C8F38F4}"/>
              </a:ext>
            </a:extLst>
          </p:cNvPr>
          <p:cNvSpPr>
            <a:spLocks noGrp="1"/>
          </p:cNvSpPr>
          <p:nvPr>
            <p:ph type="ftr" sz="quarter" idx="11"/>
          </p:nvPr>
        </p:nvSpPr>
        <p:spPr/>
        <p:txBody>
          <a:bodyPr/>
          <a:lstStyle/>
          <a:p>
            <a:r>
              <a:rPr lang="en-US"/>
              <a:t>DRAFT - DO NOT CITE OR DISTRIBUTE</a:t>
            </a:r>
          </a:p>
        </p:txBody>
      </p:sp>
      <p:sp>
        <p:nvSpPr>
          <p:cNvPr id="6" name="Slide Number Placeholder 5">
            <a:extLst>
              <a:ext uri="{FF2B5EF4-FFF2-40B4-BE49-F238E27FC236}">
                <a16:creationId xmlns:a16="http://schemas.microsoft.com/office/drawing/2014/main" id="{AD7CF449-54A8-4845-B7C5-7ECE881E3C6F}"/>
              </a:ext>
            </a:extLst>
          </p:cNvPr>
          <p:cNvSpPr>
            <a:spLocks noGrp="1"/>
          </p:cNvSpPr>
          <p:nvPr>
            <p:ph type="sldNum" sz="quarter" idx="12"/>
          </p:nvPr>
        </p:nvSpPr>
        <p:spPr/>
        <p:txBody>
          <a:bodyPr/>
          <a:lstStyle/>
          <a:p>
            <a:fld id="{6AED6E1A-74A3-49E0-9194-5F1E482F7807}" type="slidenum">
              <a:rPr lang="en-US" smtClean="0"/>
              <a:t>‹#›</a:t>
            </a:fld>
            <a:endParaRPr lang="en-US"/>
          </a:p>
        </p:txBody>
      </p:sp>
    </p:spTree>
    <p:extLst>
      <p:ext uri="{BB962C8B-B14F-4D97-AF65-F5344CB8AC3E}">
        <p14:creationId xmlns:p14="http://schemas.microsoft.com/office/powerpoint/2010/main" val="3628948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9DBB-556D-4223-8B16-6B4E1CD34D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2563AD-BB9F-4C63-909A-34863C9F0C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67CA7-DBA1-441D-BF12-206E574E616A}"/>
              </a:ext>
            </a:extLst>
          </p:cNvPr>
          <p:cNvSpPr>
            <a:spLocks noGrp="1"/>
          </p:cNvSpPr>
          <p:nvPr>
            <p:ph type="dt" sz="half" idx="10"/>
          </p:nvPr>
        </p:nvSpPr>
        <p:spPr/>
        <p:txBody>
          <a:bodyPr/>
          <a:lstStyle/>
          <a:p>
            <a:fld id="{26977ACB-8EFA-4601-81D0-98BA2705F30D}" type="datetime1">
              <a:rPr lang="en-US" smtClean="0"/>
              <a:t>4/10/2026</a:t>
            </a:fld>
            <a:endParaRPr lang="en-US"/>
          </a:p>
        </p:txBody>
      </p:sp>
      <p:sp>
        <p:nvSpPr>
          <p:cNvPr id="5" name="Footer Placeholder 4">
            <a:extLst>
              <a:ext uri="{FF2B5EF4-FFF2-40B4-BE49-F238E27FC236}">
                <a16:creationId xmlns:a16="http://schemas.microsoft.com/office/drawing/2014/main" id="{DFCF56B7-BF72-40F0-9498-F1924F25BBB4}"/>
              </a:ext>
            </a:extLst>
          </p:cNvPr>
          <p:cNvSpPr>
            <a:spLocks noGrp="1"/>
          </p:cNvSpPr>
          <p:nvPr>
            <p:ph type="ftr" sz="quarter" idx="11"/>
          </p:nvPr>
        </p:nvSpPr>
        <p:spPr/>
        <p:txBody>
          <a:bodyPr/>
          <a:lstStyle/>
          <a:p>
            <a:r>
              <a:rPr lang="en-US"/>
              <a:t>DRAFT - DO NOT CITE OR DISTRIBUTE</a:t>
            </a:r>
          </a:p>
        </p:txBody>
      </p:sp>
      <p:sp>
        <p:nvSpPr>
          <p:cNvPr id="6" name="Slide Number Placeholder 5">
            <a:extLst>
              <a:ext uri="{FF2B5EF4-FFF2-40B4-BE49-F238E27FC236}">
                <a16:creationId xmlns:a16="http://schemas.microsoft.com/office/drawing/2014/main" id="{498EC01A-BA54-48CF-BF16-DFEB32EC4DAF}"/>
              </a:ext>
            </a:extLst>
          </p:cNvPr>
          <p:cNvSpPr>
            <a:spLocks noGrp="1"/>
          </p:cNvSpPr>
          <p:nvPr>
            <p:ph type="sldNum" sz="quarter" idx="12"/>
          </p:nvPr>
        </p:nvSpPr>
        <p:spPr/>
        <p:txBody>
          <a:bodyPr/>
          <a:lstStyle/>
          <a:p>
            <a:fld id="{6AED6E1A-74A3-49E0-9194-5F1E482F7807}" type="slidenum">
              <a:rPr lang="en-US" smtClean="0"/>
              <a:t>‹#›</a:t>
            </a:fld>
            <a:endParaRPr lang="en-US"/>
          </a:p>
        </p:txBody>
      </p:sp>
    </p:spTree>
    <p:extLst>
      <p:ext uri="{BB962C8B-B14F-4D97-AF65-F5344CB8AC3E}">
        <p14:creationId xmlns:p14="http://schemas.microsoft.com/office/powerpoint/2010/main" val="150349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BBCDB2-3A94-48A2-AEF4-2900C53E4E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AC9D9B-3A7D-4480-8D4F-5F5F37F241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C0659-51E3-4F21-9D1A-861891DAB8C4}"/>
              </a:ext>
            </a:extLst>
          </p:cNvPr>
          <p:cNvSpPr>
            <a:spLocks noGrp="1"/>
          </p:cNvSpPr>
          <p:nvPr>
            <p:ph type="dt" sz="half" idx="10"/>
          </p:nvPr>
        </p:nvSpPr>
        <p:spPr/>
        <p:txBody>
          <a:bodyPr/>
          <a:lstStyle/>
          <a:p>
            <a:fld id="{A97DB5EE-0417-452A-AAD5-5BE0AABF9715}" type="datetime1">
              <a:rPr lang="en-US" smtClean="0"/>
              <a:t>4/10/2026</a:t>
            </a:fld>
            <a:endParaRPr lang="en-US"/>
          </a:p>
        </p:txBody>
      </p:sp>
      <p:sp>
        <p:nvSpPr>
          <p:cNvPr id="5" name="Footer Placeholder 4">
            <a:extLst>
              <a:ext uri="{FF2B5EF4-FFF2-40B4-BE49-F238E27FC236}">
                <a16:creationId xmlns:a16="http://schemas.microsoft.com/office/drawing/2014/main" id="{207B3637-B59F-4F42-BDAC-5832E9065507}"/>
              </a:ext>
            </a:extLst>
          </p:cNvPr>
          <p:cNvSpPr>
            <a:spLocks noGrp="1"/>
          </p:cNvSpPr>
          <p:nvPr>
            <p:ph type="ftr" sz="quarter" idx="11"/>
          </p:nvPr>
        </p:nvSpPr>
        <p:spPr/>
        <p:txBody>
          <a:bodyPr/>
          <a:lstStyle/>
          <a:p>
            <a:r>
              <a:rPr lang="en-US"/>
              <a:t>DRAFT - DO NOT CITE OR DISTRIBUTE</a:t>
            </a:r>
          </a:p>
        </p:txBody>
      </p:sp>
      <p:sp>
        <p:nvSpPr>
          <p:cNvPr id="6" name="Slide Number Placeholder 5">
            <a:extLst>
              <a:ext uri="{FF2B5EF4-FFF2-40B4-BE49-F238E27FC236}">
                <a16:creationId xmlns:a16="http://schemas.microsoft.com/office/drawing/2014/main" id="{6FBB6884-5F45-47A5-B7F7-F7256624A378}"/>
              </a:ext>
            </a:extLst>
          </p:cNvPr>
          <p:cNvSpPr>
            <a:spLocks noGrp="1"/>
          </p:cNvSpPr>
          <p:nvPr>
            <p:ph type="sldNum" sz="quarter" idx="12"/>
          </p:nvPr>
        </p:nvSpPr>
        <p:spPr/>
        <p:txBody>
          <a:bodyPr/>
          <a:lstStyle/>
          <a:p>
            <a:fld id="{6AED6E1A-74A3-49E0-9194-5F1E482F7807}" type="slidenum">
              <a:rPr lang="en-US" smtClean="0"/>
              <a:t>‹#›</a:t>
            </a:fld>
            <a:endParaRPr lang="en-US"/>
          </a:p>
        </p:txBody>
      </p:sp>
    </p:spTree>
    <p:extLst>
      <p:ext uri="{BB962C8B-B14F-4D97-AF65-F5344CB8AC3E}">
        <p14:creationId xmlns:p14="http://schemas.microsoft.com/office/powerpoint/2010/main" val="273962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5DE3-1C4E-4955-826C-5A8964A4F6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1B846-0A44-4883-9CF7-D2F2901B6A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9CC4D-9BBC-4F23-AC76-DAABA3F7EF3C}"/>
              </a:ext>
            </a:extLst>
          </p:cNvPr>
          <p:cNvSpPr>
            <a:spLocks noGrp="1"/>
          </p:cNvSpPr>
          <p:nvPr>
            <p:ph type="dt" sz="half" idx="10"/>
          </p:nvPr>
        </p:nvSpPr>
        <p:spPr/>
        <p:txBody>
          <a:bodyPr/>
          <a:lstStyle/>
          <a:p>
            <a:fld id="{EB965095-D44F-4E08-834A-F4BB6B162766}" type="datetime1">
              <a:rPr lang="en-US" smtClean="0"/>
              <a:t>4/10/2026</a:t>
            </a:fld>
            <a:endParaRPr lang="en-US"/>
          </a:p>
        </p:txBody>
      </p:sp>
      <p:sp>
        <p:nvSpPr>
          <p:cNvPr id="5" name="Footer Placeholder 4">
            <a:extLst>
              <a:ext uri="{FF2B5EF4-FFF2-40B4-BE49-F238E27FC236}">
                <a16:creationId xmlns:a16="http://schemas.microsoft.com/office/drawing/2014/main" id="{E121E015-B7E3-4495-B28E-20ED7EBD6FA1}"/>
              </a:ext>
            </a:extLst>
          </p:cNvPr>
          <p:cNvSpPr>
            <a:spLocks noGrp="1"/>
          </p:cNvSpPr>
          <p:nvPr>
            <p:ph type="ftr" sz="quarter" idx="11"/>
          </p:nvPr>
        </p:nvSpPr>
        <p:spPr/>
        <p:txBody>
          <a:bodyPr/>
          <a:lstStyle/>
          <a:p>
            <a:r>
              <a:rPr lang="en-US"/>
              <a:t>DRAFT - DO NOT CITE OR DISTRIBUTE</a:t>
            </a:r>
          </a:p>
        </p:txBody>
      </p:sp>
      <p:sp>
        <p:nvSpPr>
          <p:cNvPr id="6" name="Slide Number Placeholder 5">
            <a:extLst>
              <a:ext uri="{FF2B5EF4-FFF2-40B4-BE49-F238E27FC236}">
                <a16:creationId xmlns:a16="http://schemas.microsoft.com/office/drawing/2014/main" id="{60A1E785-DCF0-4F02-8DE3-575B6B31BF47}"/>
              </a:ext>
            </a:extLst>
          </p:cNvPr>
          <p:cNvSpPr>
            <a:spLocks noGrp="1"/>
          </p:cNvSpPr>
          <p:nvPr>
            <p:ph type="sldNum" sz="quarter" idx="12"/>
          </p:nvPr>
        </p:nvSpPr>
        <p:spPr/>
        <p:txBody>
          <a:bodyPr/>
          <a:lstStyle/>
          <a:p>
            <a:fld id="{6AED6E1A-74A3-49E0-9194-5F1E482F7807}" type="slidenum">
              <a:rPr lang="en-US" smtClean="0"/>
              <a:t>‹#›</a:t>
            </a:fld>
            <a:endParaRPr lang="en-US"/>
          </a:p>
        </p:txBody>
      </p:sp>
    </p:spTree>
    <p:extLst>
      <p:ext uri="{BB962C8B-B14F-4D97-AF65-F5344CB8AC3E}">
        <p14:creationId xmlns:p14="http://schemas.microsoft.com/office/powerpoint/2010/main" val="2022544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7FD1-CD1C-4057-8AB2-CEBE8FE19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2A7D5F-4124-4628-8168-77FFE4D467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B631B-BC47-47EC-840B-5113AD749758}"/>
              </a:ext>
            </a:extLst>
          </p:cNvPr>
          <p:cNvSpPr>
            <a:spLocks noGrp="1"/>
          </p:cNvSpPr>
          <p:nvPr>
            <p:ph type="dt" sz="half" idx="10"/>
          </p:nvPr>
        </p:nvSpPr>
        <p:spPr/>
        <p:txBody>
          <a:bodyPr/>
          <a:lstStyle/>
          <a:p>
            <a:fld id="{15E4CF77-FCF5-4CA1-A53B-3FFBAB1DE345}" type="datetime1">
              <a:rPr lang="en-US" smtClean="0"/>
              <a:t>4/10/2026</a:t>
            </a:fld>
            <a:endParaRPr lang="en-US"/>
          </a:p>
        </p:txBody>
      </p:sp>
      <p:sp>
        <p:nvSpPr>
          <p:cNvPr id="5" name="Footer Placeholder 4">
            <a:extLst>
              <a:ext uri="{FF2B5EF4-FFF2-40B4-BE49-F238E27FC236}">
                <a16:creationId xmlns:a16="http://schemas.microsoft.com/office/drawing/2014/main" id="{0CFD067E-A1D5-4F5B-988A-DA78152AFD41}"/>
              </a:ext>
            </a:extLst>
          </p:cNvPr>
          <p:cNvSpPr>
            <a:spLocks noGrp="1"/>
          </p:cNvSpPr>
          <p:nvPr>
            <p:ph type="ftr" sz="quarter" idx="11"/>
          </p:nvPr>
        </p:nvSpPr>
        <p:spPr/>
        <p:txBody>
          <a:bodyPr/>
          <a:lstStyle/>
          <a:p>
            <a:r>
              <a:rPr lang="en-US"/>
              <a:t>DRAFT - DO NOT CITE OR DISTRIBUTE</a:t>
            </a:r>
          </a:p>
        </p:txBody>
      </p:sp>
      <p:sp>
        <p:nvSpPr>
          <p:cNvPr id="6" name="Slide Number Placeholder 5">
            <a:extLst>
              <a:ext uri="{FF2B5EF4-FFF2-40B4-BE49-F238E27FC236}">
                <a16:creationId xmlns:a16="http://schemas.microsoft.com/office/drawing/2014/main" id="{2E9D4906-3AC3-4543-B5C2-046DBD5E6B99}"/>
              </a:ext>
            </a:extLst>
          </p:cNvPr>
          <p:cNvSpPr>
            <a:spLocks noGrp="1"/>
          </p:cNvSpPr>
          <p:nvPr>
            <p:ph type="sldNum" sz="quarter" idx="12"/>
          </p:nvPr>
        </p:nvSpPr>
        <p:spPr/>
        <p:txBody>
          <a:bodyPr/>
          <a:lstStyle/>
          <a:p>
            <a:fld id="{6AED6E1A-74A3-49E0-9194-5F1E482F7807}" type="slidenum">
              <a:rPr lang="en-US" smtClean="0"/>
              <a:t>‹#›</a:t>
            </a:fld>
            <a:endParaRPr lang="en-US"/>
          </a:p>
        </p:txBody>
      </p:sp>
    </p:spTree>
    <p:extLst>
      <p:ext uri="{BB962C8B-B14F-4D97-AF65-F5344CB8AC3E}">
        <p14:creationId xmlns:p14="http://schemas.microsoft.com/office/powerpoint/2010/main" val="251605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573E-0782-413E-BD74-ACBD6E802D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45F73-4F41-4658-A81A-FBD0C3B3A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C54AE3-55E3-4335-915B-47AC2F4EBF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DCB8B7-DD42-42B3-B3A8-E04558E56134}"/>
              </a:ext>
            </a:extLst>
          </p:cNvPr>
          <p:cNvSpPr>
            <a:spLocks noGrp="1"/>
          </p:cNvSpPr>
          <p:nvPr>
            <p:ph type="dt" sz="half" idx="10"/>
          </p:nvPr>
        </p:nvSpPr>
        <p:spPr/>
        <p:txBody>
          <a:bodyPr/>
          <a:lstStyle/>
          <a:p>
            <a:fld id="{90AA74C4-2627-455F-A551-F50BBDF4A565}" type="datetime1">
              <a:rPr lang="en-US" smtClean="0"/>
              <a:t>4/10/2026</a:t>
            </a:fld>
            <a:endParaRPr lang="en-US"/>
          </a:p>
        </p:txBody>
      </p:sp>
      <p:sp>
        <p:nvSpPr>
          <p:cNvPr id="6" name="Footer Placeholder 5">
            <a:extLst>
              <a:ext uri="{FF2B5EF4-FFF2-40B4-BE49-F238E27FC236}">
                <a16:creationId xmlns:a16="http://schemas.microsoft.com/office/drawing/2014/main" id="{55539D9A-7C55-4740-A002-72AA30C4B76C}"/>
              </a:ext>
            </a:extLst>
          </p:cNvPr>
          <p:cNvSpPr>
            <a:spLocks noGrp="1"/>
          </p:cNvSpPr>
          <p:nvPr>
            <p:ph type="ftr" sz="quarter" idx="11"/>
          </p:nvPr>
        </p:nvSpPr>
        <p:spPr/>
        <p:txBody>
          <a:bodyPr/>
          <a:lstStyle/>
          <a:p>
            <a:r>
              <a:rPr lang="en-US"/>
              <a:t>DRAFT - DO NOT CITE OR DISTRIBUTE</a:t>
            </a:r>
          </a:p>
        </p:txBody>
      </p:sp>
      <p:sp>
        <p:nvSpPr>
          <p:cNvPr id="7" name="Slide Number Placeholder 6">
            <a:extLst>
              <a:ext uri="{FF2B5EF4-FFF2-40B4-BE49-F238E27FC236}">
                <a16:creationId xmlns:a16="http://schemas.microsoft.com/office/drawing/2014/main" id="{E51CCDA2-214F-480D-88C3-3C6FC511F1A9}"/>
              </a:ext>
            </a:extLst>
          </p:cNvPr>
          <p:cNvSpPr>
            <a:spLocks noGrp="1"/>
          </p:cNvSpPr>
          <p:nvPr>
            <p:ph type="sldNum" sz="quarter" idx="12"/>
          </p:nvPr>
        </p:nvSpPr>
        <p:spPr/>
        <p:txBody>
          <a:bodyPr/>
          <a:lstStyle/>
          <a:p>
            <a:fld id="{6AED6E1A-74A3-49E0-9194-5F1E482F7807}" type="slidenum">
              <a:rPr lang="en-US" smtClean="0"/>
              <a:t>‹#›</a:t>
            </a:fld>
            <a:endParaRPr lang="en-US"/>
          </a:p>
        </p:txBody>
      </p:sp>
    </p:spTree>
    <p:extLst>
      <p:ext uri="{BB962C8B-B14F-4D97-AF65-F5344CB8AC3E}">
        <p14:creationId xmlns:p14="http://schemas.microsoft.com/office/powerpoint/2010/main" val="689700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42AE-C5E6-49C2-B600-BAB72D8E1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314883-C5BB-4CCA-A892-D052298CD8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E81B7B-66C4-4924-951E-065DBDA8F1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226786-C62E-4ADA-9971-741732B37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805998-87B0-48B5-BEF6-1CAA512062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5746F3-254C-46B5-8A1F-B00851EC607F}"/>
              </a:ext>
            </a:extLst>
          </p:cNvPr>
          <p:cNvSpPr>
            <a:spLocks noGrp="1"/>
          </p:cNvSpPr>
          <p:nvPr>
            <p:ph type="dt" sz="half" idx="10"/>
          </p:nvPr>
        </p:nvSpPr>
        <p:spPr/>
        <p:txBody>
          <a:bodyPr/>
          <a:lstStyle/>
          <a:p>
            <a:fld id="{55EF732F-EF2F-4A88-9E2A-97A24CA08FC5}" type="datetime1">
              <a:rPr lang="en-US" smtClean="0"/>
              <a:t>4/10/2026</a:t>
            </a:fld>
            <a:endParaRPr lang="en-US"/>
          </a:p>
        </p:txBody>
      </p:sp>
      <p:sp>
        <p:nvSpPr>
          <p:cNvPr id="8" name="Footer Placeholder 7">
            <a:extLst>
              <a:ext uri="{FF2B5EF4-FFF2-40B4-BE49-F238E27FC236}">
                <a16:creationId xmlns:a16="http://schemas.microsoft.com/office/drawing/2014/main" id="{12402B7E-C07D-4D50-B07D-5D17DF622F71}"/>
              </a:ext>
            </a:extLst>
          </p:cNvPr>
          <p:cNvSpPr>
            <a:spLocks noGrp="1"/>
          </p:cNvSpPr>
          <p:nvPr>
            <p:ph type="ftr" sz="quarter" idx="11"/>
          </p:nvPr>
        </p:nvSpPr>
        <p:spPr/>
        <p:txBody>
          <a:bodyPr/>
          <a:lstStyle/>
          <a:p>
            <a:r>
              <a:rPr lang="en-US"/>
              <a:t>DRAFT - DO NOT CITE OR DISTRIBUTE</a:t>
            </a:r>
          </a:p>
        </p:txBody>
      </p:sp>
      <p:sp>
        <p:nvSpPr>
          <p:cNvPr id="9" name="Slide Number Placeholder 8">
            <a:extLst>
              <a:ext uri="{FF2B5EF4-FFF2-40B4-BE49-F238E27FC236}">
                <a16:creationId xmlns:a16="http://schemas.microsoft.com/office/drawing/2014/main" id="{F20BB9CD-D82A-4C46-B099-57EF285447ED}"/>
              </a:ext>
            </a:extLst>
          </p:cNvPr>
          <p:cNvSpPr>
            <a:spLocks noGrp="1"/>
          </p:cNvSpPr>
          <p:nvPr>
            <p:ph type="sldNum" sz="quarter" idx="12"/>
          </p:nvPr>
        </p:nvSpPr>
        <p:spPr/>
        <p:txBody>
          <a:bodyPr/>
          <a:lstStyle/>
          <a:p>
            <a:fld id="{6AED6E1A-74A3-49E0-9194-5F1E482F7807}" type="slidenum">
              <a:rPr lang="en-US" smtClean="0"/>
              <a:t>‹#›</a:t>
            </a:fld>
            <a:endParaRPr lang="en-US"/>
          </a:p>
        </p:txBody>
      </p:sp>
    </p:spTree>
    <p:extLst>
      <p:ext uri="{BB962C8B-B14F-4D97-AF65-F5344CB8AC3E}">
        <p14:creationId xmlns:p14="http://schemas.microsoft.com/office/powerpoint/2010/main" val="3327065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A1D7-9616-4EB6-9702-BFA34000B8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A148FA-EF82-4C0D-A34C-A603197BB895}"/>
              </a:ext>
            </a:extLst>
          </p:cNvPr>
          <p:cNvSpPr>
            <a:spLocks noGrp="1"/>
          </p:cNvSpPr>
          <p:nvPr>
            <p:ph type="dt" sz="half" idx="10"/>
          </p:nvPr>
        </p:nvSpPr>
        <p:spPr/>
        <p:txBody>
          <a:bodyPr/>
          <a:lstStyle/>
          <a:p>
            <a:fld id="{1F97B842-9A81-4826-A20F-722EAEE46C47}" type="datetime1">
              <a:rPr lang="en-US" smtClean="0"/>
              <a:t>4/10/2026</a:t>
            </a:fld>
            <a:endParaRPr lang="en-US"/>
          </a:p>
        </p:txBody>
      </p:sp>
      <p:sp>
        <p:nvSpPr>
          <p:cNvPr id="4" name="Footer Placeholder 3">
            <a:extLst>
              <a:ext uri="{FF2B5EF4-FFF2-40B4-BE49-F238E27FC236}">
                <a16:creationId xmlns:a16="http://schemas.microsoft.com/office/drawing/2014/main" id="{46A4D929-E1D9-49F7-9292-DEF7FE88B3CA}"/>
              </a:ext>
            </a:extLst>
          </p:cNvPr>
          <p:cNvSpPr>
            <a:spLocks noGrp="1"/>
          </p:cNvSpPr>
          <p:nvPr>
            <p:ph type="ftr" sz="quarter" idx="11"/>
          </p:nvPr>
        </p:nvSpPr>
        <p:spPr/>
        <p:txBody>
          <a:bodyPr/>
          <a:lstStyle/>
          <a:p>
            <a:r>
              <a:rPr lang="en-US"/>
              <a:t>DRAFT - DO NOT CITE OR DISTRIBUTE</a:t>
            </a:r>
          </a:p>
        </p:txBody>
      </p:sp>
      <p:sp>
        <p:nvSpPr>
          <p:cNvPr id="5" name="Slide Number Placeholder 4">
            <a:extLst>
              <a:ext uri="{FF2B5EF4-FFF2-40B4-BE49-F238E27FC236}">
                <a16:creationId xmlns:a16="http://schemas.microsoft.com/office/drawing/2014/main" id="{F75AC52F-7531-452C-98A4-3BD414E36797}"/>
              </a:ext>
            </a:extLst>
          </p:cNvPr>
          <p:cNvSpPr>
            <a:spLocks noGrp="1"/>
          </p:cNvSpPr>
          <p:nvPr>
            <p:ph type="sldNum" sz="quarter" idx="12"/>
          </p:nvPr>
        </p:nvSpPr>
        <p:spPr/>
        <p:txBody>
          <a:bodyPr/>
          <a:lstStyle/>
          <a:p>
            <a:fld id="{6AED6E1A-74A3-49E0-9194-5F1E482F7807}" type="slidenum">
              <a:rPr lang="en-US" smtClean="0"/>
              <a:t>‹#›</a:t>
            </a:fld>
            <a:endParaRPr lang="en-US"/>
          </a:p>
        </p:txBody>
      </p:sp>
    </p:spTree>
    <p:extLst>
      <p:ext uri="{BB962C8B-B14F-4D97-AF65-F5344CB8AC3E}">
        <p14:creationId xmlns:p14="http://schemas.microsoft.com/office/powerpoint/2010/main" val="845176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2C52D6-A21F-43C1-B4DA-8B48224B6B8B}"/>
              </a:ext>
            </a:extLst>
          </p:cNvPr>
          <p:cNvSpPr>
            <a:spLocks noGrp="1"/>
          </p:cNvSpPr>
          <p:nvPr>
            <p:ph type="dt" sz="half" idx="10"/>
          </p:nvPr>
        </p:nvSpPr>
        <p:spPr/>
        <p:txBody>
          <a:bodyPr/>
          <a:lstStyle/>
          <a:p>
            <a:fld id="{E2C4E275-4D34-43C7-BDDC-05F9790BCE89}" type="datetime1">
              <a:rPr lang="en-US" smtClean="0"/>
              <a:t>4/10/2026</a:t>
            </a:fld>
            <a:endParaRPr lang="en-US"/>
          </a:p>
        </p:txBody>
      </p:sp>
      <p:sp>
        <p:nvSpPr>
          <p:cNvPr id="3" name="Footer Placeholder 2">
            <a:extLst>
              <a:ext uri="{FF2B5EF4-FFF2-40B4-BE49-F238E27FC236}">
                <a16:creationId xmlns:a16="http://schemas.microsoft.com/office/drawing/2014/main" id="{426AE096-BA50-4CE6-B63A-6A1B39693675}"/>
              </a:ext>
            </a:extLst>
          </p:cNvPr>
          <p:cNvSpPr>
            <a:spLocks noGrp="1"/>
          </p:cNvSpPr>
          <p:nvPr>
            <p:ph type="ftr" sz="quarter" idx="11"/>
          </p:nvPr>
        </p:nvSpPr>
        <p:spPr/>
        <p:txBody>
          <a:bodyPr/>
          <a:lstStyle/>
          <a:p>
            <a:r>
              <a:rPr lang="en-US"/>
              <a:t>DRAFT - DO NOT CITE OR DISTRIBUTE</a:t>
            </a:r>
          </a:p>
        </p:txBody>
      </p:sp>
      <p:sp>
        <p:nvSpPr>
          <p:cNvPr id="4" name="Slide Number Placeholder 3">
            <a:extLst>
              <a:ext uri="{FF2B5EF4-FFF2-40B4-BE49-F238E27FC236}">
                <a16:creationId xmlns:a16="http://schemas.microsoft.com/office/drawing/2014/main" id="{46AD7F40-EF7E-45FB-BAC8-5BAA6E5D36BA}"/>
              </a:ext>
            </a:extLst>
          </p:cNvPr>
          <p:cNvSpPr>
            <a:spLocks noGrp="1"/>
          </p:cNvSpPr>
          <p:nvPr>
            <p:ph type="sldNum" sz="quarter" idx="12"/>
          </p:nvPr>
        </p:nvSpPr>
        <p:spPr/>
        <p:txBody>
          <a:bodyPr/>
          <a:lstStyle/>
          <a:p>
            <a:fld id="{6AED6E1A-74A3-49E0-9194-5F1E482F7807}" type="slidenum">
              <a:rPr lang="en-US" smtClean="0"/>
              <a:t>‹#›</a:t>
            </a:fld>
            <a:endParaRPr lang="en-US"/>
          </a:p>
        </p:txBody>
      </p:sp>
    </p:spTree>
    <p:extLst>
      <p:ext uri="{BB962C8B-B14F-4D97-AF65-F5344CB8AC3E}">
        <p14:creationId xmlns:p14="http://schemas.microsoft.com/office/powerpoint/2010/main" val="635999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D0D53-ECFE-4E1D-9A0B-698864273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EDBE24-8710-41F1-8253-4042A80D6E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520AF2-6ACA-479A-B1C7-39806A5A8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2EA9-5637-40FC-B228-6472644154B5}"/>
              </a:ext>
            </a:extLst>
          </p:cNvPr>
          <p:cNvSpPr>
            <a:spLocks noGrp="1"/>
          </p:cNvSpPr>
          <p:nvPr>
            <p:ph type="dt" sz="half" idx="10"/>
          </p:nvPr>
        </p:nvSpPr>
        <p:spPr/>
        <p:txBody>
          <a:bodyPr/>
          <a:lstStyle/>
          <a:p>
            <a:fld id="{CCDB30F6-5444-44E4-88C0-ADE34F91CC23}" type="datetime1">
              <a:rPr lang="en-US" smtClean="0"/>
              <a:t>4/10/2026</a:t>
            </a:fld>
            <a:endParaRPr lang="en-US"/>
          </a:p>
        </p:txBody>
      </p:sp>
      <p:sp>
        <p:nvSpPr>
          <p:cNvPr id="6" name="Footer Placeholder 5">
            <a:extLst>
              <a:ext uri="{FF2B5EF4-FFF2-40B4-BE49-F238E27FC236}">
                <a16:creationId xmlns:a16="http://schemas.microsoft.com/office/drawing/2014/main" id="{3CF6274D-AC27-41A4-8F44-C4C447FBA03D}"/>
              </a:ext>
            </a:extLst>
          </p:cNvPr>
          <p:cNvSpPr>
            <a:spLocks noGrp="1"/>
          </p:cNvSpPr>
          <p:nvPr>
            <p:ph type="ftr" sz="quarter" idx="11"/>
          </p:nvPr>
        </p:nvSpPr>
        <p:spPr/>
        <p:txBody>
          <a:bodyPr/>
          <a:lstStyle/>
          <a:p>
            <a:r>
              <a:rPr lang="en-US"/>
              <a:t>DRAFT - DO NOT CITE OR DISTRIBUTE</a:t>
            </a:r>
          </a:p>
        </p:txBody>
      </p:sp>
      <p:sp>
        <p:nvSpPr>
          <p:cNvPr id="7" name="Slide Number Placeholder 6">
            <a:extLst>
              <a:ext uri="{FF2B5EF4-FFF2-40B4-BE49-F238E27FC236}">
                <a16:creationId xmlns:a16="http://schemas.microsoft.com/office/drawing/2014/main" id="{A8E04FB5-9AD8-46B8-9D27-3512A8778221}"/>
              </a:ext>
            </a:extLst>
          </p:cNvPr>
          <p:cNvSpPr>
            <a:spLocks noGrp="1"/>
          </p:cNvSpPr>
          <p:nvPr>
            <p:ph type="sldNum" sz="quarter" idx="12"/>
          </p:nvPr>
        </p:nvSpPr>
        <p:spPr/>
        <p:txBody>
          <a:bodyPr/>
          <a:lstStyle/>
          <a:p>
            <a:fld id="{6AED6E1A-74A3-49E0-9194-5F1E482F7807}" type="slidenum">
              <a:rPr lang="en-US" smtClean="0"/>
              <a:t>‹#›</a:t>
            </a:fld>
            <a:endParaRPr lang="en-US"/>
          </a:p>
        </p:txBody>
      </p:sp>
    </p:spTree>
    <p:extLst>
      <p:ext uri="{BB962C8B-B14F-4D97-AF65-F5344CB8AC3E}">
        <p14:creationId xmlns:p14="http://schemas.microsoft.com/office/powerpoint/2010/main" val="277522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A9A6-48BC-44AF-BE40-8BECFC33F1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D84808-325C-42C5-877E-D8CD7CA6B1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8FC3B5-6AF5-4D7F-AAFF-D20B25DD7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41E33F-CB49-4645-BE0C-BC3A3DDD9433}"/>
              </a:ext>
            </a:extLst>
          </p:cNvPr>
          <p:cNvSpPr>
            <a:spLocks noGrp="1"/>
          </p:cNvSpPr>
          <p:nvPr>
            <p:ph type="dt" sz="half" idx="10"/>
          </p:nvPr>
        </p:nvSpPr>
        <p:spPr/>
        <p:txBody>
          <a:bodyPr/>
          <a:lstStyle/>
          <a:p>
            <a:fld id="{432B7F2E-FA2A-42D3-8670-9CD46D88CAFC}" type="datetime1">
              <a:rPr lang="en-US" smtClean="0"/>
              <a:t>4/10/2026</a:t>
            </a:fld>
            <a:endParaRPr lang="en-US"/>
          </a:p>
        </p:txBody>
      </p:sp>
      <p:sp>
        <p:nvSpPr>
          <p:cNvPr id="6" name="Footer Placeholder 5">
            <a:extLst>
              <a:ext uri="{FF2B5EF4-FFF2-40B4-BE49-F238E27FC236}">
                <a16:creationId xmlns:a16="http://schemas.microsoft.com/office/drawing/2014/main" id="{1620937B-1AC1-4E98-9FDF-650ACCD2BB71}"/>
              </a:ext>
            </a:extLst>
          </p:cNvPr>
          <p:cNvSpPr>
            <a:spLocks noGrp="1"/>
          </p:cNvSpPr>
          <p:nvPr>
            <p:ph type="ftr" sz="quarter" idx="11"/>
          </p:nvPr>
        </p:nvSpPr>
        <p:spPr/>
        <p:txBody>
          <a:bodyPr/>
          <a:lstStyle/>
          <a:p>
            <a:r>
              <a:rPr lang="en-US"/>
              <a:t>DRAFT - DO NOT CITE OR DISTRIBUTE</a:t>
            </a:r>
          </a:p>
        </p:txBody>
      </p:sp>
      <p:sp>
        <p:nvSpPr>
          <p:cNvPr id="7" name="Slide Number Placeholder 6">
            <a:extLst>
              <a:ext uri="{FF2B5EF4-FFF2-40B4-BE49-F238E27FC236}">
                <a16:creationId xmlns:a16="http://schemas.microsoft.com/office/drawing/2014/main" id="{09AD22DC-1C22-4B58-9663-78B6C28E06BC}"/>
              </a:ext>
            </a:extLst>
          </p:cNvPr>
          <p:cNvSpPr>
            <a:spLocks noGrp="1"/>
          </p:cNvSpPr>
          <p:nvPr>
            <p:ph type="sldNum" sz="quarter" idx="12"/>
          </p:nvPr>
        </p:nvSpPr>
        <p:spPr/>
        <p:txBody>
          <a:bodyPr/>
          <a:lstStyle/>
          <a:p>
            <a:fld id="{6AED6E1A-74A3-49E0-9194-5F1E482F7807}" type="slidenum">
              <a:rPr lang="en-US" smtClean="0"/>
              <a:t>‹#›</a:t>
            </a:fld>
            <a:endParaRPr lang="en-US"/>
          </a:p>
        </p:txBody>
      </p:sp>
    </p:spTree>
    <p:extLst>
      <p:ext uri="{BB962C8B-B14F-4D97-AF65-F5344CB8AC3E}">
        <p14:creationId xmlns:p14="http://schemas.microsoft.com/office/powerpoint/2010/main" val="394743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E6DEB5-A5FE-4CFF-883E-5E4C32AF1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80B8C0-322D-4FD4-8CB0-C11D09B657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8845E-C7A3-42D9-9A24-D227CE5689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B786-0EB1-4441-B8C6-3B5E58B2194A}" type="datetime1">
              <a:rPr lang="en-US" smtClean="0"/>
              <a:t>4/10/2026</a:t>
            </a:fld>
            <a:endParaRPr lang="en-US"/>
          </a:p>
        </p:txBody>
      </p:sp>
      <p:sp>
        <p:nvSpPr>
          <p:cNvPr id="5" name="Footer Placeholder 4">
            <a:extLst>
              <a:ext uri="{FF2B5EF4-FFF2-40B4-BE49-F238E27FC236}">
                <a16:creationId xmlns:a16="http://schemas.microsoft.com/office/drawing/2014/main" id="{E12B6B64-5E41-49F1-BDB2-3AD5E07037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 - DO NOT CITE OR DISTRIBUTE</a:t>
            </a:r>
          </a:p>
        </p:txBody>
      </p:sp>
      <p:sp>
        <p:nvSpPr>
          <p:cNvPr id="6" name="Slide Number Placeholder 5">
            <a:extLst>
              <a:ext uri="{FF2B5EF4-FFF2-40B4-BE49-F238E27FC236}">
                <a16:creationId xmlns:a16="http://schemas.microsoft.com/office/drawing/2014/main" id="{50CEB660-998D-45EB-A7F0-BCBD31EC99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D6E1A-74A3-49E0-9194-5F1E482F7807}" type="slidenum">
              <a:rPr lang="en-US" smtClean="0"/>
              <a:t>‹#›</a:t>
            </a:fld>
            <a:endParaRPr lang="en-US"/>
          </a:p>
        </p:txBody>
      </p:sp>
    </p:spTree>
    <p:extLst>
      <p:ext uri="{BB962C8B-B14F-4D97-AF65-F5344CB8AC3E}">
        <p14:creationId xmlns:p14="http://schemas.microsoft.com/office/powerpoint/2010/main" val="1139511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github.com/AdamDaigneault/GTM_Leakage" TargetMode="External"/><Relationship Id="rId7" Type="http://schemas.openxmlformats.org/officeDocument/2006/relationships/image" Target="../media/image32.png"/><Relationship Id="rId2" Type="http://schemas.openxmlformats.org/officeDocument/2006/relationships/hyperlink" Target="https://iopscience.iop.org/article/10.1088/1748-9326/ae0ce2" TargetMode="Externa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mailto:adam.daigneault@maine.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E5B6B9D-862E-FB44-14C7-DFB264452E05}"/>
              </a:ext>
            </a:extLst>
          </p:cNvPr>
          <p:cNvPicPr>
            <a:picLocks noChangeAspect="1"/>
          </p:cNvPicPr>
          <p:nvPr/>
        </p:nvPicPr>
        <p:blipFill rotWithShape="1">
          <a:blip r:embed="rId3"/>
          <a:srcRect r="5882" b="-1"/>
          <a:stretch>
            <a:fillRect/>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409468" y="-5641"/>
            <a:ext cx="4577267" cy="3160380"/>
          </a:xfrm>
          <a:noFill/>
        </p:spPr>
        <p:txBody>
          <a:bodyPr>
            <a:normAutofit/>
          </a:bodyPr>
          <a:lstStyle/>
          <a:p>
            <a:pPr algn="l"/>
            <a:r>
              <a:rPr lang="en-US" sz="3600" b="1" dirty="0"/>
              <a:t>A Globally Relevant Data-driven Assessment of Carbon Leakage from Forestry</a:t>
            </a:r>
          </a:p>
        </p:txBody>
      </p:sp>
      <p:sp>
        <p:nvSpPr>
          <p:cNvPr id="3" name="Subtitle 2"/>
          <p:cNvSpPr>
            <a:spLocks noGrp="1"/>
          </p:cNvSpPr>
          <p:nvPr>
            <p:ph type="subTitle" idx="1"/>
          </p:nvPr>
        </p:nvSpPr>
        <p:spPr>
          <a:xfrm>
            <a:off x="7452057" y="3270186"/>
            <a:ext cx="3445766" cy="2980013"/>
          </a:xfrm>
          <a:noFill/>
        </p:spPr>
        <p:txBody>
          <a:bodyPr>
            <a:normAutofit fontScale="70000" lnSpcReduction="20000"/>
          </a:bodyPr>
          <a:lstStyle/>
          <a:p>
            <a:pPr algn="l">
              <a:spcBef>
                <a:spcPts val="0"/>
              </a:spcBef>
              <a:spcAft>
                <a:spcPts val="600"/>
              </a:spcAft>
            </a:pPr>
            <a:endParaRPr lang="en-US" dirty="0"/>
          </a:p>
          <a:p>
            <a:pPr algn="l">
              <a:spcBef>
                <a:spcPts val="0"/>
              </a:spcBef>
              <a:spcAft>
                <a:spcPts val="600"/>
              </a:spcAft>
            </a:pPr>
            <a:r>
              <a:rPr lang="en-US" sz="3300" dirty="0">
                <a:solidFill>
                  <a:schemeClr val="tx2"/>
                </a:solidFill>
              </a:rPr>
              <a:t>Dr. Adam Daigneault</a:t>
            </a:r>
          </a:p>
          <a:p>
            <a:pPr algn="l">
              <a:spcBef>
                <a:spcPts val="0"/>
              </a:spcBef>
              <a:spcAft>
                <a:spcPts val="600"/>
              </a:spcAft>
            </a:pPr>
            <a:r>
              <a:rPr lang="en-US" sz="3300" dirty="0">
                <a:solidFill>
                  <a:schemeClr val="tx2"/>
                </a:solidFill>
              </a:rPr>
              <a:t>University of Maine</a:t>
            </a:r>
          </a:p>
          <a:p>
            <a:pPr algn="l">
              <a:spcBef>
                <a:spcPts val="0"/>
              </a:spcBef>
              <a:spcAft>
                <a:spcPts val="600"/>
              </a:spcAft>
            </a:pPr>
            <a:r>
              <a:rPr lang="en-US" sz="3300" dirty="0">
                <a:solidFill>
                  <a:schemeClr val="tx2"/>
                </a:solidFill>
              </a:rPr>
              <a:t>School of Forest Resources</a:t>
            </a:r>
          </a:p>
          <a:p>
            <a:pPr algn="l">
              <a:spcBef>
                <a:spcPts val="0"/>
              </a:spcBef>
              <a:spcAft>
                <a:spcPts val="600"/>
              </a:spcAft>
            </a:pPr>
            <a:endParaRPr lang="en-US" sz="3300" dirty="0">
              <a:solidFill>
                <a:schemeClr val="tx2"/>
              </a:solidFill>
            </a:endParaRPr>
          </a:p>
          <a:p>
            <a:pPr algn="l">
              <a:spcBef>
                <a:spcPts val="0"/>
              </a:spcBef>
              <a:spcAft>
                <a:spcPts val="600"/>
              </a:spcAft>
            </a:pPr>
            <a:r>
              <a:rPr lang="en-US" sz="3300" dirty="0">
                <a:solidFill>
                  <a:schemeClr val="tx2"/>
                </a:solidFill>
              </a:rPr>
              <a:t>2026 Forest &amp; Agriculture Modeling Forum</a:t>
            </a:r>
          </a:p>
          <a:p>
            <a:pPr algn="l">
              <a:spcBef>
                <a:spcPts val="0"/>
              </a:spcBef>
              <a:spcAft>
                <a:spcPts val="600"/>
              </a:spcAft>
            </a:pPr>
            <a:endParaRPr lang="en-US" sz="3300" dirty="0">
              <a:solidFill>
                <a:schemeClr val="tx2"/>
              </a:solidFill>
            </a:endParaRPr>
          </a:p>
          <a:p>
            <a:pPr algn="l">
              <a:spcBef>
                <a:spcPts val="0"/>
              </a:spcBef>
              <a:spcAft>
                <a:spcPts val="600"/>
              </a:spcAft>
            </a:pPr>
            <a:r>
              <a:rPr lang="en-US" sz="3300" dirty="0">
                <a:solidFill>
                  <a:schemeClr val="tx2"/>
                </a:solidFill>
              </a:rPr>
              <a:t>April 15, 2026</a:t>
            </a:r>
          </a:p>
        </p:txBody>
      </p:sp>
      <p:pic>
        <p:nvPicPr>
          <p:cNvPr id="8" name="Picture 7" descr="A logo of a school of resources&#10;&#10;Description automatically generated">
            <a:extLst>
              <a:ext uri="{FF2B5EF4-FFF2-40B4-BE49-F238E27FC236}">
                <a16:creationId xmlns:a16="http://schemas.microsoft.com/office/drawing/2014/main" id="{3145FC9D-3B13-66D1-2FBB-B5885297DD11}"/>
              </a:ext>
            </a:extLst>
          </p:cNvPr>
          <p:cNvPicPr>
            <a:picLocks noChangeAspect="1"/>
          </p:cNvPicPr>
          <p:nvPr/>
        </p:nvPicPr>
        <p:blipFill>
          <a:blip r:embed="rId4"/>
          <a:stretch>
            <a:fillRect/>
          </a:stretch>
        </p:blipFill>
        <p:spPr>
          <a:xfrm>
            <a:off x="11023600" y="5317684"/>
            <a:ext cx="1039574" cy="1370035"/>
          </a:xfrm>
          <a:prstGeom prst="rect">
            <a:avLst/>
          </a:prstGeom>
        </p:spPr>
      </p:pic>
    </p:spTree>
    <p:extLst>
      <p:ext uri="{BB962C8B-B14F-4D97-AF65-F5344CB8AC3E}">
        <p14:creationId xmlns:p14="http://schemas.microsoft.com/office/powerpoint/2010/main" val="2475678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922" y="89821"/>
            <a:ext cx="10515600" cy="1325563"/>
          </a:xfrm>
        </p:spPr>
        <p:txBody>
          <a:bodyPr/>
          <a:lstStyle/>
          <a:p>
            <a:r>
              <a:rPr lang="en-US" b="1" dirty="0">
                <a:solidFill>
                  <a:schemeClr val="accent6">
                    <a:lumMod val="50000"/>
                  </a:schemeClr>
                </a:solidFill>
              </a:rPr>
              <a:t>GTM IFM / CSF Leakage Scenarios</a:t>
            </a:r>
          </a:p>
        </p:txBody>
      </p:sp>
      <p:sp>
        <p:nvSpPr>
          <p:cNvPr id="3" name="Content Placeholder 2"/>
          <p:cNvSpPr>
            <a:spLocks noGrp="1"/>
          </p:cNvSpPr>
          <p:nvPr>
            <p:ph idx="1"/>
          </p:nvPr>
        </p:nvSpPr>
        <p:spPr>
          <a:xfrm>
            <a:off x="263611" y="1326606"/>
            <a:ext cx="11891946" cy="5640724"/>
          </a:xfrm>
        </p:spPr>
        <p:txBody>
          <a:bodyPr>
            <a:normAutofit lnSpcReduction="10000"/>
          </a:bodyPr>
          <a:lstStyle/>
          <a:p>
            <a:pPr marL="0" indent="0">
              <a:buNone/>
            </a:pPr>
            <a:r>
              <a:rPr lang="en-US" sz="3200" dirty="0"/>
              <a:t>2 ‘project type’ Improved Forest Management / Climate Smart Forestry scenarios run across various forest biomes: </a:t>
            </a:r>
          </a:p>
          <a:p>
            <a:pPr marL="514350" indent="-514350">
              <a:buFont typeface="+mj-lt"/>
              <a:buAutoNum type="arabicPeriod"/>
            </a:pPr>
            <a:r>
              <a:rPr lang="en-US" b="1" dirty="0"/>
              <a:t>Extended rotation (i.e., deferred harvests). </a:t>
            </a:r>
            <a:r>
              <a:rPr lang="en-US" dirty="0"/>
              <a:t>Increase in rotation length, implemented via changing the optimum harvest age of harvest for a given forest type (e.g., US Southern Pine) by 10 years.</a:t>
            </a:r>
          </a:p>
          <a:p>
            <a:pPr marL="514350" indent="-514350">
              <a:buFont typeface="+mj-lt"/>
              <a:buAutoNum type="arabicPeriod"/>
            </a:pPr>
            <a:endParaRPr lang="en-US" sz="900" b="1" dirty="0"/>
          </a:p>
          <a:p>
            <a:pPr marL="514350" indent="-514350">
              <a:buFont typeface="+mj-lt"/>
              <a:buAutoNum type="arabicPeriod"/>
            </a:pPr>
            <a:r>
              <a:rPr lang="en-US" b="1" dirty="0"/>
              <a:t>Forest set-asides (i.e., permanent conservation). </a:t>
            </a:r>
            <a:r>
              <a:rPr lang="en-US" dirty="0"/>
              <a:t>Decrease the total area of forest available for management and harvest via reducing the ‘accessible’ forest acreage</a:t>
            </a:r>
            <a:endParaRPr lang="en-US" sz="1300" dirty="0"/>
          </a:p>
          <a:p>
            <a:pPr marL="0" indent="0" algn="ctr">
              <a:buNone/>
            </a:pPr>
            <a:endParaRPr lang="en-US" sz="1500" b="1" dirty="0">
              <a:solidFill>
                <a:schemeClr val="accent1">
                  <a:lumMod val="75000"/>
                </a:schemeClr>
              </a:solidFill>
            </a:endParaRPr>
          </a:p>
          <a:p>
            <a:pPr marL="0" indent="0" algn="ctr">
              <a:buNone/>
            </a:pPr>
            <a:r>
              <a:rPr lang="en-US" sz="3500" b="1" dirty="0">
                <a:solidFill>
                  <a:schemeClr val="accent1">
                    <a:lumMod val="75000"/>
                  </a:schemeClr>
                </a:solidFill>
              </a:rPr>
              <a:t>Implementation rates: 2-50% of eligible forest type forest area</a:t>
            </a:r>
          </a:p>
          <a:p>
            <a:pPr marL="0" indent="0" algn="ctr">
              <a:buNone/>
            </a:pPr>
            <a:r>
              <a:rPr lang="en-US" sz="3500" b="1" dirty="0">
                <a:solidFill>
                  <a:schemeClr val="accent1">
                    <a:lumMod val="75000"/>
                  </a:schemeClr>
                </a:solidFill>
              </a:rPr>
              <a:t>Enrollment from 2020-2100+ </a:t>
            </a:r>
          </a:p>
          <a:p>
            <a:pPr marL="0" indent="0" algn="ctr">
              <a:buNone/>
            </a:pPr>
            <a:r>
              <a:rPr lang="en-US" sz="3500" b="1" dirty="0">
                <a:solidFill>
                  <a:schemeClr val="accent1">
                    <a:lumMod val="75000"/>
                  </a:schemeClr>
                </a:solidFill>
              </a:rPr>
              <a:t>Measure over 20 to 80-year timeframes</a:t>
            </a:r>
          </a:p>
          <a:p>
            <a:pPr marL="0" indent="0" algn="ctr">
              <a:buNone/>
            </a:pPr>
            <a:endParaRPr lang="en-US" b="1" dirty="0">
              <a:solidFill>
                <a:srgbClr val="FF0000"/>
              </a:solidFill>
            </a:endParaRPr>
          </a:p>
        </p:txBody>
      </p:sp>
      <p:sp>
        <p:nvSpPr>
          <p:cNvPr id="5" name="Slide Number Placeholder 4">
            <a:extLst>
              <a:ext uri="{FF2B5EF4-FFF2-40B4-BE49-F238E27FC236}">
                <a16:creationId xmlns:a16="http://schemas.microsoft.com/office/drawing/2014/main" id="{B4B3B8B6-EA95-4C39-985B-CC7CB637C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D6E1A-74A3-49E0-9194-5F1E482F78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549276098"/>
              </p:ext>
            </p:extLst>
          </p:nvPr>
        </p:nvGraphicFramePr>
        <p:xfrm>
          <a:off x="0" y="584006"/>
          <a:ext cx="6091237" cy="2534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822221237"/>
              </p:ext>
            </p:extLst>
          </p:nvPr>
        </p:nvGraphicFramePr>
        <p:xfrm>
          <a:off x="5997543" y="584006"/>
          <a:ext cx="6091237" cy="25341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1325643110"/>
              </p:ext>
            </p:extLst>
          </p:nvPr>
        </p:nvGraphicFramePr>
        <p:xfrm>
          <a:off x="23423" y="3223642"/>
          <a:ext cx="6091237" cy="25522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3747604259"/>
              </p:ext>
            </p:extLst>
          </p:nvPr>
        </p:nvGraphicFramePr>
        <p:xfrm>
          <a:off x="6044390" y="3223642"/>
          <a:ext cx="6091237" cy="2552237"/>
        </p:xfrm>
        <a:graphic>
          <a:graphicData uri="http://schemas.openxmlformats.org/drawingml/2006/chart">
            <c:chart xmlns:c="http://schemas.openxmlformats.org/drawingml/2006/chart" xmlns:r="http://schemas.openxmlformats.org/officeDocument/2006/relationships" r:id="rId6"/>
          </a:graphicData>
        </a:graphic>
      </p:graphicFrame>
      <p:sp>
        <p:nvSpPr>
          <p:cNvPr id="10" name="Title 1"/>
          <p:cNvSpPr>
            <a:spLocks noGrp="1"/>
          </p:cNvSpPr>
          <p:nvPr>
            <p:ph type="title"/>
          </p:nvPr>
        </p:nvSpPr>
        <p:spPr>
          <a:xfrm>
            <a:off x="1676400" y="-121492"/>
            <a:ext cx="10515600" cy="843439"/>
          </a:xfrm>
        </p:spPr>
        <p:txBody>
          <a:bodyPr/>
          <a:lstStyle/>
          <a:p>
            <a:r>
              <a:rPr lang="en-US" b="1" dirty="0">
                <a:solidFill>
                  <a:schemeClr val="accent6">
                    <a:lumMod val="50000"/>
                  </a:schemeClr>
                </a:solidFill>
              </a:rPr>
              <a:t>No Forest Carbon Policy – Global Baseline</a:t>
            </a:r>
          </a:p>
        </p:txBody>
      </p:sp>
      <p:graphicFrame>
        <p:nvGraphicFramePr>
          <p:cNvPr id="11" name="Table 10"/>
          <p:cNvGraphicFramePr>
            <a:graphicFrameLocks noGrp="1"/>
          </p:cNvGraphicFramePr>
          <p:nvPr>
            <p:extLst>
              <p:ext uri="{D42A27DB-BD31-4B8C-83A1-F6EECF244321}">
                <p14:modId xmlns:p14="http://schemas.microsoft.com/office/powerpoint/2010/main" val="1700982349"/>
              </p:ext>
            </p:extLst>
          </p:nvPr>
        </p:nvGraphicFramePr>
        <p:xfrm>
          <a:off x="1981200" y="5881399"/>
          <a:ext cx="8515350" cy="899841"/>
        </p:xfrm>
        <a:graphic>
          <a:graphicData uri="http://schemas.openxmlformats.org/drawingml/2006/table">
            <a:tbl>
              <a:tblPr firstRow="1" firstCol="1" bandRow="1">
                <a:tableStyleId>{5C22544A-7EE6-4342-B048-85BDC9FD1C3A}</a:tableStyleId>
              </a:tblPr>
              <a:tblGrid>
                <a:gridCol w="1615692">
                  <a:extLst>
                    <a:ext uri="{9D8B030D-6E8A-4147-A177-3AD203B41FA5}">
                      <a16:colId xmlns:a16="http://schemas.microsoft.com/office/drawing/2014/main" val="5823634"/>
                    </a:ext>
                  </a:extLst>
                </a:gridCol>
                <a:gridCol w="1854747">
                  <a:extLst>
                    <a:ext uri="{9D8B030D-6E8A-4147-A177-3AD203B41FA5}">
                      <a16:colId xmlns:a16="http://schemas.microsoft.com/office/drawing/2014/main" val="2796490391"/>
                    </a:ext>
                  </a:extLst>
                </a:gridCol>
                <a:gridCol w="1681637">
                  <a:extLst>
                    <a:ext uri="{9D8B030D-6E8A-4147-A177-3AD203B41FA5}">
                      <a16:colId xmlns:a16="http://schemas.microsoft.com/office/drawing/2014/main" val="4125321070"/>
                    </a:ext>
                  </a:extLst>
                </a:gridCol>
                <a:gridCol w="1681637">
                  <a:extLst>
                    <a:ext uri="{9D8B030D-6E8A-4147-A177-3AD203B41FA5}">
                      <a16:colId xmlns:a16="http://schemas.microsoft.com/office/drawing/2014/main" val="4156619751"/>
                    </a:ext>
                  </a:extLst>
                </a:gridCol>
                <a:gridCol w="1681637">
                  <a:extLst>
                    <a:ext uri="{9D8B030D-6E8A-4147-A177-3AD203B41FA5}">
                      <a16:colId xmlns:a16="http://schemas.microsoft.com/office/drawing/2014/main" val="2894162071"/>
                    </a:ext>
                  </a:extLst>
                </a:gridCol>
              </a:tblGrid>
              <a:tr h="355631">
                <a:tc>
                  <a:txBody>
                    <a:bodyPr/>
                    <a:lstStyle/>
                    <a:p>
                      <a:pPr algn="ctr" rtl="0" fontAlgn="ctr"/>
                      <a:r>
                        <a:rPr lang="en-US" sz="1400" u="none" strike="noStrike" dirty="0">
                          <a:effectLst/>
                        </a:rPr>
                        <a:t>Year</a:t>
                      </a:r>
                      <a:endParaRPr lang="en-US"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400" u="none" strike="noStrike" dirty="0">
                          <a:effectLst/>
                        </a:rPr>
                        <a:t>Forest Area (</a:t>
                      </a:r>
                      <a:r>
                        <a:rPr lang="en-US" sz="1400" u="none" strike="noStrike" dirty="0" err="1">
                          <a:effectLst/>
                        </a:rPr>
                        <a:t>Mha</a:t>
                      </a:r>
                      <a:r>
                        <a:rPr lang="en-US" sz="1400" u="none" strike="noStrike" dirty="0">
                          <a:effectLst/>
                        </a:rPr>
                        <a:t>)</a:t>
                      </a:r>
                      <a:endParaRPr lang="en-US"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400" u="none" strike="noStrike" dirty="0">
                          <a:effectLst/>
                        </a:rPr>
                        <a:t>Annual Forest C Flux (</a:t>
                      </a:r>
                      <a:r>
                        <a:rPr lang="en-US" sz="1400" u="none" strike="noStrike" dirty="0" err="1">
                          <a:effectLst/>
                        </a:rPr>
                        <a:t>MtC</a:t>
                      </a:r>
                      <a:r>
                        <a:rPr lang="en-US" sz="1400" u="none" strike="noStrike" dirty="0">
                          <a:effectLst/>
                        </a:rPr>
                        <a:t>/</a:t>
                      </a:r>
                      <a:r>
                        <a:rPr lang="en-US" sz="1400" u="none" strike="noStrike" dirty="0" err="1">
                          <a:effectLst/>
                        </a:rPr>
                        <a:t>yr</a:t>
                      </a:r>
                      <a:r>
                        <a:rPr lang="en-US" sz="1400" u="none" strike="noStrike" dirty="0">
                          <a:effectLst/>
                        </a:rPr>
                        <a:t>)</a:t>
                      </a:r>
                      <a:endParaRPr lang="en-US"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400" u="none" strike="noStrike" dirty="0">
                          <a:effectLst/>
                        </a:rPr>
                        <a:t>Annual Timber Harvest (Mm3/</a:t>
                      </a:r>
                      <a:r>
                        <a:rPr lang="en-US" sz="1400" u="none" strike="noStrike" dirty="0" err="1">
                          <a:effectLst/>
                        </a:rPr>
                        <a:t>yr</a:t>
                      </a:r>
                      <a:r>
                        <a:rPr lang="en-US" sz="1400" u="none" strike="noStrike" dirty="0">
                          <a:effectLst/>
                        </a:rPr>
                        <a:t>)</a:t>
                      </a:r>
                      <a:endParaRPr lang="en-US"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400" u="none" strike="noStrike">
                          <a:effectLst/>
                        </a:rPr>
                        <a:t>Roundwood Price ($/m3)</a:t>
                      </a:r>
                      <a:endParaRPr lang="en-US" sz="14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31416460"/>
                  </a:ext>
                </a:extLst>
              </a:tr>
              <a:tr h="240711">
                <a:tc>
                  <a:txBody>
                    <a:bodyPr/>
                    <a:lstStyle/>
                    <a:p>
                      <a:pPr algn="l" rtl="0" fontAlgn="ctr"/>
                      <a:r>
                        <a:rPr lang="en-US" sz="1400" b="1" i="0" u="none" strike="noStrike">
                          <a:solidFill>
                            <a:srgbClr val="FFFFFF"/>
                          </a:solidFill>
                          <a:effectLst/>
                          <a:latin typeface="Calibri" panose="020F0502020204030204" pitchFamily="34" charset="0"/>
                        </a:rPr>
                        <a:t>Annual Change</a:t>
                      </a:r>
                    </a:p>
                  </a:txBody>
                  <a:tcPr marL="9525" marR="9525" marT="9525" marB="0" anchor="ctr"/>
                </a:tc>
                <a:tc>
                  <a:txBody>
                    <a:bodyPr/>
                    <a:lstStyle/>
                    <a:p>
                      <a:pPr algn="r" rtl="0" fontAlgn="ctr"/>
                      <a:r>
                        <a:rPr lang="en-US" sz="1400" b="0" i="0" u="none" strike="noStrike">
                          <a:solidFill>
                            <a:srgbClr val="000000"/>
                          </a:solidFill>
                          <a:effectLst/>
                          <a:latin typeface="Calibri" panose="020F0502020204030204" pitchFamily="34" charset="0"/>
                        </a:rPr>
                        <a:t>-1.2</a:t>
                      </a:r>
                    </a:p>
                  </a:txBody>
                  <a:tcPr marL="9525" marR="9525" marT="9525" marB="0" anchor="ctr"/>
                </a:tc>
                <a:tc>
                  <a:txBody>
                    <a:bodyPr/>
                    <a:lstStyle/>
                    <a:p>
                      <a:pPr algn="r" rtl="0" fontAlgn="ctr"/>
                      <a:r>
                        <a:rPr lang="en-US" sz="1400" b="0" i="0" u="none" strike="noStrike">
                          <a:solidFill>
                            <a:srgbClr val="000000"/>
                          </a:solidFill>
                          <a:effectLst/>
                          <a:latin typeface="Calibri" panose="020F0502020204030204" pitchFamily="34" charset="0"/>
                        </a:rPr>
                        <a:t>-8.4</a:t>
                      </a:r>
                    </a:p>
                  </a:txBody>
                  <a:tcPr marL="9525" marR="9525" marT="9525" marB="0" anchor="ctr"/>
                </a:tc>
                <a:tc>
                  <a:txBody>
                    <a:bodyPr/>
                    <a:lstStyle/>
                    <a:p>
                      <a:pPr algn="r" rtl="0" fontAlgn="ctr"/>
                      <a:r>
                        <a:rPr lang="en-US" sz="1400" b="0" i="0" u="none" strike="noStrike" dirty="0">
                          <a:solidFill>
                            <a:srgbClr val="000000"/>
                          </a:solidFill>
                          <a:effectLst/>
                          <a:latin typeface="Calibri" panose="020F0502020204030204" pitchFamily="34" charset="0"/>
                        </a:rPr>
                        <a:t>11</a:t>
                      </a:r>
                    </a:p>
                  </a:txBody>
                  <a:tcPr marL="9525" marR="9525" marT="9525" marB="0" anchor="ctr"/>
                </a:tc>
                <a:tc>
                  <a:txBody>
                    <a:bodyPr/>
                    <a:lstStyle/>
                    <a:p>
                      <a:pPr algn="r" rtl="0" fontAlgn="ctr"/>
                      <a:r>
                        <a:rPr lang="en-US" sz="1400" b="0" i="0" u="none" strike="noStrike" dirty="0">
                          <a:solidFill>
                            <a:srgbClr val="000000"/>
                          </a:solidFill>
                          <a:effectLst/>
                          <a:latin typeface="Calibri" panose="020F0502020204030204" pitchFamily="34" charset="0"/>
                        </a:rPr>
                        <a:t>0.45</a:t>
                      </a:r>
                    </a:p>
                  </a:txBody>
                  <a:tcPr marL="9525" marR="9525" marT="9525" marB="0" anchor="ctr"/>
                </a:tc>
                <a:extLst>
                  <a:ext uri="{0D108BD9-81ED-4DB2-BD59-A6C34878D82A}">
                    <a16:rowId xmlns:a16="http://schemas.microsoft.com/office/drawing/2014/main" val="1454410938"/>
                  </a:ext>
                </a:extLst>
              </a:tr>
              <a:tr h="208716">
                <a:tc>
                  <a:txBody>
                    <a:bodyPr/>
                    <a:lstStyle/>
                    <a:p>
                      <a:pPr algn="l" rtl="0" fontAlgn="ctr"/>
                      <a:r>
                        <a:rPr lang="en-US" sz="1400" b="1" i="0" u="none" strike="noStrike">
                          <a:solidFill>
                            <a:srgbClr val="FFFFFF"/>
                          </a:solidFill>
                          <a:effectLst/>
                          <a:latin typeface="Calibri" panose="020F0502020204030204" pitchFamily="34" charset="0"/>
                        </a:rPr>
                        <a:t>Annual Change (%)</a:t>
                      </a:r>
                    </a:p>
                  </a:txBody>
                  <a:tcPr marL="9525" marR="9525" marT="9525" marB="0" anchor="ctr"/>
                </a:tc>
                <a:tc>
                  <a:txBody>
                    <a:bodyPr/>
                    <a:lstStyle/>
                    <a:p>
                      <a:pPr algn="r" rtl="0" fontAlgn="ctr"/>
                      <a:r>
                        <a:rPr lang="en-US" sz="1400" b="0" i="0" u="none" strike="noStrike">
                          <a:solidFill>
                            <a:srgbClr val="000000"/>
                          </a:solidFill>
                          <a:effectLst/>
                          <a:latin typeface="Calibri" panose="020F0502020204030204" pitchFamily="34" charset="0"/>
                        </a:rPr>
                        <a:t>-0.03%</a:t>
                      </a:r>
                    </a:p>
                  </a:txBody>
                  <a:tcPr marL="9525" marR="9525" marT="9525" marB="0" anchor="ctr"/>
                </a:tc>
                <a:tc>
                  <a:txBody>
                    <a:bodyPr/>
                    <a:lstStyle/>
                    <a:p>
                      <a:pPr algn="r" rtl="0" fontAlgn="ctr"/>
                      <a:r>
                        <a:rPr lang="en-US" sz="1400" b="0" i="0" u="none" strike="noStrike">
                          <a:solidFill>
                            <a:srgbClr val="000000"/>
                          </a:solidFill>
                          <a:effectLst/>
                          <a:latin typeface="Calibri" panose="020F0502020204030204" pitchFamily="34" charset="0"/>
                        </a:rPr>
                        <a:t>1.70%</a:t>
                      </a:r>
                    </a:p>
                  </a:txBody>
                  <a:tcPr marL="9525" marR="9525" marT="9525" marB="0" anchor="ctr"/>
                </a:tc>
                <a:tc>
                  <a:txBody>
                    <a:bodyPr/>
                    <a:lstStyle/>
                    <a:p>
                      <a:pPr algn="r" rtl="0" fontAlgn="ctr"/>
                      <a:r>
                        <a:rPr lang="en-US" sz="1400" b="0" i="0" u="none" strike="noStrike">
                          <a:solidFill>
                            <a:srgbClr val="000000"/>
                          </a:solidFill>
                          <a:effectLst/>
                          <a:latin typeface="Calibri" panose="020F0502020204030204" pitchFamily="34" charset="0"/>
                        </a:rPr>
                        <a:t>0.40%</a:t>
                      </a:r>
                    </a:p>
                  </a:txBody>
                  <a:tcPr marL="9525" marR="9525" marT="9525" marB="0" anchor="ctr"/>
                </a:tc>
                <a:tc>
                  <a:txBody>
                    <a:bodyPr/>
                    <a:lstStyle/>
                    <a:p>
                      <a:pPr algn="r" rtl="0" fontAlgn="ctr"/>
                      <a:r>
                        <a:rPr lang="en-US" sz="1400" b="0" i="0" u="none" strike="noStrike" dirty="0">
                          <a:solidFill>
                            <a:srgbClr val="000000"/>
                          </a:solidFill>
                          <a:effectLst/>
                          <a:latin typeface="Calibri" panose="020F0502020204030204" pitchFamily="34" charset="0"/>
                        </a:rPr>
                        <a:t>0.40%</a:t>
                      </a:r>
                    </a:p>
                  </a:txBody>
                  <a:tcPr marL="9525" marR="9525" marT="9525" marB="0" anchor="ctr"/>
                </a:tc>
                <a:extLst>
                  <a:ext uri="{0D108BD9-81ED-4DB2-BD59-A6C34878D82A}">
                    <a16:rowId xmlns:a16="http://schemas.microsoft.com/office/drawing/2014/main" val="1113435312"/>
                  </a:ext>
                </a:extLst>
              </a:tr>
            </a:tbl>
          </a:graphicData>
        </a:graphic>
      </p:graphicFrame>
    </p:spTree>
    <p:extLst>
      <p:ext uri="{BB962C8B-B14F-4D97-AF65-F5344CB8AC3E}">
        <p14:creationId xmlns:p14="http://schemas.microsoft.com/office/powerpoint/2010/main" val="361272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t="49326"/>
          <a:stretch/>
        </p:blipFill>
        <p:spPr>
          <a:xfrm>
            <a:off x="6135396" y="3886653"/>
            <a:ext cx="6069269" cy="1947862"/>
          </a:xfrm>
          <a:prstGeom prst="rect">
            <a:avLst/>
          </a:prstGeom>
        </p:spPr>
      </p:pic>
      <p:sp>
        <p:nvSpPr>
          <p:cNvPr id="5" name="Slide Number Placeholder 4"/>
          <p:cNvSpPr>
            <a:spLocks noGrp="1"/>
          </p:cNvSpPr>
          <p:nvPr>
            <p:ph type="sldNum" sz="quarter" idx="12"/>
          </p:nvPr>
        </p:nvSpPr>
        <p:spPr>
          <a:xfrm>
            <a:off x="8610600" y="6280150"/>
            <a:ext cx="2743200" cy="365125"/>
          </a:xfrm>
        </p:spPr>
        <p:txBody>
          <a:bodyPr/>
          <a:lstStyle/>
          <a:p>
            <a:fld id="{6AED6E1A-74A3-49E0-9194-5F1E482F7807}" type="slidenum">
              <a:rPr lang="en-US" smtClean="0"/>
              <a:t>12</a:t>
            </a:fld>
            <a:endParaRPr lang="en-US"/>
          </a:p>
        </p:txBody>
      </p:sp>
      <p:pic>
        <p:nvPicPr>
          <p:cNvPr id="6" name="Picture 5"/>
          <p:cNvPicPr>
            <a:picLocks noChangeAspect="1"/>
          </p:cNvPicPr>
          <p:nvPr/>
        </p:nvPicPr>
        <p:blipFill rotWithShape="1">
          <a:blip r:embed="rId3"/>
          <a:srcRect b="47092"/>
          <a:stretch/>
        </p:blipFill>
        <p:spPr>
          <a:xfrm>
            <a:off x="0" y="1370868"/>
            <a:ext cx="6135396" cy="2124808"/>
          </a:xfrm>
          <a:prstGeom prst="rect">
            <a:avLst/>
          </a:prstGeom>
        </p:spPr>
      </p:pic>
      <p:pic>
        <p:nvPicPr>
          <p:cNvPr id="7" name="Picture 6"/>
          <p:cNvPicPr>
            <a:picLocks noChangeAspect="1"/>
          </p:cNvPicPr>
          <p:nvPr/>
        </p:nvPicPr>
        <p:blipFill rotWithShape="1">
          <a:blip r:embed="rId2"/>
          <a:srcRect b="50441"/>
          <a:stretch/>
        </p:blipFill>
        <p:spPr>
          <a:xfrm>
            <a:off x="6122730" y="1543050"/>
            <a:ext cx="6069269" cy="1905000"/>
          </a:xfrm>
          <a:prstGeom prst="rect">
            <a:avLst/>
          </a:prstGeom>
        </p:spPr>
      </p:pic>
      <p:pic>
        <p:nvPicPr>
          <p:cNvPr id="8" name="Picture 7"/>
          <p:cNvPicPr>
            <a:picLocks noChangeAspect="1"/>
          </p:cNvPicPr>
          <p:nvPr/>
        </p:nvPicPr>
        <p:blipFill>
          <a:blip r:embed="rId4"/>
          <a:stretch>
            <a:fillRect/>
          </a:stretch>
        </p:blipFill>
        <p:spPr>
          <a:xfrm>
            <a:off x="7248525" y="1490429"/>
            <a:ext cx="1362075" cy="279631"/>
          </a:xfrm>
          <a:prstGeom prst="rect">
            <a:avLst/>
          </a:prstGeom>
        </p:spPr>
      </p:pic>
      <p:pic>
        <p:nvPicPr>
          <p:cNvPr id="9" name="Picture 8"/>
          <p:cNvPicPr>
            <a:picLocks noChangeAspect="1"/>
          </p:cNvPicPr>
          <p:nvPr/>
        </p:nvPicPr>
        <p:blipFill>
          <a:blip r:embed="rId5"/>
          <a:stretch>
            <a:fillRect/>
          </a:stretch>
        </p:blipFill>
        <p:spPr>
          <a:xfrm>
            <a:off x="10382249" y="1435713"/>
            <a:ext cx="885825" cy="271824"/>
          </a:xfrm>
          <a:prstGeom prst="rect">
            <a:avLst/>
          </a:prstGeom>
        </p:spPr>
      </p:pic>
      <p:pic>
        <p:nvPicPr>
          <p:cNvPr id="10" name="Picture 9"/>
          <p:cNvPicPr>
            <a:picLocks noChangeAspect="1"/>
          </p:cNvPicPr>
          <p:nvPr/>
        </p:nvPicPr>
        <p:blipFill>
          <a:blip r:embed="rId5"/>
          <a:stretch>
            <a:fillRect/>
          </a:stretch>
        </p:blipFill>
        <p:spPr>
          <a:xfrm>
            <a:off x="4369581" y="1483338"/>
            <a:ext cx="885825" cy="271824"/>
          </a:xfrm>
          <a:prstGeom prst="rect">
            <a:avLst/>
          </a:prstGeom>
        </p:spPr>
      </p:pic>
      <p:pic>
        <p:nvPicPr>
          <p:cNvPr id="11" name="Picture 10"/>
          <p:cNvPicPr>
            <a:picLocks noChangeAspect="1"/>
          </p:cNvPicPr>
          <p:nvPr/>
        </p:nvPicPr>
        <p:blipFill>
          <a:blip r:embed="rId4"/>
          <a:stretch>
            <a:fillRect/>
          </a:stretch>
        </p:blipFill>
        <p:spPr>
          <a:xfrm>
            <a:off x="1057648" y="1492991"/>
            <a:ext cx="1362075" cy="279631"/>
          </a:xfrm>
          <a:prstGeom prst="rect">
            <a:avLst/>
          </a:prstGeom>
        </p:spPr>
      </p:pic>
      <p:pic>
        <p:nvPicPr>
          <p:cNvPr id="12" name="Picture 11"/>
          <p:cNvPicPr>
            <a:picLocks noChangeAspect="1"/>
          </p:cNvPicPr>
          <p:nvPr/>
        </p:nvPicPr>
        <p:blipFill>
          <a:blip r:embed="rId6"/>
          <a:stretch>
            <a:fillRect/>
          </a:stretch>
        </p:blipFill>
        <p:spPr>
          <a:xfrm>
            <a:off x="3829262" y="6142292"/>
            <a:ext cx="4975902" cy="628090"/>
          </a:xfrm>
          <a:prstGeom prst="rect">
            <a:avLst/>
          </a:prstGeom>
        </p:spPr>
      </p:pic>
      <p:sp>
        <p:nvSpPr>
          <p:cNvPr id="13" name="Title 1"/>
          <p:cNvSpPr>
            <a:spLocks noGrp="1"/>
          </p:cNvSpPr>
          <p:nvPr>
            <p:ph type="title"/>
          </p:nvPr>
        </p:nvSpPr>
        <p:spPr>
          <a:xfrm>
            <a:off x="752474" y="-95606"/>
            <a:ext cx="10515600" cy="1325563"/>
          </a:xfrm>
        </p:spPr>
        <p:txBody>
          <a:bodyPr>
            <a:normAutofit/>
          </a:bodyPr>
          <a:lstStyle/>
          <a:p>
            <a:pPr algn="ctr"/>
            <a:r>
              <a:rPr lang="en-US" sz="3600" b="1" dirty="0">
                <a:solidFill>
                  <a:schemeClr val="accent6">
                    <a:lumMod val="50000"/>
                  </a:schemeClr>
                </a:solidFill>
              </a:rPr>
              <a:t>Forest Carbon Policy Scenario Impacts: </a:t>
            </a:r>
            <a:br>
              <a:rPr lang="en-US" sz="3600" b="1" dirty="0">
                <a:solidFill>
                  <a:schemeClr val="accent6">
                    <a:lumMod val="50000"/>
                  </a:schemeClr>
                </a:solidFill>
              </a:rPr>
            </a:br>
            <a:r>
              <a:rPr lang="en-US" sz="3600" b="1" dirty="0">
                <a:solidFill>
                  <a:schemeClr val="accent6">
                    <a:lumMod val="50000"/>
                  </a:schemeClr>
                </a:solidFill>
              </a:rPr>
              <a:t>Change from Baseline</a:t>
            </a:r>
          </a:p>
        </p:txBody>
      </p:sp>
      <p:sp>
        <p:nvSpPr>
          <p:cNvPr id="14" name="TextBox 13"/>
          <p:cNvSpPr txBox="1"/>
          <p:nvPr/>
        </p:nvSpPr>
        <p:spPr>
          <a:xfrm>
            <a:off x="2572123" y="1153757"/>
            <a:ext cx="1215204" cy="307777"/>
          </a:xfrm>
          <a:prstGeom prst="rect">
            <a:avLst/>
          </a:prstGeom>
          <a:noFill/>
          <a:ln>
            <a:solidFill>
              <a:srgbClr val="C00000"/>
            </a:solidFill>
          </a:ln>
        </p:spPr>
        <p:txBody>
          <a:bodyPr wrap="none" rtlCol="0">
            <a:spAutoFit/>
          </a:bodyPr>
          <a:lstStyle/>
          <a:p>
            <a:r>
              <a:rPr lang="en-US" sz="1400" dirty="0">
                <a:solidFill>
                  <a:srgbClr val="C00000"/>
                </a:solidFill>
              </a:rPr>
              <a:t>Carbon Stocks</a:t>
            </a:r>
          </a:p>
        </p:txBody>
      </p:sp>
      <p:sp>
        <p:nvSpPr>
          <p:cNvPr id="15" name="TextBox 14"/>
          <p:cNvSpPr txBox="1"/>
          <p:nvPr/>
        </p:nvSpPr>
        <p:spPr>
          <a:xfrm>
            <a:off x="8805164" y="1182652"/>
            <a:ext cx="1306320" cy="307777"/>
          </a:xfrm>
          <a:prstGeom prst="rect">
            <a:avLst/>
          </a:prstGeom>
          <a:noFill/>
          <a:ln>
            <a:solidFill>
              <a:srgbClr val="C00000"/>
            </a:solidFill>
          </a:ln>
        </p:spPr>
        <p:txBody>
          <a:bodyPr wrap="none" rtlCol="0">
            <a:spAutoFit/>
          </a:bodyPr>
          <a:lstStyle/>
          <a:p>
            <a:r>
              <a:rPr lang="en-US" sz="1400" dirty="0">
                <a:solidFill>
                  <a:srgbClr val="C00000"/>
                </a:solidFill>
              </a:rPr>
              <a:t>Timber Harvest</a:t>
            </a:r>
          </a:p>
        </p:txBody>
      </p:sp>
      <p:pic>
        <p:nvPicPr>
          <p:cNvPr id="16" name="Picture 15"/>
          <p:cNvPicPr>
            <a:picLocks noChangeAspect="1"/>
          </p:cNvPicPr>
          <p:nvPr/>
        </p:nvPicPr>
        <p:blipFill rotWithShape="1">
          <a:blip r:embed="rId3"/>
          <a:srcRect t="51722"/>
          <a:stretch/>
        </p:blipFill>
        <p:spPr>
          <a:xfrm>
            <a:off x="83452" y="3934278"/>
            <a:ext cx="6135396" cy="1938870"/>
          </a:xfrm>
          <a:prstGeom prst="rect">
            <a:avLst/>
          </a:prstGeom>
        </p:spPr>
      </p:pic>
      <p:sp>
        <p:nvSpPr>
          <p:cNvPr id="18" name="TextBox 17"/>
          <p:cNvSpPr txBox="1"/>
          <p:nvPr/>
        </p:nvSpPr>
        <p:spPr>
          <a:xfrm>
            <a:off x="2670386" y="3558898"/>
            <a:ext cx="1018677" cy="307777"/>
          </a:xfrm>
          <a:prstGeom prst="rect">
            <a:avLst/>
          </a:prstGeom>
          <a:noFill/>
          <a:ln>
            <a:solidFill>
              <a:srgbClr val="C00000"/>
            </a:solidFill>
          </a:ln>
        </p:spPr>
        <p:txBody>
          <a:bodyPr wrap="none" rtlCol="0">
            <a:spAutoFit/>
          </a:bodyPr>
          <a:lstStyle/>
          <a:p>
            <a:r>
              <a:rPr lang="en-US" sz="1400" dirty="0">
                <a:solidFill>
                  <a:srgbClr val="C00000"/>
                </a:solidFill>
              </a:rPr>
              <a:t>Forest Area</a:t>
            </a:r>
          </a:p>
        </p:txBody>
      </p:sp>
      <p:sp>
        <p:nvSpPr>
          <p:cNvPr id="19" name="TextBox 18"/>
          <p:cNvSpPr txBox="1"/>
          <p:nvPr/>
        </p:nvSpPr>
        <p:spPr>
          <a:xfrm>
            <a:off x="8641723" y="3578876"/>
            <a:ext cx="1469761" cy="307777"/>
          </a:xfrm>
          <a:prstGeom prst="rect">
            <a:avLst/>
          </a:prstGeom>
          <a:noFill/>
          <a:ln>
            <a:solidFill>
              <a:srgbClr val="C00000"/>
            </a:solidFill>
          </a:ln>
        </p:spPr>
        <p:txBody>
          <a:bodyPr wrap="none" rtlCol="0">
            <a:spAutoFit/>
          </a:bodyPr>
          <a:lstStyle/>
          <a:p>
            <a:r>
              <a:rPr lang="en-US" sz="1400" dirty="0">
                <a:solidFill>
                  <a:srgbClr val="C00000"/>
                </a:solidFill>
              </a:rPr>
              <a:t>Roundwood Price</a:t>
            </a:r>
          </a:p>
        </p:txBody>
      </p:sp>
    </p:spTree>
    <p:extLst>
      <p:ext uri="{BB962C8B-B14F-4D97-AF65-F5344CB8AC3E}">
        <p14:creationId xmlns:p14="http://schemas.microsoft.com/office/powerpoint/2010/main" val="177678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AI-generated content may be incorrect.">
            <a:extLst>
              <a:ext uri="{FF2B5EF4-FFF2-40B4-BE49-F238E27FC236}">
                <a16:creationId xmlns:a16="http://schemas.microsoft.com/office/drawing/2014/main" id="{F280DFB8-EB98-8C9F-5466-36214DC2C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785" y="72452"/>
            <a:ext cx="8280345" cy="6768282"/>
          </a:xfrm>
          <a:prstGeom prst="rect">
            <a:avLst/>
          </a:prstGeom>
        </p:spPr>
      </p:pic>
      <p:pic>
        <p:nvPicPr>
          <p:cNvPr id="10" name="Picture 9"/>
          <p:cNvPicPr>
            <a:picLocks noChangeAspect="1"/>
          </p:cNvPicPr>
          <p:nvPr/>
        </p:nvPicPr>
        <p:blipFill>
          <a:blip r:embed="rId4"/>
          <a:stretch>
            <a:fillRect/>
          </a:stretch>
        </p:blipFill>
        <p:spPr>
          <a:xfrm>
            <a:off x="128587" y="854425"/>
            <a:ext cx="3795198" cy="5692797"/>
          </a:xfrm>
          <a:prstGeom prst="rect">
            <a:avLst/>
          </a:prstGeom>
        </p:spPr>
      </p:pic>
      <p:pic>
        <p:nvPicPr>
          <p:cNvPr id="11" name="Picture 10"/>
          <p:cNvPicPr>
            <a:picLocks noChangeAspect="1"/>
          </p:cNvPicPr>
          <p:nvPr/>
        </p:nvPicPr>
        <p:blipFill>
          <a:blip r:embed="rId5"/>
          <a:stretch>
            <a:fillRect/>
          </a:stretch>
        </p:blipFill>
        <p:spPr>
          <a:xfrm>
            <a:off x="1266825" y="1016656"/>
            <a:ext cx="1952625" cy="400870"/>
          </a:xfrm>
          <a:prstGeom prst="rect">
            <a:avLst/>
          </a:prstGeom>
        </p:spPr>
      </p:pic>
      <p:pic>
        <p:nvPicPr>
          <p:cNvPr id="12" name="Picture 11"/>
          <p:cNvPicPr>
            <a:picLocks noChangeAspect="1"/>
          </p:cNvPicPr>
          <p:nvPr/>
        </p:nvPicPr>
        <p:blipFill>
          <a:blip r:embed="rId6"/>
          <a:stretch>
            <a:fillRect/>
          </a:stretch>
        </p:blipFill>
        <p:spPr>
          <a:xfrm>
            <a:off x="1583274" y="3593742"/>
            <a:ext cx="1226601" cy="376394"/>
          </a:xfrm>
          <a:prstGeom prst="rect">
            <a:avLst/>
          </a:prstGeom>
        </p:spPr>
      </p:pic>
      <p:pic>
        <p:nvPicPr>
          <p:cNvPr id="13" name="Picture 12"/>
          <p:cNvPicPr>
            <a:picLocks noChangeAspect="1"/>
          </p:cNvPicPr>
          <p:nvPr/>
        </p:nvPicPr>
        <p:blipFill>
          <a:blip r:embed="rId5"/>
          <a:stretch>
            <a:fillRect/>
          </a:stretch>
        </p:blipFill>
        <p:spPr>
          <a:xfrm>
            <a:off x="4026358" y="0"/>
            <a:ext cx="1795104" cy="368531"/>
          </a:xfrm>
          <a:prstGeom prst="rect">
            <a:avLst/>
          </a:prstGeom>
        </p:spPr>
      </p:pic>
      <p:pic>
        <p:nvPicPr>
          <p:cNvPr id="14" name="Picture 13"/>
          <p:cNvPicPr>
            <a:picLocks noChangeAspect="1"/>
          </p:cNvPicPr>
          <p:nvPr/>
        </p:nvPicPr>
        <p:blipFill>
          <a:blip r:embed="rId6"/>
          <a:stretch>
            <a:fillRect/>
          </a:stretch>
        </p:blipFill>
        <p:spPr>
          <a:xfrm>
            <a:off x="3923785" y="3386587"/>
            <a:ext cx="1181615" cy="362590"/>
          </a:xfrm>
          <a:prstGeom prst="rect">
            <a:avLst/>
          </a:prstGeom>
        </p:spPr>
      </p:pic>
      <p:sp>
        <p:nvSpPr>
          <p:cNvPr id="15" name="Title 1"/>
          <p:cNvSpPr txBox="1">
            <a:spLocks/>
          </p:cNvSpPr>
          <p:nvPr/>
        </p:nvSpPr>
        <p:spPr>
          <a:xfrm>
            <a:off x="5821462" y="2803525"/>
            <a:ext cx="5081588" cy="625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t>Mean estimated carbon leakage rate for “all forests” scenario by forest type for 10% implementation rate </a:t>
            </a:r>
          </a:p>
        </p:txBody>
      </p:sp>
      <p:sp>
        <p:nvSpPr>
          <p:cNvPr id="16" name="Title 1"/>
          <p:cNvSpPr txBox="1">
            <a:spLocks/>
          </p:cNvSpPr>
          <p:nvPr/>
        </p:nvSpPr>
        <p:spPr>
          <a:xfrm>
            <a:off x="-176213" y="147834"/>
            <a:ext cx="4690805" cy="625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6">
                    <a:lumMod val="50000"/>
                  </a:schemeClr>
                </a:solidFill>
              </a:rPr>
              <a:t>Global Carbon Leakage</a:t>
            </a:r>
          </a:p>
        </p:txBody>
      </p:sp>
      <p:sp>
        <p:nvSpPr>
          <p:cNvPr id="18" name="TextBox 17"/>
          <p:cNvSpPr txBox="1"/>
          <p:nvPr/>
        </p:nvSpPr>
        <p:spPr>
          <a:xfrm>
            <a:off x="2196574" y="2463257"/>
            <a:ext cx="1509823" cy="923330"/>
          </a:xfrm>
          <a:prstGeom prst="rect">
            <a:avLst/>
          </a:prstGeom>
          <a:noFill/>
        </p:spPr>
        <p:txBody>
          <a:bodyPr wrap="square" rtlCol="0">
            <a:spAutoFit/>
          </a:bodyPr>
          <a:lstStyle/>
          <a:p>
            <a:r>
              <a:rPr lang="en-US" dirty="0">
                <a:solidFill>
                  <a:schemeClr val="tx1">
                    <a:lumMod val="75000"/>
                    <a:lumOff val="25000"/>
                  </a:schemeClr>
                </a:solidFill>
              </a:rPr>
              <a:t>Mean = 37%</a:t>
            </a:r>
          </a:p>
          <a:p>
            <a:r>
              <a:rPr lang="en-US" dirty="0">
                <a:solidFill>
                  <a:schemeClr val="tx1">
                    <a:lumMod val="75000"/>
                    <a:lumOff val="25000"/>
                  </a:schemeClr>
                </a:solidFill>
              </a:rPr>
              <a:t>Min =     -4%</a:t>
            </a:r>
          </a:p>
          <a:p>
            <a:r>
              <a:rPr lang="en-US" dirty="0">
                <a:solidFill>
                  <a:schemeClr val="tx1">
                    <a:lumMod val="75000"/>
                    <a:lumOff val="25000"/>
                  </a:schemeClr>
                </a:solidFill>
              </a:rPr>
              <a:t>Max =    56%</a:t>
            </a:r>
          </a:p>
        </p:txBody>
      </p:sp>
      <p:sp>
        <p:nvSpPr>
          <p:cNvPr id="20" name="TextBox 19"/>
          <p:cNvSpPr txBox="1"/>
          <p:nvPr/>
        </p:nvSpPr>
        <p:spPr>
          <a:xfrm>
            <a:off x="2196573" y="4976085"/>
            <a:ext cx="1509823" cy="923330"/>
          </a:xfrm>
          <a:prstGeom prst="rect">
            <a:avLst/>
          </a:prstGeom>
          <a:noFill/>
        </p:spPr>
        <p:txBody>
          <a:bodyPr wrap="square" rtlCol="0">
            <a:spAutoFit/>
          </a:bodyPr>
          <a:lstStyle/>
          <a:p>
            <a:r>
              <a:rPr lang="en-US" dirty="0">
                <a:solidFill>
                  <a:schemeClr val="tx1">
                    <a:lumMod val="75000"/>
                    <a:lumOff val="25000"/>
                  </a:schemeClr>
                </a:solidFill>
              </a:rPr>
              <a:t>Mean = -5%</a:t>
            </a:r>
          </a:p>
          <a:p>
            <a:r>
              <a:rPr lang="en-US" dirty="0">
                <a:solidFill>
                  <a:schemeClr val="tx1">
                    <a:lumMod val="75000"/>
                    <a:lumOff val="25000"/>
                  </a:schemeClr>
                </a:solidFill>
              </a:rPr>
              <a:t>Min =   -23%</a:t>
            </a:r>
          </a:p>
          <a:p>
            <a:r>
              <a:rPr lang="en-US" dirty="0">
                <a:solidFill>
                  <a:schemeClr val="tx1">
                    <a:lumMod val="75000"/>
                    <a:lumOff val="25000"/>
                  </a:schemeClr>
                </a:solidFill>
              </a:rPr>
              <a:t>Max =    15%</a:t>
            </a:r>
          </a:p>
        </p:txBody>
      </p:sp>
    </p:spTree>
    <p:extLst>
      <p:ext uri="{BB962C8B-B14F-4D97-AF65-F5344CB8AC3E}">
        <p14:creationId xmlns:p14="http://schemas.microsoft.com/office/powerpoint/2010/main" val="297375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AED6E1A-74A3-49E0-9194-5F1E482F7807}" type="slidenum">
              <a:rPr lang="en-US" smtClean="0"/>
              <a:t>14</a:t>
            </a:fld>
            <a:endParaRPr lang="en-US"/>
          </a:p>
        </p:txBody>
      </p:sp>
      <p:sp>
        <p:nvSpPr>
          <p:cNvPr id="7" name="Title 1"/>
          <p:cNvSpPr>
            <a:spLocks noGrp="1"/>
          </p:cNvSpPr>
          <p:nvPr>
            <p:ph type="title"/>
          </p:nvPr>
        </p:nvSpPr>
        <p:spPr>
          <a:xfrm>
            <a:off x="2716397" y="20402"/>
            <a:ext cx="7353300" cy="625475"/>
          </a:xfrm>
        </p:spPr>
        <p:txBody>
          <a:bodyPr>
            <a:normAutofit fontScale="90000"/>
          </a:bodyPr>
          <a:lstStyle/>
          <a:p>
            <a:pPr algn="ctr"/>
            <a:r>
              <a:rPr lang="en-US" b="1" dirty="0">
                <a:solidFill>
                  <a:schemeClr val="accent6">
                    <a:lumMod val="50000"/>
                  </a:schemeClr>
                </a:solidFill>
              </a:rPr>
              <a:t>Global Carbon vs. Harvest Leakage</a:t>
            </a:r>
          </a:p>
        </p:txBody>
      </p:sp>
      <p:pic>
        <p:nvPicPr>
          <p:cNvPr id="8" name="Picture 7"/>
          <p:cNvPicPr>
            <a:picLocks noChangeAspect="1"/>
          </p:cNvPicPr>
          <p:nvPr/>
        </p:nvPicPr>
        <p:blipFill>
          <a:blip r:embed="rId3"/>
          <a:stretch>
            <a:fillRect/>
          </a:stretch>
        </p:blipFill>
        <p:spPr>
          <a:xfrm>
            <a:off x="123153" y="678186"/>
            <a:ext cx="7554112" cy="604329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629821809"/>
              </p:ext>
            </p:extLst>
          </p:nvPr>
        </p:nvGraphicFramePr>
        <p:xfrm>
          <a:off x="7834743" y="4614988"/>
          <a:ext cx="4294910" cy="851535"/>
        </p:xfrm>
        <a:graphic>
          <a:graphicData uri="http://schemas.openxmlformats.org/drawingml/2006/table">
            <a:tbl>
              <a:tblPr firstRow="1" firstCol="1" bandRow="1">
                <a:tableStyleId>{912C8C85-51F0-491E-9774-3900AFEF0FD7}</a:tableStyleId>
              </a:tblPr>
              <a:tblGrid>
                <a:gridCol w="1180775">
                  <a:extLst>
                    <a:ext uri="{9D8B030D-6E8A-4147-A177-3AD203B41FA5}">
                      <a16:colId xmlns:a16="http://schemas.microsoft.com/office/drawing/2014/main" val="2741238209"/>
                    </a:ext>
                  </a:extLst>
                </a:gridCol>
                <a:gridCol w="622827">
                  <a:extLst>
                    <a:ext uri="{9D8B030D-6E8A-4147-A177-3AD203B41FA5}">
                      <a16:colId xmlns:a16="http://schemas.microsoft.com/office/drawing/2014/main" val="300615612"/>
                    </a:ext>
                  </a:extLst>
                </a:gridCol>
                <a:gridCol w="622827">
                  <a:extLst>
                    <a:ext uri="{9D8B030D-6E8A-4147-A177-3AD203B41FA5}">
                      <a16:colId xmlns:a16="http://schemas.microsoft.com/office/drawing/2014/main" val="1593955518"/>
                    </a:ext>
                  </a:extLst>
                </a:gridCol>
                <a:gridCol w="622827">
                  <a:extLst>
                    <a:ext uri="{9D8B030D-6E8A-4147-A177-3AD203B41FA5}">
                      <a16:colId xmlns:a16="http://schemas.microsoft.com/office/drawing/2014/main" val="1243648646"/>
                    </a:ext>
                  </a:extLst>
                </a:gridCol>
                <a:gridCol w="622827">
                  <a:extLst>
                    <a:ext uri="{9D8B030D-6E8A-4147-A177-3AD203B41FA5}">
                      <a16:colId xmlns:a16="http://schemas.microsoft.com/office/drawing/2014/main" val="648339160"/>
                    </a:ext>
                  </a:extLst>
                </a:gridCol>
                <a:gridCol w="622827">
                  <a:extLst>
                    <a:ext uri="{9D8B030D-6E8A-4147-A177-3AD203B41FA5}">
                      <a16:colId xmlns:a16="http://schemas.microsoft.com/office/drawing/2014/main" val="3662100407"/>
                    </a:ext>
                  </a:extLst>
                </a:gridCol>
              </a:tblGrid>
              <a:tr h="270814">
                <a:tc>
                  <a:txBody>
                    <a:bodyPr/>
                    <a:lstStyle/>
                    <a:p>
                      <a:pPr algn="l" fontAlgn="b"/>
                      <a:r>
                        <a:rPr lang="en-US" sz="1800" u="none" strike="noStrike" dirty="0">
                          <a:effectLst/>
                        </a:rPr>
                        <a:t>Scenario</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20%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50%</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24081806"/>
                  </a:ext>
                </a:extLst>
              </a:tr>
              <a:tr h="270814">
                <a:tc>
                  <a:txBody>
                    <a:bodyPr/>
                    <a:lstStyle/>
                    <a:p>
                      <a:pPr algn="l" fontAlgn="b"/>
                      <a:r>
                        <a:rPr lang="en-US" sz="1800" u="none" strike="noStrike" dirty="0">
                          <a:effectLst/>
                        </a:rPr>
                        <a:t>Extend Rot.</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0.92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0.94</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0.99</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0.99</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0.94</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6323294"/>
                  </a:ext>
                </a:extLst>
              </a:tr>
              <a:tr h="281332">
                <a:tc>
                  <a:txBody>
                    <a:bodyPr/>
                    <a:lstStyle/>
                    <a:p>
                      <a:pPr algn="l" fontAlgn="b"/>
                      <a:r>
                        <a:rPr lang="en-US" sz="1800" u="none" strike="noStrike" dirty="0">
                          <a:effectLst/>
                        </a:rPr>
                        <a:t>Set Aside</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-0.45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-0.50</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-0.37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0.06</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0.06</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6648983"/>
                  </a:ext>
                </a:extLst>
              </a:tr>
            </a:tbl>
          </a:graphicData>
        </a:graphic>
      </p:graphicFrame>
      <p:sp>
        <p:nvSpPr>
          <p:cNvPr id="10" name="TextBox 9"/>
          <p:cNvSpPr txBox="1"/>
          <p:nvPr/>
        </p:nvSpPr>
        <p:spPr>
          <a:xfrm>
            <a:off x="8000365" y="4207365"/>
            <a:ext cx="3963667" cy="369332"/>
          </a:xfrm>
          <a:prstGeom prst="rect">
            <a:avLst/>
          </a:prstGeom>
          <a:noFill/>
        </p:spPr>
        <p:txBody>
          <a:bodyPr wrap="square" rtlCol="0">
            <a:spAutoFit/>
          </a:bodyPr>
          <a:lstStyle/>
          <a:p>
            <a:r>
              <a:rPr lang="en-US" dirty="0"/>
              <a:t>Carbon v. Harvest Leakage Correlation</a:t>
            </a:r>
          </a:p>
        </p:txBody>
      </p:sp>
      <p:graphicFrame>
        <p:nvGraphicFramePr>
          <p:cNvPr id="12" name="Table 11"/>
          <p:cNvGraphicFramePr>
            <a:graphicFrameLocks noGrp="1"/>
          </p:cNvGraphicFramePr>
          <p:nvPr>
            <p:extLst>
              <p:ext uri="{D42A27DB-BD31-4B8C-83A1-F6EECF244321}">
                <p14:modId xmlns:p14="http://schemas.microsoft.com/office/powerpoint/2010/main" val="2198174158"/>
              </p:ext>
            </p:extLst>
          </p:nvPr>
        </p:nvGraphicFramePr>
        <p:xfrm>
          <a:off x="7806575" y="1402874"/>
          <a:ext cx="4103609" cy="2261235"/>
        </p:xfrm>
        <a:graphic>
          <a:graphicData uri="http://schemas.openxmlformats.org/drawingml/2006/table">
            <a:tbl>
              <a:tblPr firstRow="1" firstCol="1" bandRow="1">
                <a:tableStyleId>{69012ECD-51FC-41F1-AA8D-1B2483CD663E}</a:tableStyleId>
              </a:tblPr>
              <a:tblGrid>
                <a:gridCol w="1179656">
                  <a:extLst>
                    <a:ext uri="{9D8B030D-6E8A-4147-A177-3AD203B41FA5}">
                      <a16:colId xmlns:a16="http://schemas.microsoft.com/office/drawing/2014/main" val="2346246916"/>
                    </a:ext>
                  </a:extLst>
                </a:gridCol>
                <a:gridCol w="818707">
                  <a:extLst>
                    <a:ext uri="{9D8B030D-6E8A-4147-A177-3AD203B41FA5}">
                      <a16:colId xmlns:a16="http://schemas.microsoft.com/office/drawing/2014/main" val="868748410"/>
                    </a:ext>
                  </a:extLst>
                </a:gridCol>
                <a:gridCol w="1073888">
                  <a:extLst>
                    <a:ext uri="{9D8B030D-6E8A-4147-A177-3AD203B41FA5}">
                      <a16:colId xmlns:a16="http://schemas.microsoft.com/office/drawing/2014/main" val="1466527292"/>
                    </a:ext>
                  </a:extLst>
                </a:gridCol>
                <a:gridCol w="1031358">
                  <a:extLst>
                    <a:ext uri="{9D8B030D-6E8A-4147-A177-3AD203B41FA5}">
                      <a16:colId xmlns:a16="http://schemas.microsoft.com/office/drawing/2014/main" val="2367214790"/>
                    </a:ext>
                  </a:extLst>
                </a:gridCol>
              </a:tblGrid>
              <a:tr h="381000">
                <a:tc>
                  <a:txBody>
                    <a:bodyPr/>
                    <a:lstStyle/>
                    <a:p>
                      <a:pPr algn="l" fontAlgn="ctr"/>
                      <a:r>
                        <a:rPr lang="en-US" sz="1800" u="none" strike="noStrike" dirty="0">
                          <a:effectLst/>
                        </a:rPr>
                        <a:t>Scenario</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Metric</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Carbon Leakage</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Harvest Leakage</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29203540"/>
                  </a:ext>
                </a:extLst>
              </a:tr>
              <a:tr h="190500">
                <a:tc rowSpan="3">
                  <a:txBody>
                    <a:bodyPr/>
                    <a:lstStyle/>
                    <a:p>
                      <a:pPr algn="l" fontAlgn="ctr"/>
                      <a:r>
                        <a:rPr lang="en-US" sz="1800" u="none" strike="noStrike">
                          <a:effectLst/>
                        </a:rPr>
                        <a:t>Extend Rotation</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Mean</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37%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7%</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47042543"/>
                  </a:ext>
                </a:extLst>
              </a:tr>
              <a:tr h="190500">
                <a:tc vMerge="1">
                  <a:txBody>
                    <a:bodyPr/>
                    <a:lstStyle/>
                    <a:p>
                      <a:endParaRPr lang="en-US"/>
                    </a:p>
                  </a:txBody>
                  <a:tcPr/>
                </a:tc>
                <a:tc>
                  <a:txBody>
                    <a:bodyPr/>
                    <a:lstStyle/>
                    <a:p>
                      <a:pPr algn="l" fontAlgn="b"/>
                      <a:r>
                        <a:rPr lang="en-US" sz="1800" u="none" strike="noStrike" dirty="0">
                          <a:effectLst/>
                        </a:rPr>
                        <a:t>Min</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-4%</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-22%</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3549283"/>
                  </a:ext>
                </a:extLst>
              </a:tr>
              <a:tr h="190500">
                <a:tc vMerge="1">
                  <a:txBody>
                    <a:bodyPr/>
                    <a:lstStyle/>
                    <a:p>
                      <a:endParaRPr lang="en-US"/>
                    </a:p>
                  </a:txBody>
                  <a:tcPr/>
                </a:tc>
                <a:tc>
                  <a:txBody>
                    <a:bodyPr/>
                    <a:lstStyle/>
                    <a:p>
                      <a:pPr algn="l" fontAlgn="b"/>
                      <a:r>
                        <a:rPr lang="en-US" sz="1800" u="none" strike="noStrike" dirty="0">
                          <a:effectLst/>
                        </a:rPr>
                        <a:t>Max</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56%</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48%</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07913184"/>
                  </a:ext>
                </a:extLst>
              </a:tr>
              <a:tr h="190500">
                <a:tc rowSpan="3">
                  <a:txBody>
                    <a:bodyPr/>
                    <a:lstStyle/>
                    <a:p>
                      <a:pPr algn="l" fontAlgn="ctr"/>
                      <a:r>
                        <a:rPr lang="en-US" sz="1800" u="none" strike="noStrike" dirty="0">
                          <a:effectLst/>
                        </a:rPr>
                        <a:t>Set Aside</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a:effectLst/>
                        </a:rPr>
                        <a:t>Mean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-5%</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10%</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93640496"/>
                  </a:ext>
                </a:extLst>
              </a:tr>
              <a:tr h="190500">
                <a:tc vMerge="1">
                  <a:txBody>
                    <a:bodyPr/>
                    <a:lstStyle/>
                    <a:p>
                      <a:endParaRPr lang="en-US"/>
                    </a:p>
                  </a:txBody>
                  <a:tcPr/>
                </a:tc>
                <a:tc>
                  <a:txBody>
                    <a:bodyPr/>
                    <a:lstStyle/>
                    <a:p>
                      <a:pPr algn="l" fontAlgn="b"/>
                      <a:r>
                        <a:rPr lang="en-US" sz="1800" u="none" strike="noStrike">
                          <a:effectLst/>
                        </a:rPr>
                        <a:t>Min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-23%</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7%</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52927020"/>
                  </a:ext>
                </a:extLst>
              </a:tr>
              <a:tr h="190500">
                <a:tc vMerge="1">
                  <a:txBody>
                    <a:bodyPr/>
                    <a:lstStyle/>
                    <a:p>
                      <a:endParaRPr lang="en-US"/>
                    </a:p>
                  </a:txBody>
                  <a:tcPr/>
                </a:tc>
                <a:tc>
                  <a:txBody>
                    <a:bodyPr/>
                    <a:lstStyle/>
                    <a:p>
                      <a:pPr algn="l" fontAlgn="b"/>
                      <a:r>
                        <a:rPr lang="en-US" sz="1800" u="none" strike="noStrike">
                          <a:effectLst/>
                        </a:rPr>
                        <a:t>Max</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15%</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12%</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9128583"/>
                  </a:ext>
                </a:extLst>
              </a:tr>
            </a:tbl>
          </a:graphicData>
        </a:graphic>
      </p:graphicFrame>
      <p:sp>
        <p:nvSpPr>
          <p:cNvPr id="13" name="TextBox 12"/>
          <p:cNvSpPr txBox="1"/>
          <p:nvPr/>
        </p:nvSpPr>
        <p:spPr>
          <a:xfrm>
            <a:off x="7876545" y="718252"/>
            <a:ext cx="3963667" cy="646331"/>
          </a:xfrm>
          <a:prstGeom prst="rect">
            <a:avLst/>
          </a:prstGeom>
          <a:noFill/>
        </p:spPr>
        <p:txBody>
          <a:bodyPr wrap="square" rtlCol="0">
            <a:spAutoFit/>
          </a:bodyPr>
          <a:lstStyle/>
          <a:p>
            <a:pPr algn="ctr"/>
            <a:r>
              <a:rPr lang="en-US" dirty="0"/>
              <a:t>Leakage Estimates Summary Stats </a:t>
            </a:r>
          </a:p>
          <a:p>
            <a:pPr algn="ctr"/>
            <a:r>
              <a:rPr lang="en-US" dirty="0"/>
              <a:t>(All implementation rates)</a:t>
            </a:r>
          </a:p>
        </p:txBody>
      </p:sp>
      <p:pic>
        <p:nvPicPr>
          <p:cNvPr id="14" name="Picture 13"/>
          <p:cNvPicPr>
            <a:picLocks noChangeAspect="1"/>
          </p:cNvPicPr>
          <p:nvPr/>
        </p:nvPicPr>
        <p:blipFill>
          <a:blip r:embed="rId4"/>
          <a:stretch>
            <a:fillRect/>
          </a:stretch>
        </p:blipFill>
        <p:spPr>
          <a:xfrm>
            <a:off x="1532638" y="718252"/>
            <a:ext cx="1952625" cy="400870"/>
          </a:xfrm>
          <a:prstGeom prst="rect">
            <a:avLst/>
          </a:prstGeom>
        </p:spPr>
      </p:pic>
      <p:pic>
        <p:nvPicPr>
          <p:cNvPr id="15" name="Picture 14"/>
          <p:cNvPicPr>
            <a:picLocks noChangeAspect="1"/>
          </p:cNvPicPr>
          <p:nvPr/>
        </p:nvPicPr>
        <p:blipFill>
          <a:blip r:embed="rId5"/>
          <a:stretch>
            <a:fillRect/>
          </a:stretch>
        </p:blipFill>
        <p:spPr>
          <a:xfrm>
            <a:off x="5166446" y="665023"/>
            <a:ext cx="1226601" cy="376394"/>
          </a:xfrm>
          <a:prstGeom prst="rect">
            <a:avLst/>
          </a:prstGeom>
        </p:spPr>
      </p:pic>
      <p:sp>
        <p:nvSpPr>
          <p:cNvPr id="16" name="TextBox 15"/>
          <p:cNvSpPr txBox="1"/>
          <p:nvPr/>
        </p:nvSpPr>
        <p:spPr>
          <a:xfrm rot="16200000">
            <a:off x="-622530" y="1923870"/>
            <a:ext cx="1860698" cy="369332"/>
          </a:xfrm>
          <a:prstGeom prst="rect">
            <a:avLst/>
          </a:prstGeom>
          <a:solidFill>
            <a:schemeClr val="bg1"/>
          </a:solidFill>
        </p:spPr>
        <p:txBody>
          <a:bodyPr wrap="square" rtlCol="0">
            <a:spAutoFit/>
          </a:bodyPr>
          <a:lstStyle/>
          <a:p>
            <a:r>
              <a:rPr lang="en-US" dirty="0"/>
              <a:t>Carbon Leakage</a:t>
            </a:r>
          </a:p>
        </p:txBody>
      </p:sp>
      <p:sp>
        <p:nvSpPr>
          <p:cNvPr id="17" name="TextBox 16"/>
          <p:cNvSpPr txBox="1"/>
          <p:nvPr/>
        </p:nvSpPr>
        <p:spPr>
          <a:xfrm rot="16200000">
            <a:off x="-698731" y="4695515"/>
            <a:ext cx="2013099" cy="369332"/>
          </a:xfrm>
          <a:prstGeom prst="rect">
            <a:avLst/>
          </a:prstGeom>
          <a:solidFill>
            <a:schemeClr val="bg1"/>
          </a:solidFill>
        </p:spPr>
        <p:txBody>
          <a:bodyPr wrap="square" rtlCol="0">
            <a:spAutoFit/>
          </a:bodyPr>
          <a:lstStyle/>
          <a:p>
            <a:pPr algn="ctr"/>
            <a:r>
              <a:rPr lang="en-US" dirty="0"/>
              <a:t>Harvest Leakage</a:t>
            </a:r>
          </a:p>
        </p:txBody>
      </p:sp>
    </p:spTree>
    <p:extLst>
      <p:ext uri="{BB962C8B-B14F-4D97-AF65-F5344CB8AC3E}">
        <p14:creationId xmlns:p14="http://schemas.microsoft.com/office/powerpoint/2010/main" val="1005288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3CF0A3C-6AB2-68AA-5082-0181420B1E82}"/>
              </a:ext>
            </a:extLst>
          </p:cNvPr>
          <p:cNvSpPr txBox="1"/>
          <p:nvPr/>
        </p:nvSpPr>
        <p:spPr>
          <a:xfrm>
            <a:off x="4641315" y="5837352"/>
            <a:ext cx="7348522" cy="923330"/>
          </a:xfrm>
          <a:prstGeom prst="rect">
            <a:avLst/>
          </a:prstGeom>
          <a:noFill/>
        </p:spPr>
        <p:txBody>
          <a:bodyPr wrap="square">
            <a:spAutoFit/>
          </a:bodyPr>
          <a:lstStyle/>
          <a:p>
            <a:pPr algn="ctr"/>
            <a:r>
              <a:rPr lang="en-US" dirty="0">
                <a:effectLst/>
                <a:latin typeface="Arial" panose="020B0604020202020204" pitchFamily="34" charset="0"/>
                <a:ea typeface="Calibri" panose="020F0502020204030204" pitchFamily="34" charset="0"/>
              </a:rPr>
              <a:t>Global mean leakage rate estimates from sensitivity analysis of key GTM parameters and assumptions for “All Forest Type, Set Asides, 10% Implementation Rate” scenario. </a:t>
            </a:r>
            <a:endParaRPr lang="en-US" dirty="0"/>
          </a:p>
        </p:txBody>
      </p:sp>
      <p:sp>
        <p:nvSpPr>
          <p:cNvPr id="10" name="Title 1">
            <a:extLst>
              <a:ext uri="{FF2B5EF4-FFF2-40B4-BE49-F238E27FC236}">
                <a16:creationId xmlns:a16="http://schemas.microsoft.com/office/drawing/2014/main" id="{DC643FB9-DDF9-68AA-E47D-C9A6B3990850}"/>
              </a:ext>
            </a:extLst>
          </p:cNvPr>
          <p:cNvSpPr txBox="1">
            <a:spLocks/>
          </p:cNvSpPr>
          <p:nvPr/>
        </p:nvSpPr>
        <p:spPr>
          <a:xfrm>
            <a:off x="1" y="97318"/>
            <a:ext cx="5972174" cy="625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6">
                    <a:lumMod val="50000"/>
                  </a:schemeClr>
                </a:solidFill>
              </a:rPr>
              <a:t>Set Aside Sensitivity Analysis</a:t>
            </a:r>
          </a:p>
        </p:txBody>
      </p:sp>
      <p:graphicFrame>
        <p:nvGraphicFramePr>
          <p:cNvPr id="11" name="Chart 10">
            <a:extLst>
              <a:ext uri="{FF2B5EF4-FFF2-40B4-BE49-F238E27FC236}">
                <a16:creationId xmlns:a16="http://schemas.microsoft.com/office/drawing/2014/main" id="{BD7B8134-F3E9-498D-8F19-C1E1A9B89FA4}"/>
              </a:ext>
            </a:extLst>
          </p:cNvPr>
          <p:cNvGraphicFramePr/>
          <p:nvPr>
            <p:extLst>
              <p:ext uri="{D42A27DB-BD31-4B8C-83A1-F6EECF244321}">
                <p14:modId xmlns:p14="http://schemas.microsoft.com/office/powerpoint/2010/main" val="3646387431"/>
              </p:ext>
            </p:extLst>
          </p:nvPr>
        </p:nvGraphicFramePr>
        <p:xfrm>
          <a:off x="4309188" y="297123"/>
          <a:ext cx="7550020" cy="5441203"/>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a:extLst>
              <a:ext uri="{FF2B5EF4-FFF2-40B4-BE49-F238E27FC236}">
                <a16:creationId xmlns:a16="http://schemas.microsoft.com/office/drawing/2014/main" id="{D6B29EE5-A29F-CFF7-F1B7-0D4081E343F2}"/>
              </a:ext>
            </a:extLst>
          </p:cNvPr>
          <p:cNvSpPr txBox="1"/>
          <p:nvPr/>
        </p:nvSpPr>
        <p:spPr>
          <a:xfrm>
            <a:off x="219074" y="1228725"/>
            <a:ext cx="3686175" cy="4524315"/>
          </a:xfrm>
          <a:prstGeom prst="rect">
            <a:avLst/>
          </a:prstGeom>
          <a:noFill/>
        </p:spPr>
        <p:txBody>
          <a:bodyPr wrap="square" rtlCol="0">
            <a:spAutoFit/>
          </a:bodyPr>
          <a:lstStyle/>
          <a:p>
            <a:r>
              <a:rPr lang="en-US" b="1" dirty="0"/>
              <a:t>Carbon leakage sensitivity: </a:t>
            </a:r>
            <a:r>
              <a:rPr lang="en-US" dirty="0"/>
              <a:t>-14% to +11% across parameter adjustments</a:t>
            </a:r>
          </a:p>
          <a:p>
            <a:endParaRPr lang="en-US" dirty="0"/>
          </a:p>
          <a:p>
            <a:r>
              <a:rPr lang="en-US" b="1" dirty="0"/>
              <a:t>Inelastic price elasticity: </a:t>
            </a:r>
            <a:r>
              <a:rPr lang="en-US" dirty="0"/>
              <a:t>-14% </a:t>
            </a:r>
            <a:r>
              <a:rPr lang="en-US" dirty="0">
                <a:sym typeface="Wingdings" panose="05000000000000000000" pitchFamily="2" charset="2"/>
              </a:rPr>
              <a:t></a:t>
            </a:r>
            <a:r>
              <a:rPr lang="en-US" dirty="0"/>
              <a:t> price effects encourages investment</a:t>
            </a:r>
          </a:p>
          <a:p>
            <a:endParaRPr lang="en-US" dirty="0"/>
          </a:p>
          <a:p>
            <a:r>
              <a:rPr lang="en-US" b="1" dirty="0"/>
              <a:t>Inaccessible forest access costs: </a:t>
            </a:r>
            <a:r>
              <a:rPr lang="en-US" dirty="0"/>
              <a:t>-5% to +11% </a:t>
            </a:r>
            <a:r>
              <a:rPr lang="en-US" dirty="0">
                <a:sym typeface="Wingdings" panose="05000000000000000000" pitchFamily="2" charset="2"/>
              </a:rPr>
              <a:t> </a:t>
            </a:r>
            <a:r>
              <a:rPr lang="en-US" dirty="0"/>
              <a:t>high variation in specific forest carbon content</a:t>
            </a:r>
          </a:p>
          <a:p>
            <a:endParaRPr lang="en-US" dirty="0"/>
          </a:p>
          <a:p>
            <a:r>
              <a:rPr lang="en-US" b="1" dirty="0"/>
              <a:t>Lower forest yields: </a:t>
            </a:r>
            <a:r>
              <a:rPr lang="en-US" dirty="0"/>
              <a:t>-10% </a:t>
            </a:r>
          </a:p>
          <a:p>
            <a:endParaRPr lang="en-US" dirty="0"/>
          </a:p>
          <a:p>
            <a:r>
              <a:rPr lang="en-US" b="1" dirty="0"/>
              <a:t>Higher forest yields: </a:t>
            </a:r>
            <a:r>
              <a:rPr lang="en-US" dirty="0"/>
              <a:t>+6%</a:t>
            </a:r>
          </a:p>
          <a:p>
            <a:endParaRPr lang="en-US" dirty="0"/>
          </a:p>
          <a:p>
            <a:r>
              <a:rPr lang="en-US" b="1" dirty="0"/>
              <a:t>Lower land supply elasticity: </a:t>
            </a:r>
            <a:r>
              <a:rPr lang="en-US" dirty="0"/>
              <a:t>-3%</a:t>
            </a:r>
          </a:p>
          <a:p>
            <a:endParaRPr lang="en-US" dirty="0"/>
          </a:p>
        </p:txBody>
      </p:sp>
    </p:spTree>
    <p:extLst>
      <p:ext uri="{BB962C8B-B14F-4D97-AF65-F5344CB8AC3E}">
        <p14:creationId xmlns:p14="http://schemas.microsoft.com/office/powerpoint/2010/main" val="349624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98096481-3158-9DFF-F7B5-19341D333070}"/>
              </a:ext>
            </a:extLst>
          </p:cNvPr>
          <p:cNvPicPr>
            <a:picLocks noChangeAspect="1"/>
          </p:cNvPicPr>
          <p:nvPr/>
        </p:nvPicPr>
        <p:blipFill>
          <a:blip r:embed="rId2"/>
          <a:stretch>
            <a:fillRect/>
          </a:stretch>
        </p:blipFill>
        <p:spPr>
          <a:xfrm>
            <a:off x="179075" y="330200"/>
            <a:ext cx="11833849" cy="6197599"/>
          </a:xfrm>
          <a:prstGeom prst="rect">
            <a:avLst/>
          </a:prstGeom>
        </p:spPr>
      </p:pic>
    </p:spTree>
    <p:extLst>
      <p:ext uri="{BB962C8B-B14F-4D97-AF65-F5344CB8AC3E}">
        <p14:creationId xmlns:p14="http://schemas.microsoft.com/office/powerpoint/2010/main" val="3297822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7FA1CF-C0A3-E81E-F022-6EE4418D74F4}"/>
              </a:ext>
            </a:extLst>
          </p:cNvPr>
          <p:cNvPicPr>
            <a:picLocks noChangeAspect="1"/>
          </p:cNvPicPr>
          <p:nvPr/>
        </p:nvPicPr>
        <p:blipFill>
          <a:blip r:embed="rId3"/>
          <a:stretch>
            <a:fillRect/>
          </a:stretch>
        </p:blipFill>
        <p:spPr>
          <a:xfrm>
            <a:off x="10102821" y="162415"/>
            <a:ext cx="1821687" cy="1646266"/>
          </a:xfrm>
          <a:prstGeom prst="rect">
            <a:avLst/>
          </a:prstGeom>
        </p:spPr>
      </p:pic>
      <p:sp>
        <p:nvSpPr>
          <p:cNvPr id="2" name="Title 1">
            <a:extLst>
              <a:ext uri="{FF2B5EF4-FFF2-40B4-BE49-F238E27FC236}">
                <a16:creationId xmlns:a16="http://schemas.microsoft.com/office/drawing/2014/main" id="{4E16FD9B-C374-AEED-8EA2-B84A8EF33D0E}"/>
              </a:ext>
            </a:extLst>
          </p:cNvPr>
          <p:cNvSpPr>
            <a:spLocks noGrp="1"/>
          </p:cNvSpPr>
          <p:nvPr>
            <p:ph type="title"/>
          </p:nvPr>
        </p:nvSpPr>
        <p:spPr>
          <a:xfrm>
            <a:off x="362466" y="136525"/>
            <a:ext cx="10515600" cy="1325563"/>
          </a:xfrm>
        </p:spPr>
        <p:txBody>
          <a:bodyPr/>
          <a:lstStyle/>
          <a:p>
            <a:r>
              <a:rPr lang="en-US" b="1" dirty="0">
                <a:solidFill>
                  <a:schemeClr val="accent6">
                    <a:lumMod val="50000"/>
                  </a:schemeClr>
                </a:solidFill>
              </a:rPr>
              <a:t>Discussion</a:t>
            </a:r>
          </a:p>
        </p:txBody>
      </p:sp>
      <p:sp>
        <p:nvSpPr>
          <p:cNvPr id="3" name="Content Placeholder 2">
            <a:extLst>
              <a:ext uri="{FF2B5EF4-FFF2-40B4-BE49-F238E27FC236}">
                <a16:creationId xmlns:a16="http://schemas.microsoft.com/office/drawing/2014/main" id="{DC6700E6-844E-69B1-17E5-D4A1503F96BB}"/>
              </a:ext>
            </a:extLst>
          </p:cNvPr>
          <p:cNvSpPr>
            <a:spLocks noGrp="1"/>
          </p:cNvSpPr>
          <p:nvPr>
            <p:ph idx="1"/>
          </p:nvPr>
        </p:nvSpPr>
        <p:spPr>
          <a:xfrm>
            <a:off x="275272" y="1438978"/>
            <a:ext cx="9345060" cy="5311282"/>
          </a:xfrm>
        </p:spPr>
        <p:txBody>
          <a:bodyPr>
            <a:normAutofit/>
          </a:bodyPr>
          <a:lstStyle/>
          <a:p>
            <a:r>
              <a:rPr lang="en-US" dirty="0"/>
              <a:t>GTM forward-looking optimization model, rational agents</a:t>
            </a:r>
          </a:p>
          <a:p>
            <a:pPr lvl="1"/>
            <a:r>
              <a:rPr lang="en-US" dirty="0"/>
              <a:t>Early adjustments in anticipation of future conditions</a:t>
            </a:r>
          </a:p>
          <a:p>
            <a:pPr lvl="1"/>
            <a:endParaRPr lang="en-US" sz="1200" dirty="0"/>
          </a:p>
          <a:p>
            <a:r>
              <a:rPr lang="en-US" dirty="0"/>
              <a:t>Model responds to harvest reductions via mix of </a:t>
            </a:r>
            <a:r>
              <a:rPr lang="en-US" i="1" dirty="0">
                <a:solidFill>
                  <a:srgbClr val="C00000"/>
                </a:solidFill>
              </a:rPr>
              <a:t>intensification</a:t>
            </a:r>
            <a:r>
              <a:rPr lang="en-US" dirty="0"/>
              <a:t> (e.g., improved management) and </a:t>
            </a:r>
            <a:r>
              <a:rPr lang="en-US" i="1" dirty="0">
                <a:solidFill>
                  <a:schemeClr val="accent6">
                    <a:lumMod val="50000"/>
                  </a:schemeClr>
                </a:solidFill>
              </a:rPr>
              <a:t>extensification</a:t>
            </a:r>
            <a:r>
              <a:rPr lang="en-US" dirty="0"/>
              <a:t> (i.e., afforestation)</a:t>
            </a:r>
          </a:p>
          <a:p>
            <a:pPr lvl="1"/>
            <a:r>
              <a:rPr lang="en-US" dirty="0"/>
              <a:t>Changes in areas already heavily forested w/existing infrastructure</a:t>
            </a:r>
          </a:p>
          <a:p>
            <a:pPr lvl="1"/>
            <a:endParaRPr lang="en-US" sz="1200" dirty="0"/>
          </a:p>
          <a:p>
            <a:r>
              <a:rPr lang="en-US" dirty="0"/>
              <a:t>What is the ‘</a:t>
            </a:r>
            <a:r>
              <a:rPr lang="en-US" u="sng" dirty="0"/>
              <a:t>right</a:t>
            </a:r>
            <a:r>
              <a:rPr lang="en-US" dirty="0"/>
              <a:t>’ leakage policy scenario to model?</a:t>
            </a:r>
          </a:p>
          <a:p>
            <a:pPr lvl="1"/>
            <a:r>
              <a:rPr lang="en-US" dirty="0"/>
              <a:t>Forests across the globe have potential to enroll </a:t>
            </a:r>
            <a:r>
              <a:rPr lang="en-US" dirty="0">
                <a:sym typeface="Wingdings" panose="05000000000000000000" pitchFamily="2" charset="2"/>
              </a:rPr>
              <a:t> ‘all forests’</a:t>
            </a:r>
          </a:p>
          <a:p>
            <a:pPr lvl="1"/>
            <a:r>
              <a:rPr lang="en-US" dirty="0">
                <a:sym typeface="Wingdings" panose="05000000000000000000" pitchFamily="2" charset="2"/>
              </a:rPr>
              <a:t>Start with lower implementation but then ramp up over time?</a:t>
            </a:r>
            <a:endParaRPr lang="en-US" dirty="0"/>
          </a:p>
        </p:txBody>
      </p:sp>
      <p:sp>
        <p:nvSpPr>
          <p:cNvPr id="5" name="Slide Number Placeholder 4">
            <a:extLst>
              <a:ext uri="{FF2B5EF4-FFF2-40B4-BE49-F238E27FC236}">
                <a16:creationId xmlns:a16="http://schemas.microsoft.com/office/drawing/2014/main" id="{AC983B39-08F4-C8C7-8F1D-C5F699EEEBC9}"/>
              </a:ext>
            </a:extLst>
          </p:cNvPr>
          <p:cNvSpPr>
            <a:spLocks noGrp="1"/>
          </p:cNvSpPr>
          <p:nvPr>
            <p:ph type="sldNum" sz="quarter" idx="12"/>
          </p:nvPr>
        </p:nvSpPr>
        <p:spPr/>
        <p:txBody>
          <a:bodyPr/>
          <a:lstStyle/>
          <a:p>
            <a:fld id="{6AED6E1A-74A3-49E0-9194-5F1E482F7807}" type="slidenum">
              <a:rPr lang="en-US" smtClean="0"/>
              <a:t>17</a:t>
            </a:fld>
            <a:endParaRPr lang="en-US"/>
          </a:p>
        </p:txBody>
      </p:sp>
      <p:pic>
        <p:nvPicPr>
          <p:cNvPr id="6" name="Picture 5">
            <a:extLst>
              <a:ext uri="{FF2B5EF4-FFF2-40B4-BE49-F238E27FC236}">
                <a16:creationId xmlns:a16="http://schemas.microsoft.com/office/drawing/2014/main" id="{857A4A00-45FF-6CE2-C569-29D9E05E5780}"/>
              </a:ext>
            </a:extLst>
          </p:cNvPr>
          <p:cNvPicPr>
            <a:picLocks noChangeAspect="1"/>
          </p:cNvPicPr>
          <p:nvPr/>
        </p:nvPicPr>
        <p:blipFill>
          <a:blip r:embed="rId4"/>
          <a:stretch>
            <a:fillRect/>
          </a:stretch>
        </p:blipFill>
        <p:spPr>
          <a:xfrm>
            <a:off x="9620332" y="1500982"/>
            <a:ext cx="964978" cy="719138"/>
          </a:xfrm>
          <a:prstGeom prst="rect">
            <a:avLst/>
          </a:prstGeom>
        </p:spPr>
      </p:pic>
      <p:pic>
        <p:nvPicPr>
          <p:cNvPr id="9" name="Picture 8" descr="A group of people planting a tree&#10;&#10;Description automatically generated with medium confidence">
            <a:extLst>
              <a:ext uri="{FF2B5EF4-FFF2-40B4-BE49-F238E27FC236}">
                <a16:creationId xmlns:a16="http://schemas.microsoft.com/office/drawing/2014/main" id="{FE4023F3-F2E2-D904-F656-6FBE58AADE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332" y="4484816"/>
            <a:ext cx="2133497" cy="2133497"/>
          </a:xfrm>
          <a:prstGeom prst="rect">
            <a:avLst/>
          </a:prstGeom>
        </p:spPr>
      </p:pic>
      <p:pic>
        <p:nvPicPr>
          <p:cNvPr id="10" name="Picture 9">
            <a:extLst>
              <a:ext uri="{FF2B5EF4-FFF2-40B4-BE49-F238E27FC236}">
                <a16:creationId xmlns:a16="http://schemas.microsoft.com/office/drawing/2014/main" id="{395927E5-C57B-E023-7F96-434405C48F62}"/>
              </a:ext>
            </a:extLst>
          </p:cNvPr>
          <p:cNvPicPr>
            <a:picLocks noChangeAspect="1"/>
          </p:cNvPicPr>
          <p:nvPr/>
        </p:nvPicPr>
        <p:blipFill>
          <a:blip r:embed="rId6"/>
          <a:stretch>
            <a:fillRect/>
          </a:stretch>
        </p:blipFill>
        <p:spPr>
          <a:xfrm>
            <a:off x="9620332" y="2418739"/>
            <a:ext cx="1907563" cy="1498265"/>
          </a:xfrm>
          <a:prstGeom prst="rect">
            <a:avLst/>
          </a:prstGeom>
        </p:spPr>
      </p:pic>
      <p:pic>
        <p:nvPicPr>
          <p:cNvPr id="8" name="Picture 7">
            <a:extLst>
              <a:ext uri="{FF2B5EF4-FFF2-40B4-BE49-F238E27FC236}">
                <a16:creationId xmlns:a16="http://schemas.microsoft.com/office/drawing/2014/main" id="{E8EF88BB-EDDA-0FA0-C589-8925281D69AF}"/>
              </a:ext>
            </a:extLst>
          </p:cNvPr>
          <p:cNvPicPr>
            <a:picLocks noChangeAspect="1"/>
          </p:cNvPicPr>
          <p:nvPr/>
        </p:nvPicPr>
        <p:blipFill>
          <a:blip r:embed="rId7"/>
          <a:stretch>
            <a:fillRect/>
          </a:stretch>
        </p:blipFill>
        <p:spPr>
          <a:xfrm>
            <a:off x="11013664" y="3814948"/>
            <a:ext cx="1065716" cy="712114"/>
          </a:xfrm>
          <a:prstGeom prst="rect">
            <a:avLst/>
          </a:prstGeom>
        </p:spPr>
      </p:pic>
    </p:spTree>
    <p:extLst>
      <p:ext uri="{BB962C8B-B14F-4D97-AF65-F5344CB8AC3E}">
        <p14:creationId xmlns:p14="http://schemas.microsoft.com/office/powerpoint/2010/main" val="216156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03BC13-9FB1-33CB-924C-FC6FB2972CEA}"/>
              </a:ext>
            </a:extLst>
          </p:cNvPr>
          <p:cNvPicPr>
            <a:picLocks noChangeAspect="1"/>
          </p:cNvPicPr>
          <p:nvPr/>
        </p:nvPicPr>
        <p:blipFill>
          <a:blip r:embed="rId3"/>
          <a:stretch>
            <a:fillRect/>
          </a:stretch>
        </p:blipFill>
        <p:spPr>
          <a:xfrm>
            <a:off x="8391841" y="3950007"/>
            <a:ext cx="3636414" cy="2707968"/>
          </a:xfrm>
          <a:prstGeom prst="rect">
            <a:avLst/>
          </a:prstGeom>
        </p:spPr>
      </p:pic>
      <p:pic>
        <p:nvPicPr>
          <p:cNvPr id="3" name="Picture 2">
            <a:extLst>
              <a:ext uri="{FF2B5EF4-FFF2-40B4-BE49-F238E27FC236}">
                <a16:creationId xmlns:a16="http://schemas.microsoft.com/office/drawing/2014/main" id="{4DD36475-F8CC-480E-94E3-CE61454D2032}"/>
              </a:ext>
            </a:extLst>
          </p:cNvPr>
          <p:cNvPicPr>
            <a:picLocks noChangeAspect="1"/>
          </p:cNvPicPr>
          <p:nvPr/>
        </p:nvPicPr>
        <p:blipFill>
          <a:blip r:embed="rId4"/>
          <a:stretch>
            <a:fillRect/>
          </a:stretch>
        </p:blipFill>
        <p:spPr>
          <a:xfrm>
            <a:off x="102704" y="542340"/>
            <a:ext cx="8037660" cy="6532142"/>
          </a:xfrm>
          <a:prstGeom prst="rect">
            <a:avLst/>
          </a:prstGeom>
        </p:spPr>
      </p:pic>
      <p:sp>
        <p:nvSpPr>
          <p:cNvPr id="5" name="Title 1">
            <a:extLst>
              <a:ext uri="{FF2B5EF4-FFF2-40B4-BE49-F238E27FC236}">
                <a16:creationId xmlns:a16="http://schemas.microsoft.com/office/drawing/2014/main" id="{D6A970A8-D71D-42DD-BADB-116611F734DE}"/>
              </a:ext>
            </a:extLst>
          </p:cNvPr>
          <p:cNvSpPr txBox="1">
            <a:spLocks/>
          </p:cNvSpPr>
          <p:nvPr/>
        </p:nvSpPr>
        <p:spPr>
          <a:xfrm>
            <a:off x="1" y="0"/>
            <a:ext cx="12105732"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rPr>
              <a:t>Pan et al (2020) Carbon Leakage Meta Analysis</a:t>
            </a:r>
          </a:p>
        </p:txBody>
      </p:sp>
      <p:cxnSp>
        <p:nvCxnSpPr>
          <p:cNvPr id="4" name="Straight Connector 3">
            <a:extLst>
              <a:ext uri="{FF2B5EF4-FFF2-40B4-BE49-F238E27FC236}">
                <a16:creationId xmlns:a16="http://schemas.microsoft.com/office/drawing/2014/main" id="{147CE579-D789-2227-8BAF-B711B5D983CA}"/>
              </a:ext>
            </a:extLst>
          </p:cNvPr>
          <p:cNvCxnSpPr>
            <a:cxnSpLocks/>
          </p:cNvCxnSpPr>
          <p:nvPr/>
        </p:nvCxnSpPr>
        <p:spPr>
          <a:xfrm>
            <a:off x="662499" y="5580075"/>
            <a:ext cx="4875343" cy="3218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D883762-8F03-5484-A3E2-6F1CC9206AC1}"/>
              </a:ext>
            </a:extLst>
          </p:cNvPr>
          <p:cNvCxnSpPr/>
          <p:nvPr/>
        </p:nvCxnSpPr>
        <p:spPr>
          <a:xfrm>
            <a:off x="5537842" y="5478636"/>
            <a:ext cx="0" cy="23889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E0C4B5-9623-B12F-8B32-BA44F0F5173D}"/>
              </a:ext>
            </a:extLst>
          </p:cNvPr>
          <p:cNvCxnSpPr/>
          <p:nvPr/>
        </p:nvCxnSpPr>
        <p:spPr>
          <a:xfrm>
            <a:off x="662499" y="5457868"/>
            <a:ext cx="0" cy="23889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FDEA17E8-87C6-E4B6-CF11-353F978E959D}"/>
              </a:ext>
            </a:extLst>
          </p:cNvPr>
          <p:cNvSpPr/>
          <p:nvPr/>
        </p:nvSpPr>
        <p:spPr>
          <a:xfrm>
            <a:off x="4012301" y="5543848"/>
            <a:ext cx="102148" cy="105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6ABCBE-1377-0F10-A815-33D9FCABC925}"/>
              </a:ext>
            </a:extLst>
          </p:cNvPr>
          <p:cNvSpPr/>
          <p:nvPr/>
        </p:nvSpPr>
        <p:spPr>
          <a:xfrm>
            <a:off x="1796767" y="5535610"/>
            <a:ext cx="102148" cy="105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B0E355A-8B7D-1D21-C34F-87A8A17F52A8}"/>
              </a:ext>
            </a:extLst>
          </p:cNvPr>
          <p:cNvSpPr/>
          <p:nvPr/>
        </p:nvSpPr>
        <p:spPr>
          <a:xfrm>
            <a:off x="2718551" y="5543848"/>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F5351E-2402-B57E-9A5C-240ED20972E3}"/>
              </a:ext>
            </a:extLst>
          </p:cNvPr>
          <p:cNvSpPr/>
          <p:nvPr/>
        </p:nvSpPr>
        <p:spPr>
          <a:xfrm>
            <a:off x="2841293" y="5543848"/>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586DF5-0137-A69C-A61B-CE9ED6DB7043}"/>
              </a:ext>
            </a:extLst>
          </p:cNvPr>
          <p:cNvSpPr/>
          <p:nvPr/>
        </p:nvSpPr>
        <p:spPr>
          <a:xfrm>
            <a:off x="1912689" y="5543848"/>
            <a:ext cx="102148" cy="105032"/>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D39F85C-9BCA-EA08-9883-A817023F4D1B}"/>
              </a:ext>
            </a:extLst>
          </p:cNvPr>
          <p:cNvSpPr/>
          <p:nvPr/>
        </p:nvSpPr>
        <p:spPr>
          <a:xfrm>
            <a:off x="1053890" y="5543848"/>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F6B899-EFD8-7BF0-432E-957149BB785A}"/>
              </a:ext>
            </a:extLst>
          </p:cNvPr>
          <p:cNvSpPr/>
          <p:nvPr/>
        </p:nvSpPr>
        <p:spPr>
          <a:xfrm>
            <a:off x="5608965" y="4286649"/>
            <a:ext cx="186586" cy="18466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24121C4-88AA-3879-DCEB-03F611564EBB}"/>
              </a:ext>
            </a:extLst>
          </p:cNvPr>
          <p:cNvSpPr/>
          <p:nvPr/>
        </p:nvSpPr>
        <p:spPr>
          <a:xfrm>
            <a:off x="5605597" y="4709350"/>
            <a:ext cx="186586" cy="18466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5A5DF2-D6D3-8354-868D-97A5220D0139}"/>
              </a:ext>
            </a:extLst>
          </p:cNvPr>
          <p:cNvSpPr txBox="1"/>
          <p:nvPr/>
        </p:nvSpPr>
        <p:spPr>
          <a:xfrm>
            <a:off x="5835049" y="4150032"/>
            <a:ext cx="2177840" cy="461665"/>
          </a:xfrm>
          <a:prstGeom prst="rect">
            <a:avLst/>
          </a:prstGeom>
          <a:noFill/>
        </p:spPr>
        <p:txBody>
          <a:bodyPr wrap="none" rtlCol="0">
            <a:spAutoFit/>
          </a:bodyPr>
          <a:lstStyle/>
          <a:p>
            <a:r>
              <a:rPr lang="en-US" sz="2400" dirty="0"/>
              <a:t>Extend Rotation</a:t>
            </a:r>
          </a:p>
        </p:txBody>
      </p:sp>
      <p:sp>
        <p:nvSpPr>
          <p:cNvPr id="21" name="TextBox 20">
            <a:extLst>
              <a:ext uri="{FF2B5EF4-FFF2-40B4-BE49-F238E27FC236}">
                <a16:creationId xmlns:a16="http://schemas.microsoft.com/office/drawing/2014/main" id="{2895650B-8508-3B21-3C0A-FF98E642E0B7}"/>
              </a:ext>
            </a:extLst>
          </p:cNvPr>
          <p:cNvSpPr txBox="1"/>
          <p:nvPr/>
        </p:nvSpPr>
        <p:spPr>
          <a:xfrm>
            <a:off x="5826565" y="4561237"/>
            <a:ext cx="1317925" cy="461665"/>
          </a:xfrm>
          <a:prstGeom prst="rect">
            <a:avLst/>
          </a:prstGeom>
          <a:noFill/>
        </p:spPr>
        <p:txBody>
          <a:bodyPr wrap="none" rtlCol="0">
            <a:spAutoFit/>
          </a:bodyPr>
          <a:lstStyle/>
          <a:p>
            <a:r>
              <a:rPr lang="en-US" sz="2400" dirty="0"/>
              <a:t>Set</a:t>
            </a:r>
            <a:r>
              <a:rPr lang="en-US" dirty="0"/>
              <a:t> </a:t>
            </a:r>
            <a:r>
              <a:rPr lang="en-US" sz="2400" dirty="0"/>
              <a:t>Aside</a:t>
            </a:r>
            <a:endParaRPr lang="en-US" dirty="0"/>
          </a:p>
        </p:txBody>
      </p:sp>
      <p:sp>
        <p:nvSpPr>
          <p:cNvPr id="22" name="TextBox 21">
            <a:extLst>
              <a:ext uri="{FF2B5EF4-FFF2-40B4-BE49-F238E27FC236}">
                <a16:creationId xmlns:a16="http://schemas.microsoft.com/office/drawing/2014/main" id="{FAC86102-65B1-2195-544F-31F4D49DDA08}"/>
              </a:ext>
            </a:extLst>
          </p:cNvPr>
          <p:cNvSpPr txBox="1"/>
          <p:nvPr/>
        </p:nvSpPr>
        <p:spPr>
          <a:xfrm>
            <a:off x="5605597" y="5427591"/>
            <a:ext cx="3131050" cy="369332"/>
          </a:xfrm>
          <a:prstGeom prst="rect">
            <a:avLst/>
          </a:prstGeom>
          <a:noFill/>
        </p:spPr>
        <p:txBody>
          <a:bodyPr wrap="none" rtlCol="0">
            <a:spAutoFit/>
          </a:bodyPr>
          <a:lstStyle/>
          <a:p>
            <a:r>
              <a:rPr lang="en-US" b="1" dirty="0">
                <a:solidFill>
                  <a:srgbClr val="C00000"/>
                </a:solidFill>
              </a:rPr>
              <a:t>This Study (All Forest Scenario)</a:t>
            </a:r>
          </a:p>
        </p:txBody>
      </p:sp>
      <p:sp>
        <p:nvSpPr>
          <p:cNvPr id="23" name="Oval 22">
            <a:extLst>
              <a:ext uri="{FF2B5EF4-FFF2-40B4-BE49-F238E27FC236}">
                <a16:creationId xmlns:a16="http://schemas.microsoft.com/office/drawing/2014/main" id="{074EEFA4-791B-F385-BB94-7E9ECC5C2AE0}"/>
              </a:ext>
            </a:extLst>
          </p:cNvPr>
          <p:cNvSpPr/>
          <p:nvPr/>
        </p:nvSpPr>
        <p:spPr>
          <a:xfrm>
            <a:off x="4239768" y="5543848"/>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BA6F842-F739-C33E-54B3-E397FF18DEE0}"/>
              </a:ext>
            </a:extLst>
          </p:cNvPr>
          <p:cNvSpPr/>
          <p:nvPr/>
        </p:nvSpPr>
        <p:spPr>
          <a:xfrm>
            <a:off x="3858451" y="5527559"/>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AB59185-204A-5E7E-9441-784C89F79A1F}"/>
              </a:ext>
            </a:extLst>
          </p:cNvPr>
          <p:cNvSpPr/>
          <p:nvPr/>
        </p:nvSpPr>
        <p:spPr>
          <a:xfrm>
            <a:off x="5184217" y="5565685"/>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926A76C-093A-87CF-516A-FA6224F65110}"/>
              </a:ext>
            </a:extLst>
          </p:cNvPr>
          <p:cNvSpPr/>
          <p:nvPr/>
        </p:nvSpPr>
        <p:spPr>
          <a:xfrm>
            <a:off x="3055667" y="5547796"/>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5C79227-8367-0339-C22A-BBAA69418B1E}"/>
              </a:ext>
            </a:extLst>
          </p:cNvPr>
          <p:cNvSpPr/>
          <p:nvPr/>
        </p:nvSpPr>
        <p:spPr>
          <a:xfrm>
            <a:off x="4869964" y="5545570"/>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3B59D71-9688-F4B6-9315-E4281CB01B2B}"/>
              </a:ext>
            </a:extLst>
          </p:cNvPr>
          <p:cNvSpPr/>
          <p:nvPr/>
        </p:nvSpPr>
        <p:spPr>
          <a:xfrm>
            <a:off x="4408644" y="5545569"/>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2F1F886-11D0-7292-8687-74289319C533}"/>
              </a:ext>
            </a:extLst>
          </p:cNvPr>
          <p:cNvSpPr/>
          <p:nvPr/>
        </p:nvSpPr>
        <p:spPr>
          <a:xfrm>
            <a:off x="2453367" y="5556773"/>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D2C5D8-2B8A-4D2E-B321-18D19B55E3E0}"/>
              </a:ext>
            </a:extLst>
          </p:cNvPr>
          <p:cNvSpPr/>
          <p:nvPr/>
        </p:nvSpPr>
        <p:spPr>
          <a:xfrm>
            <a:off x="2330625" y="5547963"/>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6E66FDE-118A-63A6-A57F-CDE0EAE26EC4}"/>
              </a:ext>
            </a:extLst>
          </p:cNvPr>
          <p:cNvSpPr/>
          <p:nvPr/>
        </p:nvSpPr>
        <p:spPr>
          <a:xfrm>
            <a:off x="1381141" y="5543848"/>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A56F5AB-CC98-2217-A98A-2BEF831E828C}"/>
              </a:ext>
            </a:extLst>
          </p:cNvPr>
          <p:cNvSpPr/>
          <p:nvPr/>
        </p:nvSpPr>
        <p:spPr>
          <a:xfrm>
            <a:off x="2147469" y="5556202"/>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273B7F3-BDCE-5B48-A609-325171770362}"/>
              </a:ext>
            </a:extLst>
          </p:cNvPr>
          <p:cNvSpPr/>
          <p:nvPr/>
        </p:nvSpPr>
        <p:spPr>
          <a:xfrm>
            <a:off x="1640839" y="5552080"/>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B08FB0C-72F5-A103-598F-B0806F7D7843}"/>
              </a:ext>
            </a:extLst>
          </p:cNvPr>
          <p:cNvSpPr/>
          <p:nvPr/>
        </p:nvSpPr>
        <p:spPr>
          <a:xfrm>
            <a:off x="2598273" y="5556203"/>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E584901-8AD7-EFF1-AC5C-8366E389E862}"/>
              </a:ext>
            </a:extLst>
          </p:cNvPr>
          <p:cNvSpPr/>
          <p:nvPr/>
        </p:nvSpPr>
        <p:spPr>
          <a:xfrm>
            <a:off x="3351291" y="5548536"/>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C05A239-2E52-531B-3DC7-42FAA065FBFD}"/>
              </a:ext>
            </a:extLst>
          </p:cNvPr>
          <p:cNvSpPr/>
          <p:nvPr/>
        </p:nvSpPr>
        <p:spPr>
          <a:xfrm>
            <a:off x="4121534" y="5536177"/>
            <a:ext cx="102148" cy="105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EDC96B4-769D-0EF1-A7D8-A45439D2556E}"/>
              </a:ext>
            </a:extLst>
          </p:cNvPr>
          <p:cNvSpPr/>
          <p:nvPr/>
        </p:nvSpPr>
        <p:spPr>
          <a:xfrm flipH="1" flipV="1">
            <a:off x="3999920" y="5457868"/>
            <a:ext cx="232934" cy="2522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BA6F842-F739-C33E-54B3-E397FF18DEE0}"/>
              </a:ext>
            </a:extLst>
          </p:cNvPr>
          <p:cNvSpPr/>
          <p:nvPr/>
        </p:nvSpPr>
        <p:spPr>
          <a:xfrm>
            <a:off x="3553652" y="5541736"/>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3B59D71-9688-F4B6-9315-E4281CB01B2B}"/>
              </a:ext>
            </a:extLst>
          </p:cNvPr>
          <p:cNvSpPr/>
          <p:nvPr/>
        </p:nvSpPr>
        <p:spPr>
          <a:xfrm>
            <a:off x="4624842" y="5538474"/>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5C79227-8367-0339-C22A-BBAA69418B1E}"/>
              </a:ext>
            </a:extLst>
          </p:cNvPr>
          <p:cNvSpPr/>
          <p:nvPr/>
        </p:nvSpPr>
        <p:spPr>
          <a:xfrm>
            <a:off x="5075529" y="5559741"/>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D39F85C-9BCA-EA08-9883-A817023F4D1B}"/>
              </a:ext>
            </a:extLst>
          </p:cNvPr>
          <p:cNvSpPr/>
          <p:nvPr/>
        </p:nvSpPr>
        <p:spPr>
          <a:xfrm>
            <a:off x="919205" y="5536755"/>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2F1F886-11D0-7292-8687-74289319C533}"/>
              </a:ext>
            </a:extLst>
          </p:cNvPr>
          <p:cNvSpPr/>
          <p:nvPr/>
        </p:nvSpPr>
        <p:spPr>
          <a:xfrm>
            <a:off x="2010337" y="5539051"/>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938653-7FE1-6E58-E31F-5761E13E037A}"/>
              </a:ext>
            </a:extLst>
          </p:cNvPr>
          <p:cNvSpPr/>
          <p:nvPr/>
        </p:nvSpPr>
        <p:spPr>
          <a:xfrm>
            <a:off x="1762465" y="5470224"/>
            <a:ext cx="272778" cy="25228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B0E355A-8B7D-1D21-C34F-87A8A17F52A8}"/>
              </a:ext>
            </a:extLst>
          </p:cNvPr>
          <p:cNvSpPr/>
          <p:nvPr/>
        </p:nvSpPr>
        <p:spPr>
          <a:xfrm>
            <a:off x="3179290" y="5558019"/>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Table 45"/>
          <p:cNvGraphicFramePr>
            <a:graphicFrameLocks noGrp="1"/>
          </p:cNvGraphicFramePr>
          <p:nvPr>
            <p:extLst>
              <p:ext uri="{D42A27DB-BD31-4B8C-83A1-F6EECF244321}">
                <p14:modId xmlns:p14="http://schemas.microsoft.com/office/powerpoint/2010/main" val="1228907966"/>
              </p:ext>
            </p:extLst>
          </p:nvPr>
        </p:nvGraphicFramePr>
        <p:xfrm>
          <a:off x="8736646" y="1210632"/>
          <a:ext cx="3072251" cy="2261235"/>
        </p:xfrm>
        <a:graphic>
          <a:graphicData uri="http://schemas.openxmlformats.org/drawingml/2006/table">
            <a:tbl>
              <a:tblPr firstRow="1" firstCol="1" bandRow="1">
                <a:tableStyleId>{69012ECD-51FC-41F1-AA8D-1B2483CD663E}</a:tableStyleId>
              </a:tblPr>
              <a:tblGrid>
                <a:gridCol w="1179656">
                  <a:extLst>
                    <a:ext uri="{9D8B030D-6E8A-4147-A177-3AD203B41FA5}">
                      <a16:colId xmlns:a16="http://schemas.microsoft.com/office/drawing/2014/main" val="2348642987"/>
                    </a:ext>
                  </a:extLst>
                </a:gridCol>
                <a:gridCol w="818707">
                  <a:extLst>
                    <a:ext uri="{9D8B030D-6E8A-4147-A177-3AD203B41FA5}">
                      <a16:colId xmlns:a16="http://schemas.microsoft.com/office/drawing/2014/main" val="1092652834"/>
                    </a:ext>
                  </a:extLst>
                </a:gridCol>
                <a:gridCol w="1073888">
                  <a:extLst>
                    <a:ext uri="{9D8B030D-6E8A-4147-A177-3AD203B41FA5}">
                      <a16:colId xmlns:a16="http://schemas.microsoft.com/office/drawing/2014/main" val="1184611481"/>
                    </a:ext>
                  </a:extLst>
                </a:gridCol>
              </a:tblGrid>
              <a:tr h="381000">
                <a:tc>
                  <a:txBody>
                    <a:bodyPr/>
                    <a:lstStyle/>
                    <a:p>
                      <a:pPr algn="l" fontAlgn="ctr"/>
                      <a:r>
                        <a:rPr lang="en-US" sz="1800" u="none" strike="noStrike" dirty="0">
                          <a:effectLst/>
                        </a:rPr>
                        <a:t>Scenario</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Metric</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Global C Leakage</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96781168"/>
                  </a:ext>
                </a:extLst>
              </a:tr>
              <a:tr h="190500">
                <a:tc rowSpan="3">
                  <a:txBody>
                    <a:bodyPr/>
                    <a:lstStyle/>
                    <a:p>
                      <a:pPr algn="l" fontAlgn="ctr"/>
                      <a:r>
                        <a:rPr lang="en-US" sz="1800" u="none" strike="noStrike">
                          <a:effectLst/>
                        </a:rPr>
                        <a:t>Extend Rotation</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dirty="0">
                          <a:effectLst/>
                        </a:rPr>
                        <a:t>Mean</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37%</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12839701"/>
                  </a:ext>
                </a:extLst>
              </a:tr>
              <a:tr h="190500">
                <a:tc vMerge="1">
                  <a:txBody>
                    <a:bodyPr/>
                    <a:lstStyle/>
                    <a:p>
                      <a:endParaRPr lang="en-US"/>
                    </a:p>
                  </a:txBody>
                  <a:tcPr/>
                </a:tc>
                <a:tc>
                  <a:txBody>
                    <a:bodyPr/>
                    <a:lstStyle/>
                    <a:p>
                      <a:pPr algn="l" fontAlgn="b"/>
                      <a:r>
                        <a:rPr lang="en-US" sz="1800" u="none" strike="noStrike" dirty="0">
                          <a:effectLst/>
                        </a:rPr>
                        <a:t>Min</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-4%</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8211292"/>
                  </a:ext>
                </a:extLst>
              </a:tr>
              <a:tr h="190500">
                <a:tc vMerge="1">
                  <a:txBody>
                    <a:bodyPr/>
                    <a:lstStyle/>
                    <a:p>
                      <a:endParaRPr lang="en-US"/>
                    </a:p>
                  </a:txBody>
                  <a:tcPr/>
                </a:tc>
                <a:tc>
                  <a:txBody>
                    <a:bodyPr/>
                    <a:lstStyle/>
                    <a:p>
                      <a:pPr algn="l" fontAlgn="b"/>
                      <a:r>
                        <a:rPr lang="en-US" sz="1800" u="none" strike="noStrike" dirty="0">
                          <a:effectLst/>
                        </a:rPr>
                        <a:t>Max</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56%</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1544413"/>
                  </a:ext>
                </a:extLst>
              </a:tr>
              <a:tr h="190500">
                <a:tc rowSpan="3">
                  <a:txBody>
                    <a:bodyPr/>
                    <a:lstStyle/>
                    <a:p>
                      <a:pPr algn="l" fontAlgn="ctr"/>
                      <a:r>
                        <a:rPr lang="en-US" sz="1800" u="none" strike="noStrike" dirty="0">
                          <a:effectLst/>
                        </a:rPr>
                        <a:t>Set Aside</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800" u="none" strike="noStrike">
                          <a:effectLst/>
                        </a:rPr>
                        <a:t>Mean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-5%</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99930165"/>
                  </a:ext>
                </a:extLst>
              </a:tr>
              <a:tr h="190500">
                <a:tc vMerge="1">
                  <a:txBody>
                    <a:bodyPr/>
                    <a:lstStyle/>
                    <a:p>
                      <a:endParaRPr lang="en-US"/>
                    </a:p>
                  </a:txBody>
                  <a:tcPr/>
                </a:tc>
                <a:tc>
                  <a:txBody>
                    <a:bodyPr/>
                    <a:lstStyle/>
                    <a:p>
                      <a:pPr algn="l" fontAlgn="b"/>
                      <a:r>
                        <a:rPr lang="en-US" sz="1800" u="none" strike="noStrike">
                          <a:effectLst/>
                        </a:rPr>
                        <a:t>Min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-23%</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42570353"/>
                  </a:ext>
                </a:extLst>
              </a:tr>
              <a:tr h="190500">
                <a:tc vMerge="1">
                  <a:txBody>
                    <a:bodyPr/>
                    <a:lstStyle/>
                    <a:p>
                      <a:endParaRPr lang="en-US"/>
                    </a:p>
                  </a:txBody>
                  <a:tcPr/>
                </a:tc>
                <a:tc>
                  <a:txBody>
                    <a:bodyPr/>
                    <a:lstStyle/>
                    <a:p>
                      <a:pPr algn="l" fontAlgn="b"/>
                      <a:r>
                        <a:rPr lang="en-US" sz="1800" u="none" strike="noStrike">
                          <a:effectLst/>
                        </a:rPr>
                        <a:t>Max</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15%</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8365626"/>
                  </a:ext>
                </a:extLst>
              </a:tr>
            </a:tbl>
          </a:graphicData>
        </a:graphic>
      </p:graphicFrame>
      <p:sp>
        <p:nvSpPr>
          <p:cNvPr id="50" name="TextBox 49">
            <a:extLst>
              <a:ext uri="{FF2B5EF4-FFF2-40B4-BE49-F238E27FC236}">
                <a16:creationId xmlns:a16="http://schemas.microsoft.com/office/drawing/2014/main" id="{A75A5DF2-D6D3-8354-868D-97A5220D0139}"/>
              </a:ext>
            </a:extLst>
          </p:cNvPr>
          <p:cNvSpPr txBox="1"/>
          <p:nvPr/>
        </p:nvSpPr>
        <p:spPr>
          <a:xfrm>
            <a:off x="8391842" y="838307"/>
            <a:ext cx="3816594" cy="369332"/>
          </a:xfrm>
          <a:prstGeom prst="rect">
            <a:avLst/>
          </a:prstGeom>
          <a:noFill/>
        </p:spPr>
        <p:txBody>
          <a:bodyPr wrap="square" rtlCol="0">
            <a:spAutoFit/>
          </a:bodyPr>
          <a:lstStyle/>
          <a:p>
            <a:pPr algn="ctr"/>
            <a:r>
              <a:rPr lang="en-US" b="1" dirty="0"/>
              <a:t>GTM Leakage Study Estimates</a:t>
            </a:r>
          </a:p>
        </p:txBody>
      </p:sp>
      <p:pic>
        <p:nvPicPr>
          <p:cNvPr id="47" name="Picture 46">
            <a:extLst>
              <a:ext uri="{FF2B5EF4-FFF2-40B4-BE49-F238E27FC236}">
                <a16:creationId xmlns:a16="http://schemas.microsoft.com/office/drawing/2014/main" id="{547CC727-F865-BE22-7AAC-8BD2269BE632}"/>
              </a:ext>
            </a:extLst>
          </p:cNvPr>
          <p:cNvPicPr>
            <a:picLocks noChangeAspect="1"/>
          </p:cNvPicPr>
          <p:nvPr/>
        </p:nvPicPr>
        <p:blipFill>
          <a:blip r:embed="rId5"/>
          <a:stretch>
            <a:fillRect/>
          </a:stretch>
        </p:blipFill>
        <p:spPr>
          <a:xfrm>
            <a:off x="9648825" y="3516624"/>
            <a:ext cx="1390650" cy="647700"/>
          </a:xfrm>
          <a:prstGeom prst="rect">
            <a:avLst/>
          </a:prstGeom>
        </p:spPr>
      </p:pic>
      <p:sp>
        <p:nvSpPr>
          <p:cNvPr id="48" name="TextBox 47">
            <a:extLst>
              <a:ext uri="{FF2B5EF4-FFF2-40B4-BE49-F238E27FC236}">
                <a16:creationId xmlns:a16="http://schemas.microsoft.com/office/drawing/2014/main" id="{34895556-B6D4-82A1-FB34-F51F425F0CE5}"/>
              </a:ext>
            </a:extLst>
          </p:cNvPr>
          <p:cNvSpPr txBox="1"/>
          <p:nvPr/>
        </p:nvSpPr>
        <p:spPr>
          <a:xfrm>
            <a:off x="8391841" y="6488698"/>
            <a:ext cx="733109" cy="338554"/>
          </a:xfrm>
          <a:prstGeom prst="rect">
            <a:avLst/>
          </a:prstGeom>
          <a:solidFill>
            <a:schemeClr val="bg1"/>
          </a:solidFill>
        </p:spPr>
        <p:txBody>
          <a:bodyPr wrap="square" rtlCol="0">
            <a:spAutoFit/>
          </a:bodyPr>
          <a:lstStyle/>
          <a:p>
            <a:r>
              <a:rPr lang="en-US" sz="1600" dirty="0"/>
              <a:t>-20%</a:t>
            </a:r>
          </a:p>
        </p:txBody>
      </p:sp>
      <p:sp>
        <p:nvSpPr>
          <p:cNvPr id="49" name="Oval 48">
            <a:extLst>
              <a:ext uri="{FF2B5EF4-FFF2-40B4-BE49-F238E27FC236}">
                <a16:creationId xmlns:a16="http://schemas.microsoft.com/office/drawing/2014/main" id="{0A6AF478-FEDE-272E-1EC7-BED95B01981D}"/>
              </a:ext>
            </a:extLst>
          </p:cNvPr>
          <p:cNvSpPr/>
          <p:nvPr/>
        </p:nvSpPr>
        <p:spPr>
          <a:xfrm>
            <a:off x="5037429" y="5550216"/>
            <a:ext cx="102148" cy="10503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BE5E4071-30D4-0959-31EA-32BE0DEAFAE3}"/>
              </a:ext>
            </a:extLst>
          </p:cNvPr>
          <p:cNvSpPr txBox="1"/>
          <p:nvPr/>
        </p:nvSpPr>
        <p:spPr>
          <a:xfrm>
            <a:off x="9376427" y="6488698"/>
            <a:ext cx="733109" cy="338554"/>
          </a:xfrm>
          <a:prstGeom prst="rect">
            <a:avLst/>
          </a:prstGeom>
          <a:solidFill>
            <a:schemeClr val="bg1"/>
          </a:solidFill>
        </p:spPr>
        <p:txBody>
          <a:bodyPr wrap="square" rtlCol="0">
            <a:spAutoFit/>
          </a:bodyPr>
          <a:lstStyle/>
          <a:p>
            <a:r>
              <a:rPr lang="en-US" sz="1600" dirty="0"/>
              <a:t>  0%</a:t>
            </a:r>
          </a:p>
        </p:txBody>
      </p:sp>
      <p:sp>
        <p:nvSpPr>
          <p:cNvPr id="52" name="TextBox 51">
            <a:extLst>
              <a:ext uri="{FF2B5EF4-FFF2-40B4-BE49-F238E27FC236}">
                <a16:creationId xmlns:a16="http://schemas.microsoft.com/office/drawing/2014/main" id="{1D79CFA5-E0FF-2A60-7E8C-C66B4E3EFDBE}"/>
              </a:ext>
            </a:extLst>
          </p:cNvPr>
          <p:cNvSpPr txBox="1"/>
          <p:nvPr/>
        </p:nvSpPr>
        <p:spPr>
          <a:xfrm>
            <a:off x="10424177" y="6488698"/>
            <a:ext cx="733109" cy="338554"/>
          </a:xfrm>
          <a:prstGeom prst="rect">
            <a:avLst/>
          </a:prstGeom>
          <a:solidFill>
            <a:schemeClr val="bg1"/>
          </a:solidFill>
        </p:spPr>
        <p:txBody>
          <a:bodyPr wrap="square" rtlCol="0">
            <a:spAutoFit/>
          </a:bodyPr>
          <a:lstStyle/>
          <a:p>
            <a:r>
              <a:rPr lang="en-US" sz="1600" dirty="0"/>
              <a:t>  20%</a:t>
            </a:r>
          </a:p>
        </p:txBody>
      </p:sp>
      <p:sp>
        <p:nvSpPr>
          <p:cNvPr id="53" name="TextBox 52">
            <a:extLst>
              <a:ext uri="{FF2B5EF4-FFF2-40B4-BE49-F238E27FC236}">
                <a16:creationId xmlns:a16="http://schemas.microsoft.com/office/drawing/2014/main" id="{F3DBFA84-9D46-DC0D-7A0F-783FE19D2D8F}"/>
              </a:ext>
            </a:extLst>
          </p:cNvPr>
          <p:cNvSpPr txBox="1"/>
          <p:nvPr/>
        </p:nvSpPr>
        <p:spPr>
          <a:xfrm>
            <a:off x="11348102" y="6479173"/>
            <a:ext cx="733109" cy="338554"/>
          </a:xfrm>
          <a:prstGeom prst="rect">
            <a:avLst/>
          </a:prstGeom>
          <a:solidFill>
            <a:schemeClr val="bg1"/>
          </a:solidFill>
        </p:spPr>
        <p:txBody>
          <a:bodyPr wrap="square" rtlCol="0">
            <a:spAutoFit/>
          </a:bodyPr>
          <a:lstStyle/>
          <a:p>
            <a:r>
              <a:rPr lang="en-US" sz="1600" dirty="0"/>
              <a:t>  40%</a:t>
            </a:r>
          </a:p>
        </p:txBody>
      </p:sp>
      <p:sp>
        <p:nvSpPr>
          <p:cNvPr id="54" name="Oval 53">
            <a:extLst>
              <a:ext uri="{FF2B5EF4-FFF2-40B4-BE49-F238E27FC236}">
                <a16:creationId xmlns:a16="http://schemas.microsoft.com/office/drawing/2014/main" id="{F734D8D8-0AA0-5226-C0AE-04EB3A112EFD}"/>
              </a:ext>
            </a:extLst>
          </p:cNvPr>
          <p:cNvSpPr/>
          <p:nvPr/>
        </p:nvSpPr>
        <p:spPr>
          <a:xfrm>
            <a:off x="2960417" y="5547796"/>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124764D-7A6E-3B1E-78C6-3155D3982185}"/>
              </a:ext>
            </a:extLst>
          </p:cNvPr>
          <p:cNvSpPr/>
          <p:nvPr/>
        </p:nvSpPr>
        <p:spPr>
          <a:xfrm>
            <a:off x="3141392" y="5557321"/>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4DB4C07-FAA1-EA67-4BCF-AE0B72B79C4A}"/>
              </a:ext>
            </a:extLst>
          </p:cNvPr>
          <p:cNvSpPr/>
          <p:nvPr/>
        </p:nvSpPr>
        <p:spPr>
          <a:xfrm>
            <a:off x="3703367" y="5547796"/>
            <a:ext cx="102148" cy="1050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513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D858-5767-4FF1-8820-8C0E831BD191}"/>
              </a:ext>
            </a:extLst>
          </p:cNvPr>
          <p:cNvSpPr>
            <a:spLocks noGrp="1"/>
          </p:cNvSpPr>
          <p:nvPr>
            <p:ph type="title"/>
          </p:nvPr>
        </p:nvSpPr>
        <p:spPr>
          <a:xfrm>
            <a:off x="212124" y="73232"/>
            <a:ext cx="10515600" cy="1325563"/>
          </a:xfrm>
        </p:spPr>
        <p:txBody>
          <a:bodyPr/>
          <a:lstStyle/>
          <a:p>
            <a:r>
              <a:rPr lang="en-US" b="1" dirty="0">
                <a:solidFill>
                  <a:schemeClr val="accent6">
                    <a:lumMod val="50000"/>
                  </a:schemeClr>
                </a:solidFill>
              </a:rPr>
              <a:t>Leakage Estimation Summary</a:t>
            </a:r>
          </a:p>
        </p:txBody>
      </p:sp>
      <p:sp>
        <p:nvSpPr>
          <p:cNvPr id="3" name="Content Placeholder 2">
            <a:extLst>
              <a:ext uri="{FF2B5EF4-FFF2-40B4-BE49-F238E27FC236}">
                <a16:creationId xmlns:a16="http://schemas.microsoft.com/office/drawing/2014/main" id="{B826CFAB-5DC2-40BA-ACAE-4CB795007629}"/>
              </a:ext>
            </a:extLst>
          </p:cNvPr>
          <p:cNvSpPr>
            <a:spLocks noGrp="1"/>
          </p:cNvSpPr>
          <p:nvPr>
            <p:ph idx="1"/>
          </p:nvPr>
        </p:nvSpPr>
        <p:spPr>
          <a:xfrm>
            <a:off x="681681" y="1166460"/>
            <a:ext cx="10515600" cy="5078896"/>
          </a:xfrm>
        </p:spPr>
        <p:txBody>
          <a:bodyPr>
            <a:normAutofit fontScale="92500" lnSpcReduction="10000"/>
          </a:bodyPr>
          <a:lstStyle/>
          <a:p>
            <a:r>
              <a:rPr lang="en-US" b="1" dirty="0"/>
              <a:t>Leakage rates highly variable across projects and implementation rates</a:t>
            </a:r>
          </a:p>
          <a:p>
            <a:pPr lvl="1"/>
            <a:r>
              <a:rPr lang="en-US" dirty="0"/>
              <a:t>Many instances of ‘negative’ leakage </a:t>
            </a:r>
            <a:r>
              <a:rPr lang="en-US" dirty="0">
                <a:sym typeface="Wingdings" panose="05000000000000000000" pitchFamily="2" charset="2"/>
              </a:rPr>
              <a:t> positive spillovers</a:t>
            </a:r>
          </a:p>
          <a:p>
            <a:pPr lvl="1"/>
            <a:r>
              <a:rPr lang="en-US" dirty="0">
                <a:sym typeface="Wingdings" panose="05000000000000000000" pitchFamily="2" charset="2"/>
              </a:rPr>
              <a:t>Higher implementation  larger market signal and response to harvest/price shocks</a:t>
            </a:r>
          </a:p>
          <a:p>
            <a:pPr lvl="1"/>
            <a:endParaRPr lang="en-US" dirty="0"/>
          </a:p>
          <a:p>
            <a:r>
              <a:rPr lang="en-US" b="1" dirty="0"/>
              <a:t>Leakage rates often decline over time-length of measurement</a:t>
            </a:r>
          </a:p>
          <a:p>
            <a:pPr lvl="1"/>
            <a:r>
              <a:rPr lang="en-US" dirty="0"/>
              <a:t>Non-project forests can ‘mitigate’ leakage impacts, but takes time</a:t>
            </a:r>
          </a:p>
          <a:p>
            <a:pPr marL="457200" lvl="1" indent="0">
              <a:buNone/>
            </a:pPr>
            <a:endParaRPr lang="en-US" dirty="0"/>
          </a:p>
          <a:p>
            <a:r>
              <a:rPr lang="en-US" b="1" dirty="0"/>
              <a:t>Set asides have lower leakage rates than deferred harvests </a:t>
            </a:r>
            <a:r>
              <a:rPr lang="en-US" dirty="0">
                <a:sym typeface="Wingdings" panose="05000000000000000000" pitchFamily="2" charset="2"/>
              </a:rPr>
              <a:t> higher price change drives more investment in management of non-project forests</a:t>
            </a:r>
          </a:p>
          <a:p>
            <a:pPr lvl="1"/>
            <a:r>
              <a:rPr lang="en-US" dirty="0">
                <a:sym typeface="Wingdings" panose="05000000000000000000" pitchFamily="2" charset="2"/>
              </a:rPr>
              <a:t>Mix of intensive and extensive actions</a:t>
            </a:r>
          </a:p>
          <a:p>
            <a:pPr marL="0" indent="0">
              <a:buNone/>
            </a:pPr>
            <a:endParaRPr lang="en-US" dirty="0"/>
          </a:p>
          <a:p>
            <a:r>
              <a:rPr lang="en-US" b="1" dirty="0"/>
              <a:t>Carbon and harvest leakage rates are not the same</a:t>
            </a:r>
          </a:p>
          <a:p>
            <a:pPr lvl="1"/>
            <a:r>
              <a:rPr lang="en-US" dirty="0">
                <a:sym typeface="Wingdings" panose="05000000000000000000" pitchFamily="2" charset="2"/>
              </a:rPr>
              <a:t>We should not combine for project leakage deduction</a:t>
            </a:r>
            <a:endParaRPr lang="en-US" dirty="0"/>
          </a:p>
        </p:txBody>
      </p:sp>
      <p:sp>
        <p:nvSpPr>
          <p:cNvPr id="5" name="Slide Number Placeholder 4">
            <a:extLst>
              <a:ext uri="{FF2B5EF4-FFF2-40B4-BE49-F238E27FC236}">
                <a16:creationId xmlns:a16="http://schemas.microsoft.com/office/drawing/2014/main" id="{C89B5CEF-7273-4979-BD98-B2CBDAE19D6C}"/>
              </a:ext>
            </a:extLst>
          </p:cNvPr>
          <p:cNvSpPr>
            <a:spLocks noGrp="1"/>
          </p:cNvSpPr>
          <p:nvPr>
            <p:ph type="sldNum" sz="quarter" idx="12"/>
          </p:nvPr>
        </p:nvSpPr>
        <p:spPr/>
        <p:txBody>
          <a:bodyPr/>
          <a:lstStyle/>
          <a:p>
            <a:fld id="{6AED6E1A-74A3-49E0-9194-5F1E482F7807}" type="slidenum">
              <a:rPr lang="en-US" smtClean="0"/>
              <a:t>19</a:t>
            </a:fld>
            <a:endParaRPr lang="en-US"/>
          </a:p>
        </p:txBody>
      </p:sp>
    </p:spTree>
    <p:extLst>
      <p:ext uri="{BB962C8B-B14F-4D97-AF65-F5344CB8AC3E}">
        <p14:creationId xmlns:p14="http://schemas.microsoft.com/office/powerpoint/2010/main" val="30300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384FA7-FBB6-6623-6C87-98D39A6390C7}"/>
              </a:ext>
            </a:extLst>
          </p:cNvPr>
          <p:cNvPicPr>
            <a:picLocks noChangeAspect="1"/>
          </p:cNvPicPr>
          <p:nvPr/>
        </p:nvPicPr>
        <p:blipFill>
          <a:blip r:embed="rId2"/>
          <a:stretch>
            <a:fillRect/>
          </a:stretch>
        </p:blipFill>
        <p:spPr>
          <a:xfrm>
            <a:off x="4092254" y="1354078"/>
            <a:ext cx="2030775" cy="1835219"/>
          </a:xfrm>
          <a:prstGeom prst="rect">
            <a:avLst/>
          </a:prstGeom>
        </p:spPr>
      </p:pic>
      <p:sp>
        <p:nvSpPr>
          <p:cNvPr id="10" name="Arrow: Down 9">
            <a:extLst>
              <a:ext uri="{FF2B5EF4-FFF2-40B4-BE49-F238E27FC236}">
                <a16:creationId xmlns:a16="http://schemas.microsoft.com/office/drawing/2014/main" id="{75F1738E-2D88-B03C-3B36-05F15514E338}"/>
              </a:ext>
            </a:extLst>
          </p:cNvPr>
          <p:cNvSpPr/>
          <p:nvPr/>
        </p:nvSpPr>
        <p:spPr>
          <a:xfrm rot="10800000">
            <a:off x="6264275" y="1265947"/>
            <a:ext cx="576580" cy="287223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F4CACD2-DB68-D767-BC3C-77D16207ECE2}"/>
              </a:ext>
            </a:extLst>
          </p:cNvPr>
          <p:cNvSpPr txBox="1"/>
          <p:nvPr/>
        </p:nvSpPr>
        <p:spPr>
          <a:xfrm>
            <a:off x="4200186" y="808556"/>
            <a:ext cx="2398598" cy="523220"/>
          </a:xfrm>
          <a:prstGeom prst="rect">
            <a:avLst/>
          </a:prstGeom>
          <a:noFill/>
        </p:spPr>
        <p:txBody>
          <a:bodyPr wrap="square" rtlCol="0">
            <a:spAutoFit/>
          </a:bodyPr>
          <a:lstStyle/>
          <a:p>
            <a:pPr algn="ctr"/>
            <a:r>
              <a:rPr lang="en-US" sz="1400" b="1" dirty="0"/>
              <a:t>Project to reduce harvesting increases carbon</a:t>
            </a:r>
          </a:p>
        </p:txBody>
      </p:sp>
      <p:sp>
        <p:nvSpPr>
          <p:cNvPr id="13" name="Rectangle: Rounded Corners 12">
            <a:extLst>
              <a:ext uri="{FF2B5EF4-FFF2-40B4-BE49-F238E27FC236}">
                <a16:creationId xmlns:a16="http://schemas.microsoft.com/office/drawing/2014/main" id="{B420802F-050A-A4CB-3AB6-9C9A76CD2CB2}"/>
              </a:ext>
            </a:extLst>
          </p:cNvPr>
          <p:cNvSpPr/>
          <p:nvPr/>
        </p:nvSpPr>
        <p:spPr>
          <a:xfrm>
            <a:off x="4092254" y="724929"/>
            <a:ext cx="2806215" cy="3969995"/>
          </a:xfrm>
          <a:prstGeom prst="round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927E5-C57B-E023-7F96-434405C48F62}"/>
              </a:ext>
            </a:extLst>
          </p:cNvPr>
          <p:cNvPicPr>
            <a:picLocks noChangeAspect="1"/>
          </p:cNvPicPr>
          <p:nvPr/>
        </p:nvPicPr>
        <p:blipFill>
          <a:blip r:embed="rId3"/>
          <a:stretch>
            <a:fillRect/>
          </a:stretch>
        </p:blipFill>
        <p:spPr>
          <a:xfrm>
            <a:off x="7780801" y="1571399"/>
            <a:ext cx="3067548" cy="2409358"/>
          </a:xfrm>
          <a:prstGeom prst="rect">
            <a:avLst/>
          </a:prstGeom>
        </p:spPr>
      </p:pic>
      <p:sp>
        <p:nvSpPr>
          <p:cNvPr id="16" name="Arrow: Down 15">
            <a:extLst>
              <a:ext uri="{FF2B5EF4-FFF2-40B4-BE49-F238E27FC236}">
                <a16:creationId xmlns:a16="http://schemas.microsoft.com/office/drawing/2014/main" id="{A78A3D6B-751E-1954-CE8A-151B87959156}"/>
              </a:ext>
            </a:extLst>
          </p:cNvPr>
          <p:cNvSpPr/>
          <p:nvPr/>
        </p:nvSpPr>
        <p:spPr>
          <a:xfrm>
            <a:off x="11017157" y="1515505"/>
            <a:ext cx="513203" cy="2442406"/>
          </a:xfrm>
          <a:prstGeom prst="down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2361C7C-1476-43FB-524D-686F14D0C3E1}"/>
              </a:ext>
            </a:extLst>
          </p:cNvPr>
          <p:cNvSpPr txBox="1"/>
          <p:nvPr/>
        </p:nvSpPr>
        <p:spPr>
          <a:xfrm>
            <a:off x="8444281" y="4129602"/>
            <a:ext cx="1927655" cy="523220"/>
          </a:xfrm>
          <a:prstGeom prst="rect">
            <a:avLst/>
          </a:prstGeom>
          <a:noFill/>
        </p:spPr>
        <p:txBody>
          <a:bodyPr wrap="square" rtlCol="0">
            <a:spAutoFit/>
          </a:bodyPr>
          <a:lstStyle/>
          <a:p>
            <a:pPr algn="ctr"/>
            <a:r>
              <a:rPr lang="en-US" sz="1400" b="1" dirty="0"/>
              <a:t>Carbon elsewhere declines</a:t>
            </a:r>
          </a:p>
        </p:txBody>
      </p:sp>
      <p:sp>
        <p:nvSpPr>
          <p:cNvPr id="19" name="TextBox 18">
            <a:extLst>
              <a:ext uri="{FF2B5EF4-FFF2-40B4-BE49-F238E27FC236}">
                <a16:creationId xmlns:a16="http://schemas.microsoft.com/office/drawing/2014/main" id="{446C6875-ECB6-4EE7-1BC5-E1C906A2F85E}"/>
              </a:ext>
            </a:extLst>
          </p:cNvPr>
          <p:cNvSpPr txBox="1"/>
          <p:nvPr/>
        </p:nvSpPr>
        <p:spPr>
          <a:xfrm>
            <a:off x="4399282" y="424813"/>
            <a:ext cx="2199503" cy="307777"/>
          </a:xfrm>
          <a:prstGeom prst="rect">
            <a:avLst/>
          </a:prstGeom>
          <a:noFill/>
        </p:spPr>
        <p:txBody>
          <a:bodyPr wrap="square" rtlCol="0">
            <a:spAutoFit/>
          </a:bodyPr>
          <a:lstStyle/>
          <a:p>
            <a:pPr algn="ctr"/>
            <a:r>
              <a:rPr lang="en-US" sz="1400" b="1" i="1" dirty="0"/>
              <a:t>Carbon Project Boundary</a:t>
            </a:r>
          </a:p>
        </p:txBody>
      </p:sp>
      <p:pic>
        <p:nvPicPr>
          <p:cNvPr id="25" name="Picture 24">
            <a:extLst>
              <a:ext uri="{FF2B5EF4-FFF2-40B4-BE49-F238E27FC236}">
                <a16:creationId xmlns:a16="http://schemas.microsoft.com/office/drawing/2014/main" id="{0B829C38-946F-B7D6-7458-74E78AF4DCAC}"/>
              </a:ext>
            </a:extLst>
          </p:cNvPr>
          <p:cNvPicPr>
            <a:picLocks noChangeAspect="1"/>
          </p:cNvPicPr>
          <p:nvPr/>
        </p:nvPicPr>
        <p:blipFill>
          <a:blip r:embed="rId4"/>
          <a:stretch>
            <a:fillRect/>
          </a:stretch>
        </p:blipFill>
        <p:spPr>
          <a:xfrm>
            <a:off x="5011948" y="3454407"/>
            <a:ext cx="644914" cy="430933"/>
          </a:xfrm>
          <a:prstGeom prst="rect">
            <a:avLst/>
          </a:prstGeom>
        </p:spPr>
      </p:pic>
      <p:pic>
        <p:nvPicPr>
          <p:cNvPr id="27" name="Picture 26">
            <a:extLst>
              <a:ext uri="{FF2B5EF4-FFF2-40B4-BE49-F238E27FC236}">
                <a16:creationId xmlns:a16="http://schemas.microsoft.com/office/drawing/2014/main" id="{29266C4A-5E73-02D2-796D-278EB8B66831}"/>
              </a:ext>
            </a:extLst>
          </p:cNvPr>
          <p:cNvPicPr>
            <a:picLocks noChangeAspect="1"/>
          </p:cNvPicPr>
          <p:nvPr/>
        </p:nvPicPr>
        <p:blipFill>
          <a:blip r:embed="rId5"/>
          <a:stretch>
            <a:fillRect/>
          </a:stretch>
        </p:blipFill>
        <p:spPr>
          <a:xfrm>
            <a:off x="4937292" y="3835793"/>
            <a:ext cx="762000" cy="595313"/>
          </a:xfrm>
          <a:prstGeom prst="rect">
            <a:avLst/>
          </a:prstGeom>
        </p:spPr>
      </p:pic>
      <p:sp>
        <p:nvSpPr>
          <p:cNvPr id="47" name="Title 1">
            <a:extLst>
              <a:ext uri="{FF2B5EF4-FFF2-40B4-BE49-F238E27FC236}">
                <a16:creationId xmlns:a16="http://schemas.microsoft.com/office/drawing/2014/main" id="{5535A442-7305-E44F-FB9C-80EB4B6F0D74}"/>
              </a:ext>
            </a:extLst>
          </p:cNvPr>
          <p:cNvSpPr>
            <a:spLocks noGrp="1"/>
          </p:cNvSpPr>
          <p:nvPr>
            <p:ph type="title"/>
          </p:nvPr>
        </p:nvSpPr>
        <p:spPr>
          <a:xfrm>
            <a:off x="161668" y="1515504"/>
            <a:ext cx="3114773" cy="3207537"/>
          </a:xfrm>
        </p:spPr>
        <p:txBody>
          <a:bodyPr>
            <a:normAutofit/>
          </a:bodyPr>
          <a:lstStyle/>
          <a:p>
            <a:pPr algn="ctr"/>
            <a:r>
              <a:rPr lang="en-US" sz="6000" b="1" dirty="0">
                <a:solidFill>
                  <a:schemeClr val="accent6">
                    <a:lumMod val="50000"/>
                  </a:schemeClr>
                </a:solidFill>
              </a:rPr>
              <a:t>What is Leakage?</a:t>
            </a:r>
          </a:p>
        </p:txBody>
      </p:sp>
      <p:sp>
        <p:nvSpPr>
          <p:cNvPr id="2" name="Oval 1">
            <a:extLst>
              <a:ext uri="{FF2B5EF4-FFF2-40B4-BE49-F238E27FC236}">
                <a16:creationId xmlns:a16="http://schemas.microsoft.com/office/drawing/2014/main" id="{77D06E94-2565-E014-00F6-09F4AA7B2193}"/>
              </a:ext>
            </a:extLst>
          </p:cNvPr>
          <p:cNvSpPr/>
          <p:nvPr/>
        </p:nvSpPr>
        <p:spPr>
          <a:xfrm>
            <a:off x="4525394" y="3206297"/>
            <a:ext cx="1534018" cy="1365135"/>
          </a:xfrm>
          <a:prstGeom prst="ellipse">
            <a:avLst/>
          </a:prstGeom>
          <a:noFill/>
          <a:ln w="730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14065B64-CEE8-EDB3-5548-19BBD47CAEFD}"/>
              </a:ext>
            </a:extLst>
          </p:cNvPr>
          <p:cNvCxnSpPr>
            <a:stCxn id="2" idx="1"/>
            <a:endCxn id="2" idx="5"/>
          </p:cNvCxnSpPr>
          <p:nvPr/>
        </p:nvCxnSpPr>
        <p:spPr>
          <a:xfrm>
            <a:off x="4750046" y="3406216"/>
            <a:ext cx="1084714" cy="965297"/>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98D8FC3-9A8B-8C1B-D31A-E47DB1FAB3BB}"/>
              </a:ext>
            </a:extLst>
          </p:cNvPr>
          <p:cNvSpPr txBox="1"/>
          <p:nvPr/>
        </p:nvSpPr>
        <p:spPr>
          <a:xfrm>
            <a:off x="8200905" y="707638"/>
            <a:ext cx="1927655" cy="523220"/>
          </a:xfrm>
          <a:prstGeom prst="rect">
            <a:avLst/>
          </a:prstGeom>
          <a:noFill/>
        </p:spPr>
        <p:txBody>
          <a:bodyPr wrap="square" rtlCol="0">
            <a:spAutoFit/>
          </a:bodyPr>
          <a:lstStyle/>
          <a:p>
            <a:pPr algn="ctr"/>
            <a:r>
              <a:rPr lang="en-US" sz="1400" b="1" dirty="0"/>
              <a:t>Someone else responds by increasing harvests</a:t>
            </a:r>
          </a:p>
        </p:txBody>
      </p:sp>
      <p:sp>
        <p:nvSpPr>
          <p:cNvPr id="3" name="TextBox 2">
            <a:extLst>
              <a:ext uri="{FF2B5EF4-FFF2-40B4-BE49-F238E27FC236}">
                <a16:creationId xmlns:a16="http://schemas.microsoft.com/office/drawing/2014/main" id="{C34DD337-989E-7742-CE29-13A2E72497C8}"/>
              </a:ext>
            </a:extLst>
          </p:cNvPr>
          <p:cNvSpPr txBox="1"/>
          <p:nvPr/>
        </p:nvSpPr>
        <p:spPr>
          <a:xfrm>
            <a:off x="289263" y="5104427"/>
            <a:ext cx="11667531" cy="1200329"/>
          </a:xfrm>
          <a:prstGeom prst="rect">
            <a:avLst/>
          </a:prstGeom>
          <a:noFill/>
        </p:spPr>
        <p:txBody>
          <a:bodyPr wrap="square" rtlCol="0">
            <a:spAutoFit/>
          </a:bodyPr>
          <a:lstStyle/>
          <a:p>
            <a:r>
              <a:rPr lang="en-US" sz="2400" dirty="0"/>
              <a:t>In economics, </a:t>
            </a:r>
            <a:r>
              <a:rPr lang="en-US" sz="2400" b="1" dirty="0">
                <a:solidFill>
                  <a:srgbClr val="FF0000"/>
                </a:solidFill>
              </a:rPr>
              <a:t>leakage</a:t>
            </a:r>
            <a:r>
              <a:rPr lang="en-US" sz="2400" dirty="0"/>
              <a:t> is a classic </a:t>
            </a:r>
            <a:r>
              <a:rPr lang="en-US" sz="2400" b="1" dirty="0">
                <a:solidFill>
                  <a:srgbClr val="FF0000"/>
                </a:solidFill>
              </a:rPr>
              <a:t>spillover</a:t>
            </a:r>
            <a:r>
              <a:rPr lang="en-US" sz="2400" dirty="0"/>
              <a:t>, where an economic or policy driver in one market or location creates an </a:t>
            </a:r>
            <a:r>
              <a:rPr lang="en-US" sz="2400" b="1" dirty="0">
                <a:solidFill>
                  <a:srgbClr val="FF0000"/>
                </a:solidFill>
              </a:rPr>
              <a:t>unintended consequence </a:t>
            </a:r>
            <a:r>
              <a:rPr lang="en-US" sz="2400" dirty="0"/>
              <a:t>in another market or location </a:t>
            </a:r>
            <a:r>
              <a:rPr lang="en-US" sz="2400" b="1" dirty="0">
                <a:solidFill>
                  <a:srgbClr val="FF0000"/>
                </a:solidFill>
              </a:rPr>
              <a:t>because of market interactions </a:t>
            </a:r>
            <a:r>
              <a:rPr lang="en-US" sz="2400" dirty="0"/>
              <a:t>(e.g., shifts in supply and/or demand for inputs or outputs).</a:t>
            </a:r>
          </a:p>
        </p:txBody>
      </p:sp>
    </p:spTree>
    <p:extLst>
      <p:ext uri="{BB962C8B-B14F-4D97-AF65-F5344CB8AC3E}">
        <p14:creationId xmlns:p14="http://schemas.microsoft.com/office/powerpoint/2010/main" val="2750000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7C37EC6-6D0A-780E-D107-5FEC17691294}"/>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CC6779-FA39-D262-CAB8-1E3566C933A8}"/>
              </a:ext>
            </a:extLst>
          </p:cNvPr>
          <p:cNvSpPr>
            <a:spLocks noGrp="1"/>
          </p:cNvSpPr>
          <p:nvPr>
            <p:ph type="title"/>
          </p:nvPr>
        </p:nvSpPr>
        <p:spPr>
          <a:xfrm>
            <a:off x="7531610" y="365125"/>
            <a:ext cx="4549021" cy="1899912"/>
          </a:xfrm>
        </p:spPr>
        <p:txBody>
          <a:bodyPr>
            <a:normAutofit/>
          </a:bodyPr>
          <a:lstStyle/>
          <a:p>
            <a:pPr algn="ctr"/>
            <a:r>
              <a:rPr lang="en-US" sz="4000" b="1" dirty="0">
                <a:solidFill>
                  <a:schemeClr val="accent6">
                    <a:lumMod val="50000"/>
                  </a:schemeClr>
                </a:solidFill>
              </a:rPr>
              <a:t>What the ‘Right’ Rate for </a:t>
            </a:r>
            <a:r>
              <a:rPr lang="en-US" sz="4000" b="1" i="1" dirty="0">
                <a:solidFill>
                  <a:schemeClr val="accent6">
                    <a:lumMod val="50000"/>
                  </a:schemeClr>
                </a:solidFill>
              </a:rPr>
              <a:t>Global </a:t>
            </a:r>
            <a:r>
              <a:rPr lang="en-US" sz="4000" b="1" dirty="0">
                <a:solidFill>
                  <a:schemeClr val="accent6">
                    <a:lumMod val="50000"/>
                  </a:schemeClr>
                </a:solidFill>
              </a:rPr>
              <a:t>Carbon Leakage?</a:t>
            </a:r>
          </a:p>
        </p:txBody>
      </p:sp>
      <p:sp>
        <p:nvSpPr>
          <p:cNvPr id="3" name="Content Placeholder 2">
            <a:extLst>
              <a:ext uri="{FF2B5EF4-FFF2-40B4-BE49-F238E27FC236}">
                <a16:creationId xmlns:a16="http://schemas.microsoft.com/office/drawing/2014/main" id="{EEDC65EA-8B5D-7F95-02B5-342A45910BBC}"/>
              </a:ext>
            </a:extLst>
          </p:cNvPr>
          <p:cNvSpPr>
            <a:spLocks noGrp="1"/>
          </p:cNvSpPr>
          <p:nvPr>
            <p:ph idx="1"/>
          </p:nvPr>
        </p:nvSpPr>
        <p:spPr>
          <a:xfrm>
            <a:off x="7601949" y="2414119"/>
            <a:ext cx="4657341" cy="4294798"/>
          </a:xfrm>
        </p:spPr>
        <p:txBody>
          <a:bodyPr>
            <a:normAutofit/>
          </a:bodyPr>
          <a:lstStyle/>
          <a:p>
            <a:pPr marL="0" indent="0">
              <a:buNone/>
            </a:pPr>
            <a:r>
              <a:rPr lang="en-US" sz="2600" u="sng" dirty="0"/>
              <a:t>‘Current’</a:t>
            </a:r>
            <a:r>
              <a:rPr lang="en-US" sz="2600" dirty="0"/>
              <a:t> forest carbon project implementation and coverage:</a:t>
            </a:r>
          </a:p>
          <a:p>
            <a:r>
              <a:rPr lang="en-US" sz="2200" dirty="0"/>
              <a:t>Extended rotation: +15% to +35%</a:t>
            </a:r>
          </a:p>
          <a:p>
            <a:r>
              <a:rPr lang="en-US" sz="2200" dirty="0"/>
              <a:t>Set asides: -5% to +5%</a:t>
            </a:r>
          </a:p>
          <a:p>
            <a:endParaRPr lang="en-US" sz="2600" dirty="0"/>
          </a:p>
          <a:p>
            <a:pPr marL="0" indent="0">
              <a:buNone/>
            </a:pPr>
            <a:r>
              <a:rPr lang="en-US" sz="2600" u="sng" dirty="0"/>
              <a:t>Optimistic</a:t>
            </a:r>
            <a:r>
              <a:rPr lang="en-US" sz="2600" dirty="0"/>
              <a:t> about global forest carbon market growth and coverage:</a:t>
            </a:r>
          </a:p>
          <a:p>
            <a:r>
              <a:rPr lang="en-US" sz="2400" dirty="0"/>
              <a:t>Extended rotation: +35% to +40%</a:t>
            </a:r>
          </a:p>
          <a:p>
            <a:r>
              <a:rPr lang="en-US" sz="2400" dirty="0"/>
              <a:t>Set asides: -5% to 0% </a:t>
            </a:r>
          </a:p>
          <a:p>
            <a:endParaRPr lang="en-US" sz="2400" dirty="0"/>
          </a:p>
        </p:txBody>
      </p:sp>
    </p:spTree>
    <p:extLst>
      <p:ext uri="{BB962C8B-B14F-4D97-AF65-F5344CB8AC3E}">
        <p14:creationId xmlns:p14="http://schemas.microsoft.com/office/powerpoint/2010/main" val="3107222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08FE-6959-9D34-A787-78D54C800ACC}"/>
              </a:ext>
            </a:extLst>
          </p:cNvPr>
          <p:cNvSpPr>
            <a:spLocks noGrp="1"/>
          </p:cNvSpPr>
          <p:nvPr>
            <p:ph type="title"/>
          </p:nvPr>
        </p:nvSpPr>
        <p:spPr>
          <a:xfrm>
            <a:off x="358423" y="-90310"/>
            <a:ext cx="5384303" cy="1800526"/>
          </a:xfrm>
        </p:spPr>
        <p:txBody>
          <a:bodyPr vert="horz" lIns="91440" tIns="45720" rIns="91440" bIns="45720" rtlCol="0" anchor="ctr">
            <a:normAutofit/>
          </a:bodyPr>
          <a:lstStyle/>
          <a:p>
            <a:r>
              <a:rPr lang="en-US" b="1" kern="1200" dirty="0">
                <a:solidFill>
                  <a:schemeClr val="accent6">
                    <a:lumMod val="50000"/>
                  </a:schemeClr>
                </a:solidFill>
                <a:latin typeface="+mj-lt"/>
                <a:ea typeface="+mj-ea"/>
                <a:cs typeface="+mj-cs"/>
              </a:rPr>
              <a:t>Want to </a:t>
            </a:r>
            <a:r>
              <a:rPr lang="en-US" b="1" dirty="0">
                <a:solidFill>
                  <a:schemeClr val="accent6">
                    <a:lumMod val="50000"/>
                  </a:schemeClr>
                </a:solidFill>
              </a:rPr>
              <a:t>learn more</a:t>
            </a:r>
            <a:r>
              <a:rPr lang="en-US" b="1" kern="1200" dirty="0">
                <a:solidFill>
                  <a:schemeClr val="accent6">
                    <a:lumMod val="50000"/>
                  </a:schemeClr>
                </a:solidFill>
                <a:latin typeface="+mj-lt"/>
                <a:ea typeface="+mj-ea"/>
                <a:cs typeface="+mj-cs"/>
              </a:rPr>
              <a:t>?</a:t>
            </a:r>
          </a:p>
        </p:txBody>
      </p:sp>
      <p:sp>
        <p:nvSpPr>
          <p:cNvPr id="3" name="Content Placeholder 2">
            <a:extLst>
              <a:ext uri="{FF2B5EF4-FFF2-40B4-BE49-F238E27FC236}">
                <a16:creationId xmlns:a16="http://schemas.microsoft.com/office/drawing/2014/main" id="{DC4CF282-C11D-1505-07F1-AA54051E95D4}"/>
              </a:ext>
            </a:extLst>
          </p:cNvPr>
          <p:cNvSpPr>
            <a:spLocks noGrp="1"/>
          </p:cNvSpPr>
          <p:nvPr>
            <p:ph sz="half" idx="1"/>
          </p:nvPr>
        </p:nvSpPr>
        <p:spPr>
          <a:xfrm>
            <a:off x="386646" y="1480729"/>
            <a:ext cx="6109847" cy="4809121"/>
          </a:xfrm>
        </p:spPr>
        <p:txBody>
          <a:bodyPr vert="horz" lIns="91440" tIns="45720" rIns="91440" bIns="45720" rtlCol="0" anchor="t">
            <a:noAutofit/>
          </a:bodyPr>
          <a:lstStyle/>
          <a:p>
            <a:pPr marL="0" indent="0">
              <a:buNone/>
            </a:pPr>
            <a:r>
              <a:rPr lang="en-US" sz="2400" dirty="0">
                <a:latin typeface="Arial"/>
                <a:cs typeface="Times New Roman"/>
              </a:rPr>
              <a:t>Daigneault, A., </a:t>
            </a:r>
            <a:r>
              <a:rPr lang="en-US" sz="2400" dirty="0" err="1">
                <a:latin typeface="Arial"/>
                <a:cs typeface="Times New Roman"/>
              </a:rPr>
              <a:t>Sohngen</a:t>
            </a:r>
            <a:r>
              <a:rPr lang="en-US" sz="2400" dirty="0">
                <a:latin typeface="Arial"/>
                <a:cs typeface="Times New Roman"/>
              </a:rPr>
              <a:t>, B., Belair, E., Ellis, P. (2025). “A globally relevant data-driven assessment of carbon leakage from forestry.” </a:t>
            </a:r>
            <a:r>
              <a:rPr lang="en-US" sz="2400" i="1" dirty="0">
                <a:latin typeface="Arial"/>
                <a:cs typeface="Times New Roman"/>
              </a:rPr>
              <a:t>Environmental Research Letters</a:t>
            </a:r>
            <a:r>
              <a:rPr lang="en-US" sz="2400" dirty="0">
                <a:latin typeface="Arial"/>
                <a:cs typeface="Times New Roman"/>
              </a:rPr>
              <a:t>. </a:t>
            </a:r>
          </a:p>
          <a:p>
            <a:pPr marL="0" indent="0">
              <a:buNone/>
            </a:pPr>
            <a:endParaRPr lang="en-US" sz="1200" dirty="0">
              <a:latin typeface="Arial"/>
              <a:cs typeface="Times New Roman"/>
            </a:endParaRPr>
          </a:p>
          <a:p>
            <a:pPr marL="0" indent="0">
              <a:buNone/>
            </a:pPr>
            <a:r>
              <a:rPr lang="en-US" sz="2400" dirty="0">
                <a:latin typeface="Arial"/>
                <a:cs typeface="Times New Roman"/>
              </a:rPr>
              <a:t>Journal Article: </a:t>
            </a:r>
            <a:r>
              <a:rPr lang="en-US" sz="1600" dirty="0">
                <a:solidFill>
                  <a:srgbClr val="0563C1"/>
                </a:solidFill>
                <a:latin typeface="Arial"/>
                <a:cs typeface="Times New Roman"/>
                <a:hlinkClick r:id="rId2">
                  <a:extLst>
                    <a:ext uri="{A12FA001-AC4F-418D-AE19-62706E023703}">
                      <ahyp:hlinkClr xmlns:ahyp="http://schemas.microsoft.com/office/drawing/2018/hyperlinkcolor" val="tx"/>
                    </a:ext>
                  </a:extLst>
                </a:hlinkClick>
              </a:rPr>
              <a:t>https://iopscience.iop.org/article/10.1088/1748-9326/</a:t>
            </a:r>
            <a:r>
              <a:rPr lang="en-US" sz="1600" dirty="0">
                <a:solidFill>
                  <a:schemeClr val="accent1"/>
                </a:solidFill>
                <a:latin typeface="Arial"/>
                <a:cs typeface="Times New Roman"/>
                <a:hlinkClick r:id="rId2">
                  <a:extLst>
                    <a:ext uri="{A12FA001-AC4F-418D-AE19-62706E023703}">
                      <ahyp:hlinkClr xmlns:ahyp="http://schemas.microsoft.com/office/drawing/2018/hyperlinkcolor" val="tx"/>
                    </a:ext>
                  </a:extLst>
                </a:hlinkClick>
              </a:rPr>
              <a:t>ae0ce2</a:t>
            </a:r>
            <a:endParaRPr lang="en-US" sz="1600" dirty="0">
              <a:solidFill>
                <a:schemeClr val="accent1"/>
              </a:solidFill>
              <a:latin typeface="Arial"/>
              <a:cs typeface="Times New Roman"/>
            </a:endParaRPr>
          </a:p>
          <a:p>
            <a:pPr marL="0" indent="0">
              <a:buNone/>
            </a:pPr>
            <a:r>
              <a:rPr lang="en-US" sz="2400" dirty="0">
                <a:latin typeface="Arial"/>
                <a:cs typeface="Times New Roman"/>
              </a:rPr>
              <a:t>Data &amp; Model: </a:t>
            </a:r>
            <a:r>
              <a:rPr lang="en-US" sz="1600" dirty="0">
                <a:solidFill>
                  <a:schemeClr val="accent1"/>
                </a:solidFill>
                <a:latin typeface="Arial"/>
                <a:cs typeface="Times New Roman"/>
                <a:hlinkClick r:id="rId3">
                  <a:extLst>
                    <a:ext uri="{A12FA001-AC4F-418D-AE19-62706E023703}">
                      <ahyp:hlinkClr xmlns:ahyp="http://schemas.microsoft.com/office/drawing/2018/hyperlinkcolor" val="tx"/>
                    </a:ext>
                  </a:extLst>
                </a:hlinkClick>
              </a:rPr>
              <a:t>https://github.com/AdamDaigneault/GTM_Leakage</a:t>
            </a:r>
            <a:endParaRPr lang="en-US" sz="1600" dirty="0">
              <a:solidFill>
                <a:schemeClr val="accent1"/>
              </a:solidFill>
              <a:latin typeface="Arial"/>
              <a:cs typeface="Times New Roman"/>
            </a:endParaRPr>
          </a:p>
          <a:p>
            <a:pPr marL="0" indent="0">
              <a:buNone/>
            </a:pPr>
            <a:endParaRPr lang="en-US" sz="2400" dirty="0">
              <a:latin typeface="Arial"/>
              <a:cs typeface="Times New Roman"/>
            </a:endParaRPr>
          </a:p>
        </p:txBody>
      </p:sp>
      <p:pic>
        <p:nvPicPr>
          <p:cNvPr id="4" name="Picture 3" descr="A picture containing text, gambling house, room, clipart&#10;&#10;Description automatically generated">
            <a:extLst>
              <a:ext uri="{FF2B5EF4-FFF2-40B4-BE49-F238E27FC236}">
                <a16:creationId xmlns:a16="http://schemas.microsoft.com/office/drawing/2014/main" id="{A34D7AF9-D9CC-1F23-D98A-701EE1B03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98" y="5306149"/>
            <a:ext cx="1014566" cy="1337077"/>
          </a:xfrm>
          <a:prstGeom prst="rect">
            <a:avLst/>
          </a:prstGeom>
        </p:spPr>
      </p:pic>
      <p:pic>
        <p:nvPicPr>
          <p:cNvPr id="6" name="Picture 5">
            <a:extLst>
              <a:ext uri="{FF2B5EF4-FFF2-40B4-BE49-F238E27FC236}">
                <a16:creationId xmlns:a16="http://schemas.microsoft.com/office/drawing/2014/main" id="{5447D801-A728-C447-C202-7B66247AA29B}"/>
              </a:ext>
            </a:extLst>
          </p:cNvPr>
          <p:cNvPicPr>
            <a:picLocks noChangeAspect="1"/>
          </p:cNvPicPr>
          <p:nvPr/>
        </p:nvPicPr>
        <p:blipFill>
          <a:blip r:embed="rId5"/>
          <a:stretch>
            <a:fillRect/>
          </a:stretch>
        </p:blipFill>
        <p:spPr>
          <a:xfrm>
            <a:off x="3829735" y="5394192"/>
            <a:ext cx="1159223" cy="1159223"/>
          </a:xfrm>
          <a:prstGeom prst="rect">
            <a:avLst/>
          </a:prstGeom>
        </p:spPr>
      </p:pic>
      <p:pic>
        <p:nvPicPr>
          <p:cNvPr id="7" name="Picture 6" descr="A picture containing font, text, graphics, logo&#10;&#10;Description automatically generated">
            <a:extLst>
              <a:ext uri="{FF2B5EF4-FFF2-40B4-BE49-F238E27FC236}">
                <a16:creationId xmlns:a16="http://schemas.microsoft.com/office/drawing/2014/main" id="{1DD042A4-DFDE-767B-535E-FD13B09B3C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6647" y="5441872"/>
            <a:ext cx="2160315" cy="1128765"/>
          </a:xfrm>
          <a:prstGeom prst="rect">
            <a:avLst/>
          </a:prstGeom>
        </p:spPr>
      </p:pic>
      <p:pic>
        <p:nvPicPr>
          <p:cNvPr id="8" name="Picture 7">
            <a:extLst>
              <a:ext uri="{FF2B5EF4-FFF2-40B4-BE49-F238E27FC236}">
                <a16:creationId xmlns:a16="http://schemas.microsoft.com/office/drawing/2014/main" id="{E4C5C91B-853D-1E84-4D1D-A01064719EAC}"/>
              </a:ext>
            </a:extLst>
          </p:cNvPr>
          <p:cNvPicPr>
            <a:picLocks noChangeAspect="1"/>
          </p:cNvPicPr>
          <p:nvPr/>
        </p:nvPicPr>
        <p:blipFill>
          <a:blip r:embed="rId7"/>
          <a:stretch>
            <a:fillRect/>
          </a:stretch>
        </p:blipFill>
        <p:spPr>
          <a:xfrm>
            <a:off x="5154503" y="5394192"/>
            <a:ext cx="1176445" cy="1176445"/>
          </a:xfrm>
          <a:prstGeom prst="rect">
            <a:avLst/>
          </a:prstGeom>
        </p:spPr>
      </p:pic>
      <p:pic>
        <p:nvPicPr>
          <p:cNvPr id="16" name="Picture 15">
            <a:extLst>
              <a:ext uri="{FF2B5EF4-FFF2-40B4-BE49-F238E27FC236}">
                <a16:creationId xmlns:a16="http://schemas.microsoft.com/office/drawing/2014/main" id="{67B39FBB-8F4F-377C-99AC-8231BF79AAEA}"/>
              </a:ext>
            </a:extLst>
          </p:cNvPr>
          <p:cNvPicPr>
            <a:picLocks noChangeAspect="1"/>
          </p:cNvPicPr>
          <p:nvPr/>
        </p:nvPicPr>
        <p:blipFill>
          <a:blip r:embed="rId8"/>
          <a:stretch>
            <a:fillRect/>
          </a:stretch>
        </p:blipFill>
        <p:spPr>
          <a:xfrm>
            <a:off x="6722279" y="1316419"/>
            <a:ext cx="5384303" cy="4060850"/>
          </a:xfrm>
          <a:prstGeom prst="rect">
            <a:avLst/>
          </a:prstGeom>
          <a:ln>
            <a:solidFill>
              <a:schemeClr val="tx1"/>
            </a:solidFill>
          </a:ln>
        </p:spPr>
      </p:pic>
    </p:spTree>
    <p:extLst>
      <p:ext uri="{BB962C8B-B14F-4D97-AF65-F5344CB8AC3E}">
        <p14:creationId xmlns:p14="http://schemas.microsoft.com/office/powerpoint/2010/main" val="2477252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38"/>
        <p:cNvGrpSpPr/>
        <p:nvPr/>
      </p:nvGrpSpPr>
      <p:grpSpPr>
        <a:xfrm>
          <a:off x="0" y="0"/>
          <a:ext cx="0" cy="0"/>
          <a:chOff x="0" y="0"/>
          <a:chExt cx="0" cy="0"/>
        </a:xfrm>
      </p:grpSpPr>
      <p:sp useBgFill="1">
        <p:nvSpPr>
          <p:cNvPr id="649" name="Rectangle 648">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1" name="Rectangle 650">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descr="A forest of trees with blue sky&#10;&#10;AI-generated content may be incorrect.">
            <a:extLst>
              <a:ext uri="{FF2B5EF4-FFF2-40B4-BE49-F238E27FC236}">
                <a16:creationId xmlns:a16="http://schemas.microsoft.com/office/drawing/2014/main" id="{74F5AF2F-C7D0-EEC9-7AD3-4BB0ADAC07C9}"/>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t="443"/>
          <a:stretch>
            <a:fillRect/>
          </a:stretch>
        </p:blipFill>
        <p:spPr>
          <a:xfrm>
            <a:off x="-1" y="10"/>
            <a:ext cx="12192001" cy="6857990"/>
          </a:xfrm>
          <a:prstGeom prst="rect">
            <a:avLst/>
          </a:prstGeom>
        </p:spPr>
      </p:pic>
      <p:sp>
        <p:nvSpPr>
          <p:cNvPr id="643" name="Google Shape;643;g727c48edcb_0_88"/>
          <p:cNvSpPr txBox="1">
            <a:spLocks noGrp="1"/>
          </p:cNvSpPr>
          <p:nvPr>
            <p:ph type="title"/>
          </p:nvPr>
        </p:nvSpPr>
        <p:spPr>
          <a:xfrm>
            <a:off x="838200" y="557189"/>
            <a:ext cx="4155825" cy="5571898"/>
          </a:xfrm>
          <a:prstGeom prst="rect">
            <a:avLst/>
          </a:prstGeom>
        </p:spPr>
        <p:txBody>
          <a:bodyPr spcFirstLastPara="1" vert="horz" lIns="91421" tIns="45699" rIns="91421" bIns="45699" rtlCol="0" anchorCtr="0">
            <a:normAutofit/>
          </a:bodyPr>
          <a:lstStyle/>
          <a:p>
            <a:pPr>
              <a:spcBef>
                <a:spcPts val="0"/>
              </a:spcBef>
            </a:pPr>
            <a:r>
              <a:rPr lang="en-US" b="1" dirty="0">
                <a:solidFill>
                  <a:srgbClr val="FFFFFF"/>
                </a:solidFill>
              </a:rPr>
              <a:t>Contact Details</a:t>
            </a:r>
            <a:r>
              <a:rPr lang="en-US" dirty="0">
                <a:solidFill>
                  <a:srgbClr val="FFFFFF"/>
                </a:solidFill>
              </a:rPr>
              <a:t>	</a:t>
            </a:r>
          </a:p>
        </p:txBody>
      </p:sp>
      <p:sp>
        <p:nvSpPr>
          <p:cNvPr id="644" name="Google Shape;644;g727c48edcb_0_88"/>
          <p:cNvSpPr txBox="1">
            <a:spLocks noGrp="1"/>
          </p:cNvSpPr>
          <p:nvPr>
            <p:ph type="body" idx="1"/>
          </p:nvPr>
        </p:nvSpPr>
        <p:spPr>
          <a:xfrm>
            <a:off x="4810632" y="1979589"/>
            <a:ext cx="6954648" cy="4878411"/>
          </a:xfrm>
          <a:prstGeom prst="rect">
            <a:avLst/>
          </a:prstGeom>
        </p:spPr>
        <p:txBody>
          <a:bodyPr spcFirstLastPara="1" vert="horz" lIns="91421" tIns="45699" rIns="91421" bIns="45699" rtlCol="0" anchor="ctr" anchorCtr="0">
            <a:normAutofit/>
          </a:bodyPr>
          <a:lstStyle/>
          <a:p>
            <a:pPr marL="0" indent="0">
              <a:spcBef>
                <a:spcPts val="600"/>
              </a:spcBef>
              <a:buNone/>
            </a:pPr>
            <a:r>
              <a:rPr lang="en-US" sz="3200" dirty="0">
                <a:solidFill>
                  <a:srgbClr val="FFFFFF"/>
                </a:solidFill>
              </a:rPr>
              <a:t>Dr. Adam Daigneault</a:t>
            </a:r>
          </a:p>
          <a:p>
            <a:pPr marL="0" indent="0">
              <a:spcBef>
                <a:spcPts val="600"/>
              </a:spcBef>
              <a:buNone/>
            </a:pPr>
            <a:r>
              <a:rPr lang="en-US" sz="3200" dirty="0">
                <a:solidFill>
                  <a:srgbClr val="FFFFFF"/>
                </a:solidFill>
              </a:rPr>
              <a:t>E.L. Giddings Assoc. Prof. of Forest Policy &amp; Economics and Director</a:t>
            </a:r>
          </a:p>
          <a:p>
            <a:pPr marL="0" indent="0">
              <a:spcBef>
                <a:spcPts val="600"/>
              </a:spcBef>
              <a:buNone/>
            </a:pPr>
            <a:r>
              <a:rPr lang="en-US" sz="3200" dirty="0">
                <a:solidFill>
                  <a:srgbClr val="FFFFFF"/>
                </a:solidFill>
              </a:rPr>
              <a:t>University of Maine</a:t>
            </a:r>
          </a:p>
          <a:p>
            <a:pPr marL="0" indent="0">
              <a:spcBef>
                <a:spcPts val="600"/>
              </a:spcBef>
              <a:buNone/>
            </a:pPr>
            <a:r>
              <a:rPr lang="en-US" sz="3200" dirty="0">
                <a:solidFill>
                  <a:srgbClr val="FFFFFF"/>
                </a:solidFill>
              </a:rPr>
              <a:t>School of Forest Resources </a:t>
            </a:r>
          </a:p>
          <a:p>
            <a:pPr marL="0" indent="0">
              <a:spcBef>
                <a:spcPts val="600"/>
              </a:spcBef>
              <a:buNone/>
            </a:pPr>
            <a:r>
              <a:rPr lang="en-US" sz="3200" u="sng" dirty="0">
                <a:solidFill>
                  <a:srgbClr val="FFFFFF"/>
                </a:solidFill>
                <a:cs typeface="Arial"/>
                <a:hlinkClick r:id="rId4">
                  <a:extLst>
                    <a:ext uri="{A12FA001-AC4F-418D-AE19-62706E023703}">
                      <ahyp:hlinkClr xmlns:ahyp="http://schemas.microsoft.com/office/drawing/2018/hyperlinkcolor" val="tx"/>
                    </a:ext>
                  </a:extLst>
                </a:hlinkClick>
              </a:rPr>
              <a:t>adam.daigneault@maine.edu</a:t>
            </a:r>
            <a:r>
              <a:rPr lang="en-US" sz="3200" dirty="0">
                <a:solidFill>
                  <a:srgbClr val="FFFFFF"/>
                </a:solidFill>
              </a:rPr>
              <a:t> </a:t>
            </a:r>
          </a:p>
          <a:p>
            <a:pPr marL="0" indent="0">
              <a:spcBef>
                <a:spcPts val="600"/>
              </a:spcBef>
              <a:buNone/>
            </a:pPr>
            <a:endParaRPr lang="en-US" sz="2000" dirty="0">
              <a:solidFill>
                <a:srgbClr val="FFFFFF"/>
              </a:solidFill>
              <a:cs typeface="Arial"/>
            </a:endParaRPr>
          </a:p>
          <a:p>
            <a:pPr marL="0" indent="0">
              <a:spcBef>
                <a:spcPts val="600"/>
              </a:spcBef>
              <a:buNone/>
            </a:pPr>
            <a:endParaRPr lang="en-US" sz="2000" dirty="0">
              <a:solidFill>
                <a:srgbClr val="FFFFFF"/>
              </a:solidFill>
              <a:cs typeface="Arial"/>
            </a:endParaRPr>
          </a:p>
          <a:p>
            <a:pPr marL="0" indent="0">
              <a:spcBef>
                <a:spcPts val="600"/>
              </a:spcBef>
              <a:buNone/>
            </a:pPr>
            <a:endParaRPr lang="en-US" sz="2000" dirty="0">
              <a:solidFill>
                <a:srgbClr val="FFFFFF"/>
              </a:solidFill>
              <a:cs typeface="Arial"/>
            </a:endParaRPr>
          </a:p>
          <a:p>
            <a:pPr marL="0" indent="0">
              <a:spcBef>
                <a:spcPts val="600"/>
              </a:spcBef>
              <a:buNone/>
            </a:pPr>
            <a:endParaRPr lang="en-US" sz="2000" u="sng" dirty="0">
              <a:solidFill>
                <a:srgbClr val="FFFFFF"/>
              </a:solidFill>
              <a:cs typeface="Arial"/>
            </a:endParaRPr>
          </a:p>
          <a:p>
            <a:pPr marL="0" indent="0">
              <a:spcBef>
                <a:spcPts val="600"/>
              </a:spcBef>
              <a:buNone/>
            </a:pPr>
            <a:endParaRPr lang="en-US" sz="2000" u="sng" dirty="0">
              <a:solidFill>
                <a:srgbClr val="FFFFFF"/>
              </a:solidFill>
              <a:cs typeface="Arial"/>
            </a:endParaRPr>
          </a:p>
          <a:p>
            <a:pPr marL="0" indent="0">
              <a:spcBef>
                <a:spcPts val="600"/>
              </a:spcBef>
              <a:buNone/>
            </a:pPr>
            <a:endParaRPr lang="en-US" sz="2000" dirty="0">
              <a:solidFill>
                <a:srgbClr val="FFFFFF"/>
              </a:solidFill>
            </a:endParaRPr>
          </a:p>
          <a:p>
            <a:pPr marL="0" indent="0">
              <a:spcBef>
                <a:spcPts val="600"/>
              </a:spcBef>
              <a:buNone/>
            </a:pPr>
            <a:endParaRPr lang="en-US" sz="2000" dirty="0">
              <a:solidFill>
                <a:srgbClr val="FFFFFF"/>
              </a:solidFill>
            </a:endParaRPr>
          </a:p>
        </p:txBody>
      </p:sp>
    </p:spTree>
    <p:extLst>
      <p:ext uri="{BB962C8B-B14F-4D97-AF65-F5344CB8AC3E}">
        <p14:creationId xmlns:p14="http://schemas.microsoft.com/office/powerpoint/2010/main" val="2644971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lanting a tree&#10;&#10;Description automatically generated with medium confidence">
            <a:extLst>
              <a:ext uri="{FF2B5EF4-FFF2-40B4-BE49-F238E27FC236}">
                <a16:creationId xmlns:a16="http://schemas.microsoft.com/office/drawing/2014/main" id="{FE4023F3-F2E2-D904-F656-6FBE58AAD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7775" y="2909841"/>
            <a:ext cx="2133497" cy="2133497"/>
          </a:xfrm>
          <a:prstGeom prst="rect">
            <a:avLst/>
          </a:prstGeom>
        </p:spPr>
      </p:pic>
      <p:pic>
        <p:nvPicPr>
          <p:cNvPr id="15" name="Picture 14">
            <a:extLst>
              <a:ext uri="{FF2B5EF4-FFF2-40B4-BE49-F238E27FC236}">
                <a16:creationId xmlns:a16="http://schemas.microsoft.com/office/drawing/2014/main" id="{395927E5-C57B-E023-7F96-434405C48F62}"/>
              </a:ext>
            </a:extLst>
          </p:cNvPr>
          <p:cNvPicPr>
            <a:picLocks noChangeAspect="1"/>
          </p:cNvPicPr>
          <p:nvPr/>
        </p:nvPicPr>
        <p:blipFill>
          <a:blip r:embed="rId3"/>
          <a:stretch>
            <a:fillRect/>
          </a:stretch>
        </p:blipFill>
        <p:spPr>
          <a:xfrm>
            <a:off x="9102231" y="1141822"/>
            <a:ext cx="1804586" cy="1417384"/>
          </a:xfrm>
          <a:prstGeom prst="rect">
            <a:avLst/>
          </a:prstGeom>
        </p:spPr>
      </p:pic>
      <p:sp>
        <p:nvSpPr>
          <p:cNvPr id="16" name="Arrow: Down 15">
            <a:extLst>
              <a:ext uri="{FF2B5EF4-FFF2-40B4-BE49-F238E27FC236}">
                <a16:creationId xmlns:a16="http://schemas.microsoft.com/office/drawing/2014/main" id="{A78A3D6B-751E-1954-CE8A-151B87959156}"/>
              </a:ext>
            </a:extLst>
          </p:cNvPr>
          <p:cNvSpPr/>
          <p:nvPr/>
        </p:nvSpPr>
        <p:spPr>
          <a:xfrm>
            <a:off x="10944193" y="1659249"/>
            <a:ext cx="496956" cy="651635"/>
          </a:xfrm>
          <a:prstGeom prst="down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2361C7C-1476-43FB-524D-686F14D0C3E1}"/>
              </a:ext>
            </a:extLst>
          </p:cNvPr>
          <p:cNvSpPr txBox="1"/>
          <p:nvPr/>
        </p:nvSpPr>
        <p:spPr>
          <a:xfrm>
            <a:off x="8979162" y="604212"/>
            <a:ext cx="1927655" cy="523220"/>
          </a:xfrm>
          <a:prstGeom prst="rect">
            <a:avLst/>
          </a:prstGeom>
          <a:noFill/>
        </p:spPr>
        <p:txBody>
          <a:bodyPr wrap="square" rtlCol="0">
            <a:spAutoFit/>
          </a:bodyPr>
          <a:lstStyle/>
          <a:p>
            <a:pPr algn="ctr"/>
            <a:r>
              <a:rPr lang="en-US" sz="1400" b="1" dirty="0"/>
              <a:t>Someone else responds by increasing harvests</a:t>
            </a:r>
          </a:p>
        </p:txBody>
      </p:sp>
      <p:sp>
        <p:nvSpPr>
          <p:cNvPr id="19" name="TextBox 18">
            <a:extLst>
              <a:ext uri="{FF2B5EF4-FFF2-40B4-BE49-F238E27FC236}">
                <a16:creationId xmlns:a16="http://schemas.microsoft.com/office/drawing/2014/main" id="{446C6875-ECB6-4EE7-1BC5-E1C906A2F85E}"/>
              </a:ext>
            </a:extLst>
          </p:cNvPr>
          <p:cNvSpPr txBox="1"/>
          <p:nvPr/>
        </p:nvSpPr>
        <p:spPr>
          <a:xfrm>
            <a:off x="4399282" y="424813"/>
            <a:ext cx="2199503" cy="307777"/>
          </a:xfrm>
          <a:prstGeom prst="rect">
            <a:avLst/>
          </a:prstGeom>
          <a:noFill/>
        </p:spPr>
        <p:txBody>
          <a:bodyPr wrap="square" rtlCol="0">
            <a:spAutoFit/>
          </a:bodyPr>
          <a:lstStyle/>
          <a:p>
            <a:pPr algn="ctr"/>
            <a:r>
              <a:rPr lang="en-US" sz="1400" b="1" i="1" dirty="0"/>
              <a:t>Carbon Project Boundary</a:t>
            </a:r>
          </a:p>
        </p:txBody>
      </p:sp>
      <p:sp>
        <p:nvSpPr>
          <p:cNvPr id="22" name="TextBox 21">
            <a:extLst>
              <a:ext uri="{FF2B5EF4-FFF2-40B4-BE49-F238E27FC236}">
                <a16:creationId xmlns:a16="http://schemas.microsoft.com/office/drawing/2014/main" id="{FE15D8B6-8616-7AA6-D276-D33F7E59E69D}"/>
              </a:ext>
            </a:extLst>
          </p:cNvPr>
          <p:cNvSpPr txBox="1"/>
          <p:nvPr/>
        </p:nvSpPr>
        <p:spPr>
          <a:xfrm>
            <a:off x="9059287" y="2559206"/>
            <a:ext cx="1927655" cy="523220"/>
          </a:xfrm>
          <a:prstGeom prst="rect">
            <a:avLst/>
          </a:prstGeom>
          <a:noFill/>
        </p:spPr>
        <p:txBody>
          <a:bodyPr wrap="square" rtlCol="0">
            <a:spAutoFit/>
          </a:bodyPr>
          <a:lstStyle/>
          <a:p>
            <a:pPr algn="ctr"/>
            <a:r>
              <a:rPr lang="en-US" sz="1400" b="1" dirty="0"/>
              <a:t>Someone else responds by increasing forests</a:t>
            </a:r>
          </a:p>
        </p:txBody>
      </p:sp>
      <p:sp>
        <p:nvSpPr>
          <p:cNvPr id="23" name="Arrow: Down 22">
            <a:extLst>
              <a:ext uri="{FF2B5EF4-FFF2-40B4-BE49-F238E27FC236}">
                <a16:creationId xmlns:a16="http://schemas.microsoft.com/office/drawing/2014/main" id="{324A8186-47FB-E8C9-A33C-0B6D4AF3622C}"/>
              </a:ext>
            </a:extLst>
          </p:cNvPr>
          <p:cNvSpPr/>
          <p:nvPr/>
        </p:nvSpPr>
        <p:spPr>
          <a:xfrm rot="10800000">
            <a:off x="10944193" y="3667992"/>
            <a:ext cx="496956" cy="325307"/>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36B76AA3-8AF7-2C27-2728-4B9ACB46557F}"/>
              </a:ext>
            </a:extLst>
          </p:cNvPr>
          <p:cNvSpPr/>
          <p:nvPr/>
        </p:nvSpPr>
        <p:spPr>
          <a:xfrm rot="10800000">
            <a:off x="5859920" y="5168156"/>
            <a:ext cx="496956" cy="138153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8C5594D5-9D5D-2737-338D-9D10D9309656}"/>
              </a:ext>
            </a:extLst>
          </p:cNvPr>
          <p:cNvSpPr/>
          <p:nvPr/>
        </p:nvSpPr>
        <p:spPr>
          <a:xfrm>
            <a:off x="6711032" y="5467759"/>
            <a:ext cx="496956" cy="651635"/>
          </a:xfrm>
          <a:prstGeom prst="down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CBCCEF47-F374-F9EB-0387-353319BE874F}"/>
              </a:ext>
            </a:extLst>
          </p:cNvPr>
          <p:cNvSpPr/>
          <p:nvPr/>
        </p:nvSpPr>
        <p:spPr>
          <a:xfrm rot="10800000">
            <a:off x="7594023" y="5533618"/>
            <a:ext cx="496956" cy="325307"/>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AD880A6-715B-A932-A27D-08129D973D1A}"/>
              </a:ext>
            </a:extLst>
          </p:cNvPr>
          <p:cNvSpPr txBox="1"/>
          <p:nvPr/>
        </p:nvSpPr>
        <p:spPr>
          <a:xfrm>
            <a:off x="6338337" y="5445938"/>
            <a:ext cx="312708" cy="523220"/>
          </a:xfrm>
          <a:prstGeom prst="rect">
            <a:avLst/>
          </a:prstGeom>
          <a:noFill/>
        </p:spPr>
        <p:txBody>
          <a:bodyPr wrap="square" rtlCol="0">
            <a:spAutoFit/>
          </a:bodyPr>
          <a:lstStyle/>
          <a:p>
            <a:r>
              <a:rPr lang="en-US" sz="2800" b="1" dirty="0"/>
              <a:t>+</a:t>
            </a:r>
          </a:p>
        </p:txBody>
      </p:sp>
      <p:sp>
        <p:nvSpPr>
          <p:cNvPr id="44" name="TextBox 43">
            <a:extLst>
              <a:ext uri="{FF2B5EF4-FFF2-40B4-BE49-F238E27FC236}">
                <a16:creationId xmlns:a16="http://schemas.microsoft.com/office/drawing/2014/main" id="{BD3A0EBE-C583-117A-28B2-5C48357F9E85}"/>
              </a:ext>
            </a:extLst>
          </p:cNvPr>
          <p:cNvSpPr txBox="1"/>
          <p:nvPr/>
        </p:nvSpPr>
        <p:spPr>
          <a:xfrm>
            <a:off x="7228807" y="5434662"/>
            <a:ext cx="312708" cy="523220"/>
          </a:xfrm>
          <a:prstGeom prst="rect">
            <a:avLst/>
          </a:prstGeom>
          <a:noFill/>
        </p:spPr>
        <p:txBody>
          <a:bodyPr wrap="square" rtlCol="0">
            <a:spAutoFit/>
          </a:bodyPr>
          <a:lstStyle/>
          <a:p>
            <a:r>
              <a:rPr lang="en-US" sz="2800" b="1" dirty="0"/>
              <a:t>+</a:t>
            </a:r>
          </a:p>
        </p:txBody>
      </p:sp>
      <p:sp>
        <p:nvSpPr>
          <p:cNvPr id="45" name="TextBox 44">
            <a:extLst>
              <a:ext uri="{FF2B5EF4-FFF2-40B4-BE49-F238E27FC236}">
                <a16:creationId xmlns:a16="http://schemas.microsoft.com/office/drawing/2014/main" id="{6B33F057-D6BB-34E5-B190-94943FCC04B4}"/>
              </a:ext>
            </a:extLst>
          </p:cNvPr>
          <p:cNvSpPr txBox="1"/>
          <p:nvPr/>
        </p:nvSpPr>
        <p:spPr>
          <a:xfrm>
            <a:off x="8116035" y="5474270"/>
            <a:ext cx="312708" cy="523220"/>
          </a:xfrm>
          <a:prstGeom prst="rect">
            <a:avLst/>
          </a:prstGeom>
          <a:noFill/>
        </p:spPr>
        <p:txBody>
          <a:bodyPr wrap="square" rtlCol="0">
            <a:spAutoFit/>
          </a:bodyPr>
          <a:lstStyle/>
          <a:p>
            <a:r>
              <a:rPr lang="en-US" sz="2800" b="1" dirty="0"/>
              <a:t>=</a:t>
            </a:r>
          </a:p>
        </p:txBody>
      </p:sp>
      <p:sp>
        <p:nvSpPr>
          <p:cNvPr id="46" name="TextBox 45">
            <a:extLst>
              <a:ext uri="{FF2B5EF4-FFF2-40B4-BE49-F238E27FC236}">
                <a16:creationId xmlns:a16="http://schemas.microsoft.com/office/drawing/2014/main" id="{312C3308-306B-31C9-2824-4B55E00496E0}"/>
              </a:ext>
            </a:extLst>
          </p:cNvPr>
          <p:cNvSpPr txBox="1"/>
          <p:nvPr/>
        </p:nvSpPr>
        <p:spPr>
          <a:xfrm>
            <a:off x="8249827" y="5147283"/>
            <a:ext cx="1255229" cy="1323439"/>
          </a:xfrm>
          <a:prstGeom prst="rect">
            <a:avLst/>
          </a:prstGeom>
          <a:noFill/>
        </p:spPr>
        <p:txBody>
          <a:bodyPr wrap="square" rtlCol="0">
            <a:spAutoFit/>
          </a:bodyPr>
          <a:lstStyle/>
          <a:p>
            <a:pPr algn="ctr"/>
            <a:r>
              <a:rPr lang="en-US" sz="2000" b="1" dirty="0"/>
              <a:t>Total Forest Carbon Change</a:t>
            </a:r>
          </a:p>
        </p:txBody>
      </p:sp>
      <p:sp>
        <p:nvSpPr>
          <p:cNvPr id="47" name="Title 1">
            <a:extLst>
              <a:ext uri="{FF2B5EF4-FFF2-40B4-BE49-F238E27FC236}">
                <a16:creationId xmlns:a16="http://schemas.microsoft.com/office/drawing/2014/main" id="{5535A442-7305-E44F-FB9C-80EB4B6F0D74}"/>
              </a:ext>
            </a:extLst>
          </p:cNvPr>
          <p:cNvSpPr>
            <a:spLocks noGrp="1"/>
          </p:cNvSpPr>
          <p:nvPr>
            <p:ph type="title"/>
          </p:nvPr>
        </p:nvSpPr>
        <p:spPr>
          <a:xfrm>
            <a:off x="161668" y="1515504"/>
            <a:ext cx="3114773" cy="3207537"/>
          </a:xfrm>
        </p:spPr>
        <p:txBody>
          <a:bodyPr>
            <a:normAutofit/>
          </a:bodyPr>
          <a:lstStyle/>
          <a:p>
            <a:pPr algn="ctr"/>
            <a:r>
              <a:rPr lang="en-US" sz="6000" b="1" dirty="0">
                <a:solidFill>
                  <a:schemeClr val="accent6">
                    <a:lumMod val="50000"/>
                  </a:schemeClr>
                </a:solidFill>
              </a:rPr>
              <a:t>What is Leakage?</a:t>
            </a:r>
          </a:p>
        </p:txBody>
      </p:sp>
      <p:sp>
        <p:nvSpPr>
          <p:cNvPr id="48" name="Right Brace 47">
            <a:extLst>
              <a:ext uri="{FF2B5EF4-FFF2-40B4-BE49-F238E27FC236}">
                <a16:creationId xmlns:a16="http://schemas.microsoft.com/office/drawing/2014/main" id="{4BDE264F-6AED-BA4C-5FAF-02E3FB858725}"/>
              </a:ext>
            </a:extLst>
          </p:cNvPr>
          <p:cNvSpPr/>
          <p:nvPr/>
        </p:nvSpPr>
        <p:spPr>
          <a:xfrm rot="5400000">
            <a:off x="7222581" y="5489540"/>
            <a:ext cx="322457" cy="155744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8CB7EFEF-223A-94A3-46D4-B80051955F4D}"/>
              </a:ext>
            </a:extLst>
          </p:cNvPr>
          <p:cNvSpPr txBox="1"/>
          <p:nvPr/>
        </p:nvSpPr>
        <p:spPr>
          <a:xfrm>
            <a:off x="6552379" y="6428377"/>
            <a:ext cx="1692671" cy="369332"/>
          </a:xfrm>
          <a:prstGeom prst="rect">
            <a:avLst/>
          </a:prstGeom>
          <a:noFill/>
        </p:spPr>
        <p:txBody>
          <a:bodyPr wrap="square" rtlCol="0">
            <a:spAutoFit/>
          </a:bodyPr>
          <a:lstStyle/>
          <a:p>
            <a:pPr algn="ctr"/>
            <a:r>
              <a:rPr lang="en-US" b="1" dirty="0"/>
              <a:t>Leakage</a:t>
            </a:r>
          </a:p>
        </p:txBody>
      </p:sp>
      <p:pic>
        <p:nvPicPr>
          <p:cNvPr id="2" name="Picture 1">
            <a:extLst>
              <a:ext uri="{FF2B5EF4-FFF2-40B4-BE49-F238E27FC236}">
                <a16:creationId xmlns:a16="http://schemas.microsoft.com/office/drawing/2014/main" id="{717FA1CF-C0A3-E81E-F022-6EE4418D74F4}"/>
              </a:ext>
            </a:extLst>
          </p:cNvPr>
          <p:cNvPicPr>
            <a:picLocks noChangeAspect="1"/>
          </p:cNvPicPr>
          <p:nvPr/>
        </p:nvPicPr>
        <p:blipFill>
          <a:blip r:embed="rId4"/>
          <a:stretch>
            <a:fillRect/>
          </a:stretch>
        </p:blipFill>
        <p:spPr>
          <a:xfrm>
            <a:off x="4092254" y="1354078"/>
            <a:ext cx="2030775" cy="1835219"/>
          </a:xfrm>
          <a:prstGeom prst="rect">
            <a:avLst/>
          </a:prstGeom>
        </p:spPr>
      </p:pic>
      <p:sp>
        <p:nvSpPr>
          <p:cNvPr id="3" name="Arrow: Down 2">
            <a:extLst>
              <a:ext uri="{FF2B5EF4-FFF2-40B4-BE49-F238E27FC236}">
                <a16:creationId xmlns:a16="http://schemas.microsoft.com/office/drawing/2014/main" id="{B99B026F-0FEA-2379-F691-5E5260D6A89E}"/>
              </a:ext>
            </a:extLst>
          </p:cNvPr>
          <p:cNvSpPr/>
          <p:nvPr/>
        </p:nvSpPr>
        <p:spPr>
          <a:xfrm rot="10800000">
            <a:off x="6264275" y="1265947"/>
            <a:ext cx="576580" cy="287223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99852D-1080-C4B2-979E-777252055C91}"/>
              </a:ext>
            </a:extLst>
          </p:cNvPr>
          <p:cNvSpPr txBox="1"/>
          <p:nvPr/>
        </p:nvSpPr>
        <p:spPr>
          <a:xfrm>
            <a:off x="4200186" y="808556"/>
            <a:ext cx="2398598" cy="523220"/>
          </a:xfrm>
          <a:prstGeom prst="rect">
            <a:avLst/>
          </a:prstGeom>
          <a:noFill/>
        </p:spPr>
        <p:txBody>
          <a:bodyPr wrap="square" rtlCol="0">
            <a:spAutoFit/>
          </a:bodyPr>
          <a:lstStyle/>
          <a:p>
            <a:pPr algn="ctr"/>
            <a:r>
              <a:rPr lang="en-US" sz="1400" b="1" dirty="0"/>
              <a:t>Project to reduce harvesting increases carbon</a:t>
            </a:r>
          </a:p>
        </p:txBody>
      </p:sp>
      <p:sp>
        <p:nvSpPr>
          <p:cNvPr id="5" name="Rectangle: Rounded Corners 4">
            <a:extLst>
              <a:ext uri="{FF2B5EF4-FFF2-40B4-BE49-F238E27FC236}">
                <a16:creationId xmlns:a16="http://schemas.microsoft.com/office/drawing/2014/main" id="{0310BD9D-3FB0-7D02-4A45-A6E755D5C831}"/>
              </a:ext>
            </a:extLst>
          </p:cNvPr>
          <p:cNvSpPr/>
          <p:nvPr/>
        </p:nvSpPr>
        <p:spPr>
          <a:xfrm>
            <a:off x="4092254" y="724929"/>
            <a:ext cx="2806215" cy="3969995"/>
          </a:xfrm>
          <a:prstGeom prst="round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EF88BB-EDDA-0FA0-C589-8925281D69AF}"/>
              </a:ext>
            </a:extLst>
          </p:cNvPr>
          <p:cNvPicPr>
            <a:picLocks noChangeAspect="1"/>
          </p:cNvPicPr>
          <p:nvPr/>
        </p:nvPicPr>
        <p:blipFill>
          <a:blip r:embed="rId5"/>
          <a:stretch>
            <a:fillRect/>
          </a:stretch>
        </p:blipFill>
        <p:spPr>
          <a:xfrm>
            <a:off x="5011948" y="3454407"/>
            <a:ext cx="644914" cy="430933"/>
          </a:xfrm>
          <a:prstGeom prst="rect">
            <a:avLst/>
          </a:prstGeom>
        </p:spPr>
      </p:pic>
      <p:pic>
        <p:nvPicPr>
          <p:cNvPr id="8" name="Picture 7">
            <a:extLst>
              <a:ext uri="{FF2B5EF4-FFF2-40B4-BE49-F238E27FC236}">
                <a16:creationId xmlns:a16="http://schemas.microsoft.com/office/drawing/2014/main" id="{0C654AE9-D8B2-1B95-AA6F-852533A2A2CF}"/>
              </a:ext>
            </a:extLst>
          </p:cNvPr>
          <p:cNvPicPr>
            <a:picLocks noChangeAspect="1"/>
          </p:cNvPicPr>
          <p:nvPr/>
        </p:nvPicPr>
        <p:blipFill>
          <a:blip r:embed="rId6"/>
          <a:stretch>
            <a:fillRect/>
          </a:stretch>
        </p:blipFill>
        <p:spPr>
          <a:xfrm>
            <a:off x="4937292" y="3835793"/>
            <a:ext cx="762000" cy="595313"/>
          </a:xfrm>
          <a:prstGeom prst="rect">
            <a:avLst/>
          </a:prstGeom>
        </p:spPr>
      </p:pic>
      <p:sp>
        <p:nvSpPr>
          <p:cNvPr id="9" name="Oval 8">
            <a:extLst>
              <a:ext uri="{FF2B5EF4-FFF2-40B4-BE49-F238E27FC236}">
                <a16:creationId xmlns:a16="http://schemas.microsoft.com/office/drawing/2014/main" id="{DD98DD1E-184E-470F-9A1F-983C5AD25D16}"/>
              </a:ext>
            </a:extLst>
          </p:cNvPr>
          <p:cNvSpPr/>
          <p:nvPr/>
        </p:nvSpPr>
        <p:spPr>
          <a:xfrm>
            <a:off x="4525394" y="3206297"/>
            <a:ext cx="1534018" cy="1365135"/>
          </a:xfrm>
          <a:prstGeom prst="ellipse">
            <a:avLst/>
          </a:prstGeom>
          <a:noFill/>
          <a:ln w="730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4F90055-731F-30D0-DC68-240D7008921B}"/>
              </a:ext>
            </a:extLst>
          </p:cNvPr>
          <p:cNvCxnSpPr>
            <a:stCxn id="9" idx="1"/>
            <a:endCxn id="9" idx="5"/>
          </p:cNvCxnSpPr>
          <p:nvPr/>
        </p:nvCxnSpPr>
        <p:spPr>
          <a:xfrm>
            <a:off x="4750046" y="3406216"/>
            <a:ext cx="1084714" cy="965297"/>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009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lanting a tree&#10;&#10;Description automatically generated with medium confidence">
            <a:extLst>
              <a:ext uri="{FF2B5EF4-FFF2-40B4-BE49-F238E27FC236}">
                <a16:creationId xmlns:a16="http://schemas.microsoft.com/office/drawing/2014/main" id="{FE4023F3-F2E2-D904-F656-6FBE58AAD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775" y="2909841"/>
            <a:ext cx="2133497" cy="2133497"/>
          </a:xfrm>
          <a:prstGeom prst="rect">
            <a:avLst/>
          </a:prstGeom>
        </p:spPr>
      </p:pic>
      <p:sp>
        <p:nvSpPr>
          <p:cNvPr id="12" name="Rectangle: Rounded Corners 11">
            <a:extLst>
              <a:ext uri="{FF2B5EF4-FFF2-40B4-BE49-F238E27FC236}">
                <a16:creationId xmlns:a16="http://schemas.microsoft.com/office/drawing/2014/main" id="{C5320E75-0455-6395-ACDC-01285D98B01E}"/>
              </a:ext>
            </a:extLst>
          </p:cNvPr>
          <p:cNvSpPr/>
          <p:nvPr/>
        </p:nvSpPr>
        <p:spPr>
          <a:xfrm>
            <a:off x="3468130" y="395417"/>
            <a:ext cx="8262551" cy="464614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927E5-C57B-E023-7F96-434405C48F62}"/>
              </a:ext>
            </a:extLst>
          </p:cNvPr>
          <p:cNvPicPr>
            <a:picLocks noChangeAspect="1"/>
          </p:cNvPicPr>
          <p:nvPr/>
        </p:nvPicPr>
        <p:blipFill>
          <a:blip r:embed="rId4"/>
          <a:stretch>
            <a:fillRect/>
          </a:stretch>
        </p:blipFill>
        <p:spPr>
          <a:xfrm>
            <a:off x="9102231" y="1141822"/>
            <a:ext cx="1804586" cy="1417384"/>
          </a:xfrm>
          <a:prstGeom prst="rect">
            <a:avLst/>
          </a:prstGeom>
        </p:spPr>
      </p:pic>
      <p:sp>
        <p:nvSpPr>
          <p:cNvPr id="16" name="Arrow: Down 15">
            <a:extLst>
              <a:ext uri="{FF2B5EF4-FFF2-40B4-BE49-F238E27FC236}">
                <a16:creationId xmlns:a16="http://schemas.microsoft.com/office/drawing/2014/main" id="{A78A3D6B-751E-1954-CE8A-151B87959156}"/>
              </a:ext>
            </a:extLst>
          </p:cNvPr>
          <p:cNvSpPr/>
          <p:nvPr/>
        </p:nvSpPr>
        <p:spPr>
          <a:xfrm>
            <a:off x="10944193" y="1659249"/>
            <a:ext cx="496956" cy="651635"/>
          </a:xfrm>
          <a:prstGeom prst="down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2361C7C-1476-43FB-524D-686F14D0C3E1}"/>
              </a:ext>
            </a:extLst>
          </p:cNvPr>
          <p:cNvSpPr txBox="1"/>
          <p:nvPr/>
        </p:nvSpPr>
        <p:spPr>
          <a:xfrm>
            <a:off x="8979162" y="604212"/>
            <a:ext cx="1927655" cy="523220"/>
          </a:xfrm>
          <a:prstGeom prst="rect">
            <a:avLst/>
          </a:prstGeom>
          <a:noFill/>
        </p:spPr>
        <p:txBody>
          <a:bodyPr wrap="square" rtlCol="0">
            <a:spAutoFit/>
          </a:bodyPr>
          <a:lstStyle/>
          <a:p>
            <a:pPr algn="ctr"/>
            <a:r>
              <a:rPr lang="en-US" sz="1400" b="1" dirty="0"/>
              <a:t>Someone else responds by increasing harvests</a:t>
            </a:r>
          </a:p>
        </p:txBody>
      </p:sp>
      <p:sp>
        <p:nvSpPr>
          <p:cNvPr id="18" name="TextBox 17">
            <a:extLst>
              <a:ext uri="{FF2B5EF4-FFF2-40B4-BE49-F238E27FC236}">
                <a16:creationId xmlns:a16="http://schemas.microsoft.com/office/drawing/2014/main" id="{1F9963AD-21E0-A5D6-EE19-7D95A7C2CCCE}"/>
              </a:ext>
            </a:extLst>
          </p:cNvPr>
          <p:cNvSpPr txBox="1"/>
          <p:nvPr/>
        </p:nvSpPr>
        <p:spPr>
          <a:xfrm>
            <a:off x="6734350" y="60291"/>
            <a:ext cx="2199503" cy="307777"/>
          </a:xfrm>
          <a:prstGeom prst="rect">
            <a:avLst/>
          </a:prstGeom>
          <a:noFill/>
        </p:spPr>
        <p:txBody>
          <a:bodyPr wrap="square" rtlCol="0">
            <a:spAutoFit/>
          </a:bodyPr>
          <a:lstStyle/>
          <a:p>
            <a:pPr algn="ctr"/>
            <a:r>
              <a:rPr lang="en-US" sz="1400" b="1" i="1" dirty="0"/>
              <a:t>Boundary</a:t>
            </a:r>
          </a:p>
        </p:txBody>
      </p:sp>
      <p:sp>
        <p:nvSpPr>
          <p:cNvPr id="19" name="TextBox 18">
            <a:extLst>
              <a:ext uri="{FF2B5EF4-FFF2-40B4-BE49-F238E27FC236}">
                <a16:creationId xmlns:a16="http://schemas.microsoft.com/office/drawing/2014/main" id="{446C6875-ECB6-4EE7-1BC5-E1C906A2F85E}"/>
              </a:ext>
            </a:extLst>
          </p:cNvPr>
          <p:cNvSpPr txBox="1"/>
          <p:nvPr/>
        </p:nvSpPr>
        <p:spPr>
          <a:xfrm>
            <a:off x="4399282" y="424813"/>
            <a:ext cx="2199503" cy="307777"/>
          </a:xfrm>
          <a:prstGeom prst="rect">
            <a:avLst/>
          </a:prstGeom>
          <a:noFill/>
        </p:spPr>
        <p:txBody>
          <a:bodyPr wrap="square" rtlCol="0">
            <a:spAutoFit/>
          </a:bodyPr>
          <a:lstStyle/>
          <a:p>
            <a:pPr algn="ctr"/>
            <a:r>
              <a:rPr lang="en-US" sz="1400" b="1" i="1" dirty="0"/>
              <a:t>Carbon Project Boundary</a:t>
            </a:r>
          </a:p>
        </p:txBody>
      </p:sp>
      <p:sp>
        <p:nvSpPr>
          <p:cNvPr id="22" name="TextBox 21">
            <a:extLst>
              <a:ext uri="{FF2B5EF4-FFF2-40B4-BE49-F238E27FC236}">
                <a16:creationId xmlns:a16="http://schemas.microsoft.com/office/drawing/2014/main" id="{FE15D8B6-8616-7AA6-D276-D33F7E59E69D}"/>
              </a:ext>
            </a:extLst>
          </p:cNvPr>
          <p:cNvSpPr txBox="1"/>
          <p:nvPr/>
        </p:nvSpPr>
        <p:spPr>
          <a:xfrm>
            <a:off x="9059287" y="2559206"/>
            <a:ext cx="1927655" cy="523220"/>
          </a:xfrm>
          <a:prstGeom prst="rect">
            <a:avLst/>
          </a:prstGeom>
          <a:noFill/>
        </p:spPr>
        <p:txBody>
          <a:bodyPr wrap="square" rtlCol="0">
            <a:spAutoFit/>
          </a:bodyPr>
          <a:lstStyle/>
          <a:p>
            <a:pPr algn="ctr"/>
            <a:r>
              <a:rPr lang="en-US" sz="1400" b="1" dirty="0"/>
              <a:t>Someone else responds by increasing forests</a:t>
            </a:r>
          </a:p>
        </p:txBody>
      </p:sp>
      <p:sp>
        <p:nvSpPr>
          <p:cNvPr id="23" name="Arrow: Down 22">
            <a:extLst>
              <a:ext uri="{FF2B5EF4-FFF2-40B4-BE49-F238E27FC236}">
                <a16:creationId xmlns:a16="http://schemas.microsoft.com/office/drawing/2014/main" id="{324A8186-47FB-E8C9-A33C-0B6D4AF3622C}"/>
              </a:ext>
            </a:extLst>
          </p:cNvPr>
          <p:cNvSpPr/>
          <p:nvPr/>
        </p:nvSpPr>
        <p:spPr>
          <a:xfrm rot="10800000">
            <a:off x="10944193" y="3667992"/>
            <a:ext cx="496956" cy="325307"/>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36B76AA3-8AF7-2C27-2728-4B9ACB46557F}"/>
              </a:ext>
            </a:extLst>
          </p:cNvPr>
          <p:cNvSpPr/>
          <p:nvPr/>
        </p:nvSpPr>
        <p:spPr>
          <a:xfrm rot="10800000">
            <a:off x="6513068" y="5168156"/>
            <a:ext cx="496956" cy="138153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8C5594D5-9D5D-2737-338D-9D10D9309656}"/>
              </a:ext>
            </a:extLst>
          </p:cNvPr>
          <p:cNvSpPr/>
          <p:nvPr/>
        </p:nvSpPr>
        <p:spPr>
          <a:xfrm>
            <a:off x="7364180" y="5467759"/>
            <a:ext cx="496956" cy="651635"/>
          </a:xfrm>
          <a:prstGeom prst="down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CBCCEF47-F374-F9EB-0387-353319BE874F}"/>
              </a:ext>
            </a:extLst>
          </p:cNvPr>
          <p:cNvSpPr/>
          <p:nvPr/>
        </p:nvSpPr>
        <p:spPr>
          <a:xfrm rot="10800000">
            <a:off x="8247171" y="5533618"/>
            <a:ext cx="496956" cy="325307"/>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AD880A6-715B-A932-A27D-08129D973D1A}"/>
              </a:ext>
            </a:extLst>
          </p:cNvPr>
          <p:cNvSpPr txBox="1"/>
          <p:nvPr/>
        </p:nvSpPr>
        <p:spPr>
          <a:xfrm>
            <a:off x="6991485" y="5445938"/>
            <a:ext cx="312708" cy="523220"/>
          </a:xfrm>
          <a:prstGeom prst="rect">
            <a:avLst/>
          </a:prstGeom>
          <a:noFill/>
        </p:spPr>
        <p:txBody>
          <a:bodyPr wrap="square" rtlCol="0">
            <a:spAutoFit/>
          </a:bodyPr>
          <a:lstStyle/>
          <a:p>
            <a:r>
              <a:rPr lang="en-US" sz="2800" b="1" dirty="0"/>
              <a:t>+</a:t>
            </a:r>
          </a:p>
        </p:txBody>
      </p:sp>
      <p:sp>
        <p:nvSpPr>
          <p:cNvPr id="44" name="TextBox 43">
            <a:extLst>
              <a:ext uri="{FF2B5EF4-FFF2-40B4-BE49-F238E27FC236}">
                <a16:creationId xmlns:a16="http://schemas.microsoft.com/office/drawing/2014/main" id="{BD3A0EBE-C583-117A-28B2-5C48357F9E85}"/>
              </a:ext>
            </a:extLst>
          </p:cNvPr>
          <p:cNvSpPr txBox="1"/>
          <p:nvPr/>
        </p:nvSpPr>
        <p:spPr>
          <a:xfrm>
            <a:off x="7881955" y="5434662"/>
            <a:ext cx="312708" cy="523220"/>
          </a:xfrm>
          <a:prstGeom prst="rect">
            <a:avLst/>
          </a:prstGeom>
          <a:noFill/>
        </p:spPr>
        <p:txBody>
          <a:bodyPr wrap="square" rtlCol="0">
            <a:spAutoFit/>
          </a:bodyPr>
          <a:lstStyle/>
          <a:p>
            <a:r>
              <a:rPr lang="en-US" sz="2800" b="1" dirty="0"/>
              <a:t>+</a:t>
            </a:r>
          </a:p>
        </p:txBody>
      </p:sp>
      <p:sp>
        <p:nvSpPr>
          <p:cNvPr id="45" name="TextBox 44">
            <a:extLst>
              <a:ext uri="{FF2B5EF4-FFF2-40B4-BE49-F238E27FC236}">
                <a16:creationId xmlns:a16="http://schemas.microsoft.com/office/drawing/2014/main" id="{6B33F057-D6BB-34E5-B190-94943FCC04B4}"/>
              </a:ext>
            </a:extLst>
          </p:cNvPr>
          <p:cNvSpPr txBox="1"/>
          <p:nvPr/>
        </p:nvSpPr>
        <p:spPr>
          <a:xfrm>
            <a:off x="8769183" y="5474270"/>
            <a:ext cx="312708" cy="523220"/>
          </a:xfrm>
          <a:prstGeom prst="rect">
            <a:avLst/>
          </a:prstGeom>
          <a:noFill/>
        </p:spPr>
        <p:txBody>
          <a:bodyPr wrap="square" rtlCol="0">
            <a:spAutoFit/>
          </a:bodyPr>
          <a:lstStyle/>
          <a:p>
            <a:r>
              <a:rPr lang="en-US" sz="2800" b="1" dirty="0"/>
              <a:t>=</a:t>
            </a:r>
          </a:p>
        </p:txBody>
      </p:sp>
      <p:sp>
        <p:nvSpPr>
          <p:cNvPr id="46" name="TextBox 45">
            <a:extLst>
              <a:ext uri="{FF2B5EF4-FFF2-40B4-BE49-F238E27FC236}">
                <a16:creationId xmlns:a16="http://schemas.microsoft.com/office/drawing/2014/main" id="{312C3308-306B-31C9-2824-4B55E00496E0}"/>
              </a:ext>
            </a:extLst>
          </p:cNvPr>
          <p:cNvSpPr txBox="1"/>
          <p:nvPr/>
        </p:nvSpPr>
        <p:spPr>
          <a:xfrm>
            <a:off x="8902975" y="5147283"/>
            <a:ext cx="1255229" cy="1323439"/>
          </a:xfrm>
          <a:prstGeom prst="rect">
            <a:avLst/>
          </a:prstGeom>
          <a:noFill/>
        </p:spPr>
        <p:txBody>
          <a:bodyPr wrap="square" rtlCol="0">
            <a:spAutoFit/>
          </a:bodyPr>
          <a:lstStyle/>
          <a:p>
            <a:pPr algn="ctr"/>
            <a:r>
              <a:rPr lang="en-US" sz="2000" b="1" dirty="0"/>
              <a:t>Total Forest Carbon Change</a:t>
            </a:r>
          </a:p>
        </p:txBody>
      </p:sp>
      <p:sp>
        <p:nvSpPr>
          <p:cNvPr id="47" name="Title 1">
            <a:extLst>
              <a:ext uri="{FF2B5EF4-FFF2-40B4-BE49-F238E27FC236}">
                <a16:creationId xmlns:a16="http://schemas.microsoft.com/office/drawing/2014/main" id="{5535A442-7305-E44F-FB9C-80EB4B6F0D74}"/>
              </a:ext>
            </a:extLst>
          </p:cNvPr>
          <p:cNvSpPr>
            <a:spLocks noGrp="1"/>
          </p:cNvSpPr>
          <p:nvPr>
            <p:ph type="title"/>
          </p:nvPr>
        </p:nvSpPr>
        <p:spPr>
          <a:xfrm>
            <a:off x="161668" y="1515504"/>
            <a:ext cx="3114773" cy="3207537"/>
          </a:xfrm>
        </p:spPr>
        <p:txBody>
          <a:bodyPr>
            <a:normAutofit/>
          </a:bodyPr>
          <a:lstStyle/>
          <a:p>
            <a:pPr algn="ctr"/>
            <a:r>
              <a:rPr lang="en-US" sz="6000" b="1" dirty="0">
                <a:solidFill>
                  <a:schemeClr val="accent6">
                    <a:lumMod val="50000"/>
                  </a:schemeClr>
                </a:solidFill>
              </a:rPr>
              <a:t>What is Leakage?</a:t>
            </a:r>
          </a:p>
        </p:txBody>
      </p:sp>
      <p:sp>
        <p:nvSpPr>
          <p:cNvPr id="48" name="Right Brace 47">
            <a:extLst>
              <a:ext uri="{FF2B5EF4-FFF2-40B4-BE49-F238E27FC236}">
                <a16:creationId xmlns:a16="http://schemas.microsoft.com/office/drawing/2014/main" id="{4BDE264F-6AED-BA4C-5FAF-02E3FB858725}"/>
              </a:ext>
            </a:extLst>
          </p:cNvPr>
          <p:cNvSpPr/>
          <p:nvPr/>
        </p:nvSpPr>
        <p:spPr>
          <a:xfrm rot="5400000">
            <a:off x="7875729" y="5489540"/>
            <a:ext cx="322457" cy="155744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8CB7EFEF-223A-94A3-46D4-B80051955F4D}"/>
              </a:ext>
            </a:extLst>
          </p:cNvPr>
          <p:cNvSpPr txBox="1"/>
          <p:nvPr/>
        </p:nvSpPr>
        <p:spPr>
          <a:xfrm>
            <a:off x="7205527" y="6428377"/>
            <a:ext cx="1692671" cy="369332"/>
          </a:xfrm>
          <a:prstGeom prst="rect">
            <a:avLst/>
          </a:prstGeom>
          <a:noFill/>
        </p:spPr>
        <p:txBody>
          <a:bodyPr wrap="square" rtlCol="0">
            <a:spAutoFit/>
          </a:bodyPr>
          <a:lstStyle/>
          <a:p>
            <a:pPr algn="ctr"/>
            <a:r>
              <a:rPr lang="en-US" b="1" dirty="0"/>
              <a:t>Leakage</a:t>
            </a:r>
          </a:p>
        </p:txBody>
      </p:sp>
      <p:pic>
        <p:nvPicPr>
          <p:cNvPr id="2" name="Picture 1">
            <a:extLst>
              <a:ext uri="{FF2B5EF4-FFF2-40B4-BE49-F238E27FC236}">
                <a16:creationId xmlns:a16="http://schemas.microsoft.com/office/drawing/2014/main" id="{717FA1CF-C0A3-E81E-F022-6EE4418D74F4}"/>
              </a:ext>
            </a:extLst>
          </p:cNvPr>
          <p:cNvPicPr>
            <a:picLocks noChangeAspect="1"/>
          </p:cNvPicPr>
          <p:nvPr/>
        </p:nvPicPr>
        <p:blipFill>
          <a:blip r:embed="rId5"/>
          <a:stretch>
            <a:fillRect/>
          </a:stretch>
        </p:blipFill>
        <p:spPr>
          <a:xfrm>
            <a:off x="4092254" y="1354078"/>
            <a:ext cx="2030775" cy="1835219"/>
          </a:xfrm>
          <a:prstGeom prst="rect">
            <a:avLst/>
          </a:prstGeom>
        </p:spPr>
      </p:pic>
      <p:sp>
        <p:nvSpPr>
          <p:cNvPr id="3" name="Arrow: Down 2">
            <a:extLst>
              <a:ext uri="{FF2B5EF4-FFF2-40B4-BE49-F238E27FC236}">
                <a16:creationId xmlns:a16="http://schemas.microsoft.com/office/drawing/2014/main" id="{B99B026F-0FEA-2379-F691-5E5260D6A89E}"/>
              </a:ext>
            </a:extLst>
          </p:cNvPr>
          <p:cNvSpPr/>
          <p:nvPr/>
        </p:nvSpPr>
        <p:spPr>
          <a:xfrm rot="10800000">
            <a:off x="6264275" y="1265947"/>
            <a:ext cx="576580" cy="287223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99852D-1080-C4B2-979E-777252055C91}"/>
              </a:ext>
            </a:extLst>
          </p:cNvPr>
          <p:cNvSpPr txBox="1"/>
          <p:nvPr/>
        </p:nvSpPr>
        <p:spPr>
          <a:xfrm>
            <a:off x="4200186" y="808556"/>
            <a:ext cx="2398598" cy="523220"/>
          </a:xfrm>
          <a:prstGeom prst="rect">
            <a:avLst/>
          </a:prstGeom>
          <a:noFill/>
        </p:spPr>
        <p:txBody>
          <a:bodyPr wrap="square" rtlCol="0">
            <a:spAutoFit/>
          </a:bodyPr>
          <a:lstStyle/>
          <a:p>
            <a:pPr algn="ctr"/>
            <a:r>
              <a:rPr lang="en-US" sz="1400" b="1" dirty="0"/>
              <a:t>Project to reduce harvesting increases carbon</a:t>
            </a:r>
          </a:p>
        </p:txBody>
      </p:sp>
      <p:sp>
        <p:nvSpPr>
          <p:cNvPr id="5" name="Rectangle: Rounded Corners 4">
            <a:extLst>
              <a:ext uri="{FF2B5EF4-FFF2-40B4-BE49-F238E27FC236}">
                <a16:creationId xmlns:a16="http://schemas.microsoft.com/office/drawing/2014/main" id="{0310BD9D-3FB0-7D02-4A45-A6E755D5C831}"/>
              </a:ext>
            </a:extLst>
          </p:cNvPr>
          <p:cNvSpPr/>
          <p:nvPr/>
        </p:nvSpPr>
        <p:spPr>
          <a:xfrm>
            <a:off x="4092254" y="724929"/>
            <a:ext cx="2806215" cy="3969995"/>
          </a:xfrm>
          <a:prstGeom prst="round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EF88BB-EDDA-0FA0-C589-8925281D69AF}"/>
              </a:ext>
            </a:extLst>
          </p:cNvPr>
          <p:cNvPicPr>
            <a:picLocks noChangeAspect="1"/>
          </p:cNvPicPr>
          <p:nvPr/>
        </p:nvPicPr>
        <p:blipFill>
          <a:blip r:embed="rId6"/>
          <a:stretch>
            <a:fillRect/>
          </a:stretch>
        </p:blipFill>
        <p:spPr>
          <a:xfrm>
            <a:off x="5011948" y="3454407"/>
            <a:ext cx="644914" cy="430933"/>
          </a:xfrm>
          <a:prstGeom prst="rect">
            <a:avLst/>
          </a:prstGeom>
        </p:spPr>
      </p:pic>
      <p:pic>
        <p:nvPicPr>
          <p:cNvPr id="8" name="Picture 7">
            <a:extLst>
              <a:ext uri="{FF2B5EF4-FFF2-40B4-BE49-F238E27FC236}">
                <a16:creationId xmlns:a16="http://schemas.microsoft.com/office/drawing/2014/main" id="{0C654AE9-D8B2-1B95-AA6F-852533A2A2CF}"/>
              </a:ext>
            </a:extLst>
          </p:cNvPr>
          <p:cNvPicPr>
            <a:picLocks noChangeAspect="1"/>
          </p:cNvPicPr>
          <p:nvPr/>
        </p:nvPicPr>
        <p:blipFill>
          <a:blip r:embed="rId7"/>
          <a:stretch>
            <a:fillRect/>
          </a:stretch>
        </p:blipFill>
        <p:spPr>
          <a:xfrm>
            <a:off x="4937292" y="3835793"/>
            <a:ext cx="762000" cy="595313"/>
          </a:xfrm>
          <a:prstGeom prst="rect">
            <a:avLst/>
          </a:prstGeom>
        </p:spPr>
      </p:pic>
      <p:sp>
        <p:nvSpPr>
          <p:cNvPr id="9" name="Oval 8">
            <a:extLst>
              <a:ext uri="{FF2B5EF4-FFF2-40B4-BE49-F238E27FC236}">
                <a16:creationId xmlns:a16="http://schemas.microsoft.com/office/drawing/2014/main" id="{DD98DD1E-184E-470F-9A1F-983C5AD25D16}"/>
              </a:ext>
            </a:extLst>
          </p:cNvPr>
          <p:cNvSpPr/>
          <p:nvPr/>
        </p:nvSpPr>
        <p:spPr>
          <a:xfrm>
            <a:off x="4525394" y="3206297"/>
            <a:ext cx="1534018" cy="1365135"/>
          </a:xfrm>
          <a:prstGeom prst="ellipse">
            <a:avLst/>
          </a:prstGeom>
          <a:noFill/>
          <a:ln w="730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4F90055-731F-30D0-DC68-240D7008921B}"/>
              </a:ext>
            </a:extLst>
          </p:cNvPr>
          <p:cNvCxnSpPr>
            <a:stCxn id="9" idx="1"/>
            <a:endCxn id="9" idx="5"/>
          </p:cNvCxnSpPr>
          <p:nvPr/>
        </p:nvCxnSpPr>
        <p:spPr>
          <a:xfrm>
            <a:off x="4750046" y="3406216"/>
            <a:ext cx="1084714" cy="965297"/>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10B0B36-353D-A8CD-F5E1-73782F1760C3}"/>
              </a:ext>
            </a:extLst>
          </p:cNvPr>
          <p:cNvSpPr txBox="1"/>
          <p:nvPr/>
        </p:nvSpPr>
        <p:spPr>
          <a:xfrm>
            <a:off x="235477" y="4731453"/>
            <a:ext cx="4514569" cy="1849865"/>
          </a:xfrm>
          <a:prstGeom prst="rect">
            <a:avLst/>
          </a:prstGeom>
          <a:noFill/>
        </p:spPr>
        <p:txBody>
          <a:bodyPr wrap="none" rtlCol="0">
            <a:spAutoFit/>
          </a:bodyPr>
          <a:lstStyle/>
          <a:p>
            <a:r>
              <a:rPr lang="en-US" dirty="0"/>
              <a:t>Three key points about leakage:</a:t>
            </a:r>
          </a:p>
          <a:p>
            <a:endParaRPr lang="en-US" dirty="0"/>
          </a:p>
          <a:p>
            <a:pPr marL="285750" indent="-285750">
              <a:lnSpc>
                <a:spcPct val="150000"/>
              </a:lnSpc>
              <a:buFont typeface="Arial" panose="020B0604020202020204" pitchFamily="34" charset="0"/>
              <a:buChar char="•"/>
            </a:pPr>
            <a:r>
              <a:rPr lang="en-US" dirty="0"/>
              <a:t>An economic phenomenon.</a:t>
            </a:r>
          </a:p>
          <a:p>
            <a:pPr marL="285750" indent="-285750">
              <a:lnSpc>
                <a:spcPct val="150000"/>
              </a:lnSpc>
              <a:buFont typeface="Arial" panose="020B0604020202020204" pitchFamily="34" charset="0"/>
              <a:buChar char="•"/>
            </a:pPr>
            <a:r>
              <a:rPr lang="en-US" dirty="0"/>
              <a:t>Can have both negative and positive effect.</a:t>
            </a:r>
          </a:p>
          <a:p>
            <a:pPr marL="285750" indent="-285750">
              <a:lnSpc>
                <a:spcPct val="150000"/>
              </a:lnSpc>
              <a:buFont typeface="Arial" panose="020B0604020202020204" pitchFamily="34" charset="0"/>
              <a:buChar char="•"/>
            </a:pPr>
            <a:r>
              <a:rPr lang="en-US" dirty="0"/>
              <a:t>The boundary set for the problem matters.</a:t>
            </a:r>
          </a:p>
        </p:txBody>
      </p:sp>
    </p:spTree>
    <p:extLst>
      <p:ext uri="{BB962C8B-B14F-4D97-AF65-F5344CB8AC3E}">
        <p14:creationId xmlns:p14="http://schemas.microsoft.com/office/powerpoint/2010/main" val="1032927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B67C-D9DE-68E5-0E9C-FCDB78C57F23}"/>
              </a:ext>
            </a:extLst>
          </p:cNvPr>
          <p:cNvSpPr>
            <a:spLocks noGrp="1"/>
          </p:cNvSpPr>
          <p:nvPr>
            <p:ph type="title"/>
          </p:nvPr>
        </p:nvSpPr>
        <p:spPr>
          <a:xfrm>
            <a:off x="369849" y="-15449"/>
            <a:ext cx="10515600" cy="1325563"/>
          </a:xfrm>
        </p:spPr>
        <p:txBody>
          <a:bodyPr/>
          <a:lstStyle/>
          <a:p>
            <a:r>
              <a:rPr lang="en-US" b="1" dirty="0">
                <a:solidFill>
                  <a:schemeClr val="accent6">
                    <a:lumMod val="50000"/>
                  </a:schemeClr>
                </a:solidFill>
              </a:rPr>
              <a:t>How does leakage happen?</a:t>
            </a:r>
          </a:p>
        </p:txBody>
      </p:sp>
      <p:sp>
        <p:nvSpPr>
          <p:cNvPr id="3" name="Content Placeholder 2">
            <a:extLst>
              <a:ext uri="{FF2B5EF4-FFF2-40B4-BE49-F238E27FC236}">
                <a16:creationId xmlns:a16="http://schemas.microsoft.com/office/drawing/2014/main" id="{67B35E21-C975-CAD5-1342-66328823EE18}"/>
              </a:ext>
            </a:extLst>
          </p:cNvPr>
          <p:cNvSpPr>
            <a:spLocks noGrp="1"/>
          </p:cNvSpPr>
          <p:nvPr>
            <p:ph idx="1"/>
          </p:nvPr>
        </p:nvSpPr>
        <p:spPr>
          <a:xfrm>
            <a:off x="838200" y="1825625"/>
            <a:ext cx="4938132" cy="4351338"/>
          </a:xfrm>
        </p:spPr>
        <p:txBody>
          <a:bodyPr/>
          <a:lstStyle/>
          <a:p>
            <a:r>
              <a:rPr lang="en-US" dirty="0"/>
              <a:t>Direct displacement</a:t>
            </a:r>
          </a:p>
          <a:p>
            <a:endParaRPr lang="en-US" dirty="0"/>
          </a:p>
          <a:p>
            <a:endParaRPr lang="en-US" dirty="0"/>
          </a:p>
          <a:p>
            <a:r>
              <a:rPr lang="en-US" dirty="0"/>
              <a:t>Market displacement</a:t>
            </a:r>
          </a:p>
        </p:txBody>
      </p:sp>
      <p:sp>
        <p:nvSpPr>
          <p:cNvPr id="5" name="Slide Number Placeholder 4">
            <a:extLst>
              <a:ext uri="{FF2B5EF4-FFF2-40B4-BE49-F238E27FC236}">
                <a16:creationId xmlns:a16="http://schemas.microsoft.com/office/drawing/2014/main" id="{E1144678-9FE7-7F2D-21EF-A73CC2105BD2}"/>
              </a:ext>
            </a:extLst>
          </p:cNvPr>
          <p:cNvSpPr>
            <a:spLocks noGrp="1"/>
          </p:cNvSpPr>
          <p:nvPr>
            <p:ph type="sldNum" sz="quarter" idx="12"/>
          </p:nvPr>
        </p:nvSpPr>
        <p:spPr/>
        <p:txBody>
          <a:bodyPr/>
          <a:lstStyle/>
          <a:p>
            <a:fld id="{6AED6E1A-74A3-49E0-9194-5F1E482F7807}" type="slidenum">
              <a:rPr lang="en-US" smtClean="0"/>
              <a:t>5</a:t>
            </a:fld>
            <a:endParaRPr lang="en-US"/>
          </a:p>
        </p:txBody>
      </p:sp>
      <p:pic>
        <p:nvPicPr>
          <p:cNvPr id="6" name="Picture 5">
            <a:extLst>
              <a:ext uri="{FF2B5EF4-FFF2-40B4-BE49-F238E27FC236}">
                <a16:creationId xmlns:a16="http://schemas.microsoft.com/office/drawing/2014/main" id="{113DE85D-EF95-EC29-C4CB-D23F0D5901DD}"/>
              </a:ext>
            </a:extLst>
          </p:cNvPr>
          <p:cNvPicPr>
            <a:picLocks noChangeAspect="1"/>
          </p:cNvPicPr>
          <p:nvPr/>
        </p:nvPicPr>
        <p:blipFill>
          <a:blip r:embed="rId2"/>
          <a:stretch>
            <a:fillRect/>
          </a:stretch>
        </p:blipFill>
        <p:spPr>
          <a:xfrm>
            <a:off x="5776332" y="1690688"/>
            <a:ext cx="762000" cy="595313"/>
          </a:xfrm>
          <a:prstGeom prst="rect">
            <a:avLst/>
          </a:prstGeom>
        </p:spPr>
      </p:pic>
      <p:grpSp>
        <p:nvGrpSpPr>
          <p:cNvPr id="13" name="Group 12">
            <a:extLst>
              <a:ext uri="{FF2B5EF4-FFF2-40B4-BE49-F238E27FC236}">
                <a16:creationId xmlns:a16="http://schemas.microsoft.com/office/drawing/2014/main" id="{46A10607-7C7C-3745-2DEA-28420605A34F}"/>
              </a:ext>
            </a:extLst>
          </p:cNvPr>
          <p:cNvGrpSpPr/>
          <p:nvPr/>
        </p:nvGrpSpPr>
        <p:grpSpPr>
          <a:xfrm>
            <a:off x="5390323" y="1310114"/>
            <a:ext cx="1534018" cy="1365135"/>
            <a:chOff x="4525394" y="3206297"/>
            <a:chExt cx="1534018" cy="1365135"/>
          </a:xfrm>
        </p:grpSpPr>
        <p:sp>
          <p:nvSpPr>
            <p:cNvPr id="11" name="Oval 10">
              <a:extLst>
                <a:ext uri="{FF2B5EF4-FFF2-40B4-BE49-F238E27FC236}">
                  <a16:creationId xmlns:a16="http://schemas.microsoft.com/office/drawing/2014/main" id="{5D5D2F69-C000-D24C-BAF4-5E90AC80C600}"/>
                </a:ext>
              </a:extLst>
            </p:cNvPr>
            <p:cNvSpPr/>
            <p:nvPr/>
          </p:nvSpPr>
          <p:spPr>
            <a:xfrm>
              <a:off x="4525394" y="3206297"/>
              <a:ext cx="1534018" cy="1365135"/>
            </a:xfrm>
            <a:prstGeom prst="ellipse">
              <a:avLst/>
            </a:prstGeom>
            <a:noFill/>
            <a:ln w="730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0B408A5-B966-47EF-44B3-D18679F68233}"/>
                </a:ext>
              </a:extLst>
            </p:cNvPr>
            <p:cNvCxnSpPr>
              <a:stCxn id="11" idx="1"/>
              <a:endCxn id="11" idx="5"/>
            </p:cNvCxnSpPr>
            <p:nvPr/>
          </p:nvCxnSpPr>
          <p:spPr>
            <a:xfrm>
              <a:off x="4750046" y="3406216"/>
              <a:ext cx="1084714" cy="965297"/>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Arrow: Right 13">
            <a:extLst>
              <a:ext uri="{FF2B5EF4-FFF2-40B4-BE49-F238E27FC236}">
                <a16:creationId xmlns:a16="http://schemas.microsoft.com/office/drawing/2014/main" id="{4E8CABA1-ECE7-4777-DDC4-0A81CCB1405C}"/>
              </a:ext>
            </a:extLst>
          </p:cNvPr>
          <p:cNvSpPr/>
          <p:nvPr/>
        </p:nvSpPr>
        <p:spPr>
          <a:xfrm>
            <a:off x="6727232" y="1799023"/>
            <a:ext cx="762000" cy="365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57A4A00-45FF-6CE2-C569-29D9E05E5780}"/>
              </a:ext>
            </a:extLst>
          </p:cNvPr>
          <p:cNvPicPr>
            <a:picLocks noChangeAspect="1"/>
          </p:cNvPicPr>
          <p:nvPr/>
        </p:nvPicPr>
        <p:blipFill>
          <a:blip r:embed="rId2"/>
          <a:stretch>
            <a:fillRect/>
          </a:stretch>
        </p:blipFill>
        <p:spPr>
          <a:xfrm>
            <a:off x="10211934" y="714801"/>
            <a:ext cx="762000" cy="595313"/>
          </a:xfrm>
          <a:prstGeom prst="rect">
            <a:avLst/>
          </a:prstGeom>
        </p:spPr>
      </p:pic>
      <p:pic>
        <p:nvPicPr>
          <p:cNvPr id="16" name="Picture 15">
            <a:extLst>
              <a:ext uri="{FF2B5EF4-FFF2-40B4-BE49-F238E27FC236}">
                <a16:creationId xmlns:a16="http://schemas.microsoft.com/office/drawing/2014/main" id="{BCE9A755-CA7E-F81B-1DCB-F30E9147826F}"/>
              </a:ext>
            </a:extLst>
          </p:cNvPr>
          <p:cNvPicPr>
            <a:picLocks noChangeAspect="1"/>
          </p:cNvPicPr>
          <p:nvPr/>
        </p:nvPicPr>
        <p:blipFill>
          <a:blip r:embed="rId2"/>
          <a:stretch>
            <a:fillRect/>
          </a:stretch>
        </p:blipFill>
        <p:spPr>
          <a:xfrm>
            <a:off x="10185349" y="2475330"/>
            <a:ext cx="762000" cy="595313"/>
          </a:xfrm>
          <a:prstGeom prst="rect">
            <a:avLst/>
          </a:prstGeom>
        </p:spPr>
      </p:pic>
      <p:sp>
        <p:nvSpPr>
          <p:cNvPr id="17" name="Arrow: Right 16">
            <a:extLst>
              <a:ext uri="{FF2B5EF4-FFF2-40B4-BE49-F238E27FC236}">
                <a16:creationId xmlns:a16="http://schemas.microsoft.com/office/drawing/2014/main" id="{6E4E9678-6193-9142-FD56-3011297C6F2B}"/>
              </a:ext>
            </a:extLst>
          </p:cNvPr>
          <p:cNvSpPr/>
          <p:nvPr/>
        </p:nvSpPr>
        <p:spPr>
          <a:xfrm rot="10495083">
            <a:off x="9588851" y="985495"/>
            <a:ext cx="549747" cy="3176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122D6EC1-CD6C-68E2-D79D-8B0385958D50}"/>
              </a:ext>
            </a:extLst>
          </p:cNvPr>
          <p:cNvSpPr/>
          <p:nvPr/>
        </p:nvSpPr>
        <p:spPr>
          <a:xfrm rot="11120389">
            <a:off x="9600493" y="2432360"/>
            <a:ext cx="566353" cy="3319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in a safety vest standing next to a machine&#10;&#10;Description automatically generated">
            <a:extLst>
              <a:ext uri="{FF2B5EF4-FFF2-40B4-BE49-F238E27FC236}">
                <a16:creationId xmlns:a16="http://schemas.microsoft.com/office/drawing/2014/main" id="{319690FB-3A9C-717D-540A-713C276D02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80743" y="1170877"/>
            <a:ext cx="1949775" cy="1462331"/>
          </a:xfrm>
          <a:prstGeom prst="rect">
            <a:avLst/>
          </a:prstGeom>
        </p:spPr>
      </p:pic>
      <p:pic>
        <p:nvPicPr>
          <p:cNvPr id="23" name="Picture 22" descr="A high angle view of a forest&#10;&#10;Description automatically generated">
            <a:extLst>
              <a:ext uri="{FF2B5EF4-FFF2-40B4-BE49-F238E27FC236}">
                <a16:creationId xmlns:a16="http://schemas.microsoft.com/office/drawing/2014/main" id="{AC04375C-ECB1-C8A3-8482-4F30D0F98D7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1161" y="467192"/>
            <a:ext cx="918223" cy="688667"/>
          </a:xfrm>
          <a:prstGeom prst="rect">
            <a:avLst/>
          </a:prstGeom>
        </p:spPr>
      </p:pic>
      <p:pic>
        <p:nvPicPr>
          <p:cNvPr id="25" name="Picture 24" descr="A view of a forest from a height&#10;&#10;Description automatically generated">
            <a:extLst>
              <a:ext uri="{FF2B5EF4-FFF2-40B4-BE49-F238E27FC236}">
                <a16:creationId xmlns:a16="http://schemas.microsoft.com/office/drawing/2014/main" id="{86063D78-15ED-A8A4-83F4-3227FA6B84C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88960" y="2009970"/>
            <a:ext cx="1058019" cy="793514"/>
          </a:xfrm>
          <a:prstGeom prst="rect">
            <a:avLst/>
          </a:prstGeom>
        </p:spPr>
      </p:pic>
      <p:pic>
        <p:nvPicPr>
          <p:cNvPr id="26" name="Picture 25">
            <a:extLst>
              <a:ext uri="{FF2B5EF4-FFF2-40B4-BE49-F238E27FC236}">
                <a16:creationId xmlns:a16="http://schemas.microsoft.com/office/drawing/2014/main" id="{9217317D-C210-2E16-DB6C-D15884454A70}"/>
              </a:ext>
            </a:extLst>
          </p:cNvPr>
          <p:cNvPicPr>
            <a:picLocks noChangeAspect="1"/>
          </p:cNvPicPr>
          <p:nvPr/>
        </p:nvPicPr>
        <p:blipFill>
          <a:blip r:embed="rId2"/>
          <a:stretch>
            <a:fillRect/>
          </a:stretch>
        </p:blipFill>
        <p:spPr>
          <a:xfrm>
            <a:off x="1044498" y="4864027"/>
            <a:ext cx="762000" cy="595313"/>
          </a:xfrm>
          <a:prstGeom prst="rect">
            <a:avLst/>
          </a:prstGeom>
        </p:spPr>
      </p:pic>
      <p:grpSp>
        <p:nvGrpSpPr>
          <p:cNvPr id="27" name="Group 26">
            <a:extLst>
              <a:ext uri="{FF2B5EF4-FFF2-40B4-BE49-F238E27FC236}">
                <a16:creationId xmlns:a16="http://schemas.microsoft.com/office/drawing/2014/main" id="{D5F13382-72F8-AE35-8B9E-9110DC56FDCB}"/>
              </a:ext>
            </a:extLst>
          </p:cNvPr>
          <p:cNvGrpSpPr/>
          <p:nvPr/>
        </p:nvGrpSpPr>
        <p:grpSpPr>
          <a:xfrm>
            <a:off x="658489" y="4483453"/>
            <a:ext cx="1534018" cy="1365135"/>
            <a:chOff x="4525394" y="3206297"/>
            <a:chExt cx="1534018" cy="1365135"/>
          </a:xfrm>
        </p:grpSpPr>
        <p:sp>
          <p:nvSpPr>
            <p:cNvPr id="28" name="Oval 27">
              <a:extLst>
                <a:ext uri="{FF2B5EF4-FFF2-40B4-BE49-F238E27FC236}">
                  <a16:creationId xmlns:a16="http://schemas.microsoft.com/office/drawing/2014/main" id="{AADDC1D7-E049-2FAF-724C-9263ABF2563D}"/>
                </a:ext>
              </a:extLst>
            </p:cNvPr>
            <p:cNvSpPr/>
            <p:nvPr/>
          </p:nvSpPr>
          <p:spPr>
            <a:xfrm>
              <a:off x="4525394" y="3206297"/>
              <a:ext cx="1534018" cy="1365135"/>
            </a:xfrm>
            <a:prstGeom prst="ellipse">
              <a:avLst/>
            </a:prstGeom>
            <a:noFill/>
            <a:ln w="730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AD5E1E06-1EF3-31A6-BFA9-9F4073DEED65}"/>
                </a:ext>
              </a:extLst>
            </p:cNvPr>
            <p:cNvCxnSpPr>
              <a:stCxn id="28" idx="1"/>
              <a:endCxn id="28" idx="5"/>
            </p:cNvCxnSpPr>
            <p:nvPr/>
          </p:nvCxnSpPr>
          <p:spPr>
            <a:xfrm>
              <a:off x="4750046" y="3406216"/>
              <a:ext cx="1084714" cy="965297"/>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Arrow: Right 29">
            <a:extLst>
              <a:ext uri="{FF2B5EF4-FFF2-40B4-BE49-F238E27FC236}">
                <a16:creationId xmlns:a16="http://schemas.microsoft.com/office/drawing/2014/main" id="{740CC292-B891-3ABF-2D76-44920C02C4E3}"/>
              </a:ext>
            </a:extLst>
          </p:cNvPr>
          <p:cNvSpPr/>
          <p:nvPr/>
        </p:nvSpPr>
        <p:spPr>
          <a:xfrm>
            <a:off x="1995398" y="4972362"/>
            <a:ext cx="762000" cy="365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719ADC4-66DF-3253-EE11-2EF2CE38D7C4}"/>
              </a:ext>
            </a:extLst>
          </p:cNvPr>
          <p:cNvPicPr>
            <a:picLocks noChangeAspect="1"/>
          </p:cNvPicPr>
          <p:nvPr/>
        </p:nvPicPr>
        <p:blipFill>
          <a:blip r:embed="rId2"/>
          <a:stretch>
            <a:fillRect/>
          </a:stretch>
        </p:blipFill>
        <p:spPr>
          <a:xfrm>
            <a:off x="5480100" y="3888140"/>
            <a:ext cx="762000" cy="595313"/>
          </a:xfrm>
          <a:prstGeom prst="rect">
            <a:avLst/>
          </a:prstGeom>
        </p:spPr>
      </p:pic>
      <p:pic>
        <p:nvPicPr>
          <p:cNvPr id="32" name="Picture 31">
            <a:extLst>
              <a:ext uri="{FF2B5EF4-FFF2-40B4-BE49-F238E27FC236}">
                <a16:creationId xmlns:a16="http://schemas.microsoft.com/office/drawing/2014/main" id="{01DDA70B-9034-96E0-DBAD-CDD1C1BF2253}"/>
              </a:ext>
            </a:extLst>
          </p:cNvPr>
          <p:cNvPicPr>
            <a:picLocks noChangeAspect="1"/>
          </p:cNvPicPr>
          <p:nvPr/>
        </p:nvPicPr>
        <p:blipFill>
          <a:blip r:embed="rId2"/>
          <a:stretch>
            <a:fillRect/>
          </a:stretch>
        </p:blipFill>
        <p:spPr>
          <a:xfrm>
            <a:off x="5453515" y="5648669"/>
            <a:ext cx="762000" cy="595313"/>
          </a:xfrm>
          <a:prstGeom prst="rect">
            <a:avLst/>
          </a:prstGeom>
        </p:spPr>
      </p:pic>
      <p:sp>
        <p:nvSpPr>
          <p:cNvPr id="33" name="Arrow: Right 32">
            <a:extLst>
              <a:ext uri="{FF2B5EF4-FFF2-40B4-BE49-F238E27FC236}">
                <a16:creationId xmlns:a16="http://schemas.microsoft.com/office/drawing/2014/main" id="{8EE91E0A-F464-F3F0-9D56-B4044E01EB26}"/>
              </a:ext>
            </a:extLst>
          </p:cNvPr>
          <p:cNvSpPr/>
          <p:nvPr/>
        </p:nvSpPr>
        <p:spPr>
          <a:xfrm rot="10495083">
            <a:off x="4857017" y="4158834"/>
            <a:ext cx="549747" cy="3176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E8B39C4F-EF04-4730-B82C-DD5D0BC169BF}"/>
              </a:ext>
            </a:extLst>
          </p:cNvPr>
          <p:cNvSpPr/>
          <p:nvPr/>
        </p:nvSpPr>
        <p:spPr>
          <a:xfrm rot="11120389">
            <a:off x="4868659" y="5605699"/>
            <a:ext cx="566353" cy="3319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person in a safety vest standing next to a machine&#10;&#10;Description automatically generated">
            <a:extLst>
              <a:ext uri="{FF2B5EF4-FFF2-40B4-BE49-F238E27FC236}">
                <a16:creationId xmlns:a16="http://schemas.microsoft.com/office/drawing/2014/main" id="{2E02AA54-B96B-2505-F7E1-1C28B3C22A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48909" y="4344216"/>
            <a:ext cx="1949775" cy="1462331"/>
          </a:xfrm>
          <a:prstGeom prst="rect">
            <a:avLst/>
          </a:prstGeom>
        </p:spPr>
      </p:pic>
      <p:pic>
        <p:nvPicPr>
          <p:cNvPr id="36" name="Picture 35" descr="A high angle view of a forest&#10;&#10;Description automatically generated">
            <a:extLst>
              <a:ext uri="{FF2B5EF4-FFF2-40B4-BE49-F238E27FC236}">
                <a16:creationId xmlns:a16="http://schemas.microsoft.com/office/drawing/2014/main" id="{C786EDF7-E73D-27E7-1BA6-0E885E369A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96922" y="3656478"/>
            <a:ext cx="918223" cy="688667"/>
          </a:xfrm>
          <a:prstGeom prst="rect">
            <a:avLst/>
          </a:prstGeom>
        </p:spPr>
      </p:pic>
      <p:pic>
        <p:nvPicPr>
          <p:cNvPr id="37" name="Picture 36" descr="A view of a forest from a height&#10;&#10;Description automatically generated">
            <a:extLst>
              <a:ext uri="{FF2B5EF4-FFF2-40B4-BE49-F238E27FC236}">
                <a16:creationId xmlns:a16="http://schemas.microsoft.com/office/drawing/2014/main" id="{61294D48-FC25-FB25-9478-40988E1064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57126" y="5183309"/>
            <a:ext cx="1058019" cy="793514"/>
          </a:xfrm>
          <a:prstGeom prst="rect">
            <a:avLst/>
          </a:prstGeom>
        </p:spPr>
      </p:pic>
      <p:sp>
        <p:nvSpPr>
          <p:cNvPr id="38" name="Arrow: Right 37">
            <a:extLst>
              <a:ext uri="{FF2B5EF4-FFF2-40B4-BE49-F238E27FC236}">
                <a16:creationId xmlns:a16="http://schemas.microsoft.com/office/drawing/2014/main" id="{BAAD42FF-445A-897B-F7CE-C61F8C52BD66}"/>
              </a:ext>
            </a:extLst>
          </p:cNvPr>
          <p:cNvSpPr/>
          <p:nvPr/>
        </p:nvSpPr>
        <p:spPr>
          <a:xfrm>
            <a:off x="7489232" y="3859668"/>
            <a:ext cx="762000" cy="365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23ADB4A0-D46C-A67A-965F-36FA37DBDBB3}"/>
              </a:ext>
            </a:extLst>
          </p:cNvPr>
          <p:cNvGrpSpPr/>
          <p:nvPr/>
        </p:nvGrpSpPr>
        <p:grpSpPr>
          <a:xfrm>
            <a:off x="7361110" y="3547999"/>
            <a:ext cx="1142385" cy="978091"/>
            <a:chOff x="4525394" y="3206297"/>
            <a:chExt cx="1534018" cy="1365135"/>
          </a:xfrm>
        </p:grpSpPr>
        <p:sp>
          <p:nvSpPr>
            <p:cNvPr id="40" name="Oval 39">
              <a:extLst>
                <a:ext uri="{FF2B5EF4-FFF2-40B4-BE49-F238E27FC236}">
                  <a16:creationId xmlns:a16="http://schemas.microsoft.com/office/drawing/2014/main" id="{176B04C7-F8C5-E898-4675-37585BB29B81}"/>
                </a:ext>
              </a:extLst>
            </p:cNvPr>
            <p:cNvSpPr/>
            <p:nvPr/>
          </p:nvSpPr>
          <p:spPr>
            <a:xfrm>
              <a:off x="4525394" y="3206297"/>
              <a:ext cx="1534018" cy="1365135"/>
            </a:xfrm>
            <a:prstGeom prst="ellipse">
              <a:avLst/>
            </a:prstGeom>
            <a:noFill/>
            <a:ln w="730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1E1002EF-52F9-4B35-AB71-AD00E9178CD8}"/>
                </a:ext>
              </a:extLst>
            </p:cNvPr>
            <p:cNvCxnSpPr>
              <a:stCxn id="40" idx="1"/>
              <a:endCxn id="40" idx="5"/>
            </p:cNvCxnSpPr>
            <p:nvPr/>
          </p:nvCxnSpPr>
          <p:spPr>
            <a:xfrm>
              <a:off x="4750046" y="3406216"/>
              <a:ext cx="1084714" cy="965297"/>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3" name="Picture 42" descr="A person standing next to a machine&#10;&#10;Description automatically generated">
            <a:extLst>
              <a:ext uri="{FF2B5EF4-FFF2-40B4-BE49-F238E27FC236}">
                <a16:creationId xmlns:a16="http://schemas.microsoft.com/office/drawing/2014/main" id="{A48E1EB6-C97D-005B-8F98-74383170CC1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8448826" y="3519708"/>
            <a:ext cx="1462330" cy="1096748"/>
          </a:xfrm>
          <a:prstGeom prst="rect">
            <a:avLst/>
          </a:prstGeom>
        </p:spPr>
      </p:pic>
      <p:sp>
        <p:nvSpPr>
          <p:cNvPr id="44" name="Arrow: Right 43">
            <a:extLst>
              <a:ext uri="{FF2B5EF4-FFF2-40B4-BE49-F238E27FC236}">
                <a16:creationId xmlns:a16="http://schemas.microsoft.com/office/drawing/2014/main" id="{8F0F14E6-BC6A-1947-6517-331434E2E860}"/>
              </a:ext>
            </a:extLst>
          </p:cNvPr>
          <p:cNvSpPr/>
          <p:nvPr/>
        </p:nvSpPr>
        <p:spPr>
          <a:xfrm rot="10495083">
            <a:off x="9786780" y="3796297"/>
            <a:ext cx="549747" cy="3176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A view of a forest and a body of water&#10;&#10;Description automatically generated">
            <a:extLst>
              <a:ext uri="{FF2B5EF4-FFF2-40B4-BE49-F238E27FC236}">
                <a16:creationId xmlns:a16="http://schemas.microsoft.com/office/drawing/2014/main" id="{4F6C5C95-CF6A-4813-CB0F-88A697E4D38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92934" y="3398997"/>
            <a:ext cx="1445941" cy="1084456"/>
          </a:xfrm>
          <a:prstGeom prst="rect">
            <a:avLst/>
          </a:prstGeom>
        </p:spPr>
      </p:pic>
      <p:sp>
        <p:nvSpPr>
          <p:cNvPr id="48" name="Arrow: Right 47">
            <a:extLst>
              <a:ext uri="{FF2B5EF4-FFF2-40B4-BE49-F238E27FC236}">
                <a16:creationId xmlns:a16="http://schemas.microsoft.com/office/drawing/2014/main" id="{DB411496-06C2-E8D3-0C40-722D3E997B6D}"/>
              </a:ext>
            </a:extLst>
          </p:cNvPr>
          <p:cNvSpPr/>
          <p:nvPr/>
        </p:nvSpPr>
        <p:spPr>
          <a:xfrm>
            <a:off x="7530062" y="5451229"/>
            <a:ext cx="762000" cy="365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92DCFC16-F1EB-719C-8BCD-27AF6C68F3C0}"/>
              </a:ext>
            </a:extLst>
          </p:cNvPr>
          <p:cNvGrpSpPr/>
          <p:nvPr/>
        </p:nvGrpSpPr>
        <p:grpSpPr>
          <a:xfrm>
            <a:off x="7401940" y="5139560"/>
            <a:ext cx="1142385" cy="978091"/>
            <a:chOff x="4525394" y="3206297"/>
            <a:chExt cx="1534018" cy="1365135"/>
          </a:xfrm>
        </p:grpSpPr>
        <p:sp>
          <p:nvSpPr>
            <p:cNvPr id="50" name="Oval 49">
              <a:extLst>
                <a:ext uri="{FF2B5EF4-FFF2-40B4-BE49-F238E27FC236}">
                  <a16:creationId xmlns:a16="http://schemas.microsoft.com/office/drawing/2014/main" id="{4FC33DD0-81CA-54EB-1FB7-E5B9ACF52193}"/>
                </a:ext>
              </a:extLst>
            </p:cNvPr>
            <p:cNvSpPr/>
            <p:nvPr/>
          </p:nvSpPr>
          <p:spPr>
            <a:xfrm>
              <a:off x="4525394" y="3206297"/>
              <a:ext cx="1534018" cy="1365135"/>
            </a:xfrm>
            <a:prstGeom prst="ellipse">
              <a:avLst/>
            </a:prstGeom>
            <a:noFill/>
            <a:ln w="730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A0181FE9-CFE1-6C0A-F263-ABEE5ED38494}"/>
                </a:ext>
              </a:extLst>
            </p:cNvPr>
            <p:cNvCxnSpPr>
              <a:stCxn id="50" idx="1"/>
              <a:endCxn id="50" idx="5"/>
            </p:cNvCxnSpPr>
            <p:nvPr/>
          </p:nvCxnSpPr>
          <p:spPr>
            <a:xfrm>
              <a:off x="4750046" y="3406216"/>
              <a:ext cx="1084714" cy="965297"/>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3" name="Arrow: Right 52">
            <a:extLst>
              <a:ext uri="{FF2B5EF4-FFF2-40B4-BE49-F238E27FC236}">
                <a16:creationId xmlns:a16="http://schemas.microsoft.com/office/drawing/2014/main" id="{C2C46533-A436-12B2-D690-8E68C4F1444B}"/>
              </a:ext>
            </a:extLst>
          </p:cNvPr>
          <p:cNvSpPr/>
          <p:nvPr/>
        </p:nvSpPr>
        <p:spPr>
          <a:xfrm rot="10495083">
            <a:off x="10021618" y="5373946"/>
            <a:ext cx="549747" cy="3176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stack of wood in a warehouse&#10;&#10;Description automatically generated">
            <a:extLst>
              <a:ext uri="{FF2B5EF4-FFF2-40B4-BE49-F238E27FC236}">
                <a16:creationId xmlns:a16="http://schemas.microsoft.com/office/drawing/2014/main" id="{CA8987F9-6D1C-755D-8833-52D1FCE34A5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07053" y="5139103"/>
            <a:ext cx="1401937" cy="1051453"/>
          </a:xfrm>
          <a:prstGeom prst="rect">
            <a:avLst/>
          </a:prstGeom>
        </p:spPr>
      </p:pic>
      <p:pic>
        <p:nvPicPr>
          <p:cNvPr id="58" name="Picture 57" descr="A view of a forest from a car window&#10;&#10;Description automatically generated">
            <a:extLst>
              <a:ext uri="{FF2B5EF4-FFF2-40B4-BE49-F238E27FC236}">
                <a16:creationId xmlns:a16="http://schemas.microsoft.com/office/drawing/2014/main" id="{EC2CB3D8-1510-B489-CD6A-826A16E2CB3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622612" y="5044919"/>
            <a:ext cx="1464373" cy="1098280"/>
          </a:xfrm>
          <a:prstGeom prst="rect">
            <a:avLst/>
          </a:prstGeom>
        </p:spPr>
      </p:pic>
    </p:spTree>
    <p:extLst>
      <p:ext uri="{BB962C8B-B14F-4D97-AF65-F5344CB8AC3E}">
        <p14:creationId xmlns:p14="http://schemas.microsoft.com/office/powerpoint/2010/main" val="1449021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A54C-1938-A7E7-FD2D-D5F4F752245A}"/>
              </a:ext>
            </a:extLst>
          </p:cNvPr>
          <p:cNvSpPr>
            <a:spLocks noGrp="1"/>
          </p:cNvSpPr>
          <p:nvPr>
            <p:ph type="title"/>
          </p:nvPr>
        </p:nvSpPr>
        <p:spPr>
          <a:xfrm>
            <a:off x="838200" y="194594"/>
            <a:ext cx="10515600" cy="838033"/>
          </a:xfrm>
        </p:spPr>
        <p:txBody>
          <a:bodyPr/>
          <a:lstStyle/>
          <a:p>
            <a:r>
              <a:rPr lang="en-US" b="1" dirty="0">
                <a:solidFill>
                  <a:schemeClr val="accent6">
                    <a:lumMod val="50000"/>
                  </a:schemeClr>
                </a:solidFill>
              </a:rPr>
              <a:t>Some points on leakage in “no harvest” case</a:t>
            </a:r>
          </a:p>
        </p:txBody>
      </p:sp>
      <p:sp>
        <p:nvSpPr>
          <p:cNvPr id="3" name="Content Placeholder 2">
            <a:extLst>
              <a:ext uri="{FF2B5EF4-FFF2-40B4-BE49-F238E27FC236}">
                <a16:creationId xmlns:a16="http://schemas.microsoft.com/office/drawing/2014/main" id="{DD767FD7-7364-F02D-3E10-9FD558EFE346}"/>
              </a:ext>
            </a:extLst>
          </p:cNvPr>
          <p:cNvSpPr>
            <a:spLocks noGrp="1"/>
          </p:cNvSpPr>
          <p:nvPr>
            <p:ph idx="1"/>
          </p:nvPr>
        </p:nvSpPr>
        <p:spPr>
          <a:xfrm>
            <a:off x="706016" y="1114760"/>
            <a:ext cx="7904584" cy="5424152"/>
          </a:xfrm>
        </p:spPr>
        <p:txBody>
          <a:bodyPr>
            <a:normAutofit/>
          </a:bodyPr>
          <a:lstStyle/>
          <a:p>
            <a:r>
              <a:rPr lang="en-US" dirty="0"/>
              <a:t>Leakage can only happen if at some point, the tree harvested would not have been harvested that period.</a:t>
            </a:r>
          </a:p>
          <a:p>
            <a:pPr lvl="1"/>
            <a:r>
              <a:rPr lang="en-US" dirty="0"/>
              <a:t>Otherwise, loggers, traders, and mill owners are just trading trees that would have been harvested anyways.</a:t>
            </a:r>
          </a:p>
          <a:p>
            <a:pPr lvl="1"/>
            <a:endParaRPr lang="en-US" sz="1200" dirty="0"/>
          </a:p>
          <a:p>
            <a:r>
              <a:rPr lang="en-US" b="1" u="sng" dirty="0">
                <a:solidFill>
                  <a:srgbClr val="FF0000"/>
                </a:solidFill>
              </a:rPr>
              <a:t>No tree is free</a:t>
            </a:r>
            <a:r>
              <a:rPr lang="en-US" dirty="0"/>
              <a:t>: If a tree taken off the market leads to an actual </a:t>
            </a:r>
            <a:r>
              <a:rPr lang="en-US" b="1" i="1" dirty="0"/>
              <a:t>increase</a:t>
            </a:r>
            <a:r>
              <a:rPr lang="en-US" dirty="0"/>
              <a:t> in harvest elsewhere </a:t>
            </a:r>
            <a:r>
              <a:rPr lang="en-US" dirty="0">
                <a:sym typeface="Wingdings" panose="05000000000000000000" pitchFamily="2" charset="2"/>
              </a:rPr>
              <a:t></a:t>
            </a:r>
            <a:r>
              <a:rPr lang="en-US" dirty="0"/>
              <a:t> prices went up.</a:t>
            </a:r>
          </a:p>
          <a:p>
            <a:endParaRPr lang="en-US" sz="1200" dirty="0"/>
          </a:p>
          <a:p>
            <a:r>
              <a:rPr lang="en-US" dirty="0"/>
              <a:t>Leakage often implies taking a tree from a </a:t>
            </a:r>
            <a:r>
              <a:rPr lang="en-US" b="1" dirty="0"/>
              <a:t>future harvest</a:t>
            </a:r>
            <a:r>
              <a:rPr lang="en-US" dirty="0"/>
              <a:t>.</a:t>
            </a:r>
          </a:p>
          <a:p>
            <a:pPr lvl="1"/>
            <a:endParaRPr lang="en-US" sz="1200" dirty="0"/>
          </a:p>
          <a:p>
            <a:r>
              <a:rPr lang="en-US" dirty="0"/>
              <a:t>A price increase leads to </a:t>
            </a:r>
            <a:r>
              <a:rPr lang="en-US" b="1" dirty="0"/>
              <a:t>new</a:t>
            </a:r>
            <a:r>
              <a:rPr lang="en-US" dirty="0"/>
              <a:t> </a:t>
            </a:r>
            <a:r>
              <a:rPr lang="en-US" b="1" dirty="0"/>
              <a:t>investments</a:t>
            </a:r>
            <a:r>
              <a:rPr lang="en-US" dirty="0"/>
              <a:t> as well.</a:t>
            </a:r>
          </a:p>
          <a:p>
            <a:endParaRPr lang="en-US" dirty="0"/>
          </a:p>
          <a:p>
            <a:endParaRPr lang="en-US" dirty="0"/>
          </a:p>
        </p:txBody>
      </p:sp>
      <p:sp>
        <p:nvSpPr>
          <p:cNvPr id="5" name="Slide Number Placeholder 4">
            <a:extLst>
              <a:ext uri="{FF2B5EF4-FFF2-40B4-BE49-F238E27FC236}">
                <a16:creationId xmlns:a16="http://schemas.microsoft.com/office/drawing/2014/main" id="{91356BC7-F6C7-7299-6F60-189B98C38697}"/>
              </a:ext>
            </a:extLst>
          </p:cNvPr>
          <p:cNvSpPr>
            <a:spLocks noGrp="1"/>
          </p:cNvSpPr>
          <p:nvPr>
            <p:ph type="sldNum" sz="quarter" idx="12"/>
          </p:nvPr>
        </p:nvSpPr>
        <p:spPr/>
        <p:txBody>
          <a:bodyPr/>
          <a:lstStyle/>
          <a:p>
            <a:fld id="{6AED6E1A-74A3-49E0-9194-5F1E482F7807}" type="slidenum">
              <a:rPr lang="en-US" smtClean="0"/>
              <a:t>6</a:t>
            </a:fld>
            <a:endParaRPr lang="en-US"/>
          </a:p>
        </p:txBody>
      </p:sp>
    </p:spTree>
    <p:extLst>
      <p:ext uri="{BB962C8B-B14F-4D97-AF65-F5344CB8AC3E}">
        <p14:creationId xmlns:p14="http://schemas.microsoft.com/office/powerpoint/2010/main" val="349111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83E5F-B749-9908-5D98-F5349158F4F3}"/>
              </a:ext>
            </a:extLst>
          </p:cNvPr>
          <p:cNvSpPr>
            <a:spLocks noGrp="1"/>
          </p:cNvSpPr>
          <p:nvPr>
            <p:ph type="title"/>
          </p:nvPr>
        </p:nvSpPr>
        <p:spPr>
          <a:xfrm>
            <a:off x="462104" y="281150"/>
            <a:ext cx="10993016" cy="1042570"/>
          </a:xfrm>
        </p:spPr>
        <p:txBody>
          <a:bodyPr>
            <a:noAutofit/>
          </a:bodyPr>
          <a:lstStyle/>
          <a:p>
            <a:r>
              <a:rPr lang="en-US" b="1" dirty="0">
                <a:solidFill>
                  <a:schemeClr val="accent6">
                    <a:lumMod val="50000"/>
                  </a:schemeClr>
                </a:solidFill>
              </a:rPr>
              <a:t>To evaluate leakage, we should…</a:t>
            </a:r>
          </a:p>
        </p:txBody>
      </p:sp>
      <p:sp>
        <p:nvSpPr>
          <p:cNvPr id="3" name="Content Placeholder 2">
            <a:extLst>
              <a:ext uri="{FF2B5EF4-FFF2-40B4-BE49-F238E27FC236}">
                <a16:creationId xmlns:a16="http://schemas.microsoft.com/office/drawing/2014/main" id="{A50F1345-FAE5-991F-E40D-05D31AC766B7}"/>
              </a:ext>
            </a:extLst>
          </p:cNvPr>
          <p:cNvSpPr>
            <a:spLocks noGrp="1"/>
          </p:cNvSpPr>
          <p:nvPr>
            <p:ph idx="1"/>
          </p:nvPr>
        </p:nvSpPr>
        <p:spPr>
          <a:xfrm>
            <a:off x="838199" y="1576136"/>
            <a:ext cx="10616921" cy="4780213"/>
          </a:xfrm>
        </p:spPr>
        <p:txBody>
          <a:bodyPr>
            <a:normAutofit fontScale="92500" lnSpcReduction="10000"/>
          </a:bodyPr>
          <a:lstStyle/>
          <a:p>
            <a:r>
              <a:rPr lang="en-US" dirty="0"/>
              <a:t>Account for space </a:t>
            </a:r>
            <a:r>
              <a:rPr lang="en-US" dirty="0">
                <a:sym typeface="Wingdings" panose="05000000000000000000" pitchFamily="2" charset="2"/>
              </a:rPr>
              <a:t> including more forests is better.</a:t>
            </a:r>
          </a:p>
          <a:p>
            <a:endParaRPr lang="en-US" dirty="0">
              <a:sym typeface="Wingdings" panose="05000000000000000000" pitchFamily="2" charset="2"/>
            </a:endParaRPr>
          </a:p>
          <a:p>
            <a:r>
              <a:rPr lang="en-US" dirty="0">
                <a:sym typeface="Wingdings" panose="05000000000000000000" pitchFamily="2" charset="2"/>
              </a:rPr>
              <a:t>Account for costs  no forest is free to harvest, especially one that was not intended to be harvested.</a:t>
            </a:r>
          </a:p>
          <a:p>
            <a:pPr lvl="1"/>
            <a:r>
              <a:rPr lang="en-US" dirty="0">
                <a:sym typeface="Wingdings" panose="05000000000000000000" pitchFamily="2" charset="2"/>
              </a:rPr>
              <a:t>Marginal opportunity costs</a:t>
            </a:r>
          </a:p>
          <a:p>
            <a:pPr lvl="1"/>
            <a:r>
              <a:rPr lang="en-US" dirty="0">
                <a:sym typeface="Wingdings" panose="05000000000000000000" pitchFamily="2" charset="2"/>
              </a:rPr>
              <a:t>Marginal harvesting costs</a:t>
            </a:r>
          </a:p>
          <a:p>
            <a:pPr lvl="1"/>
            <a:r>
              <a:rPr lang="en-US" dirty="0">
                <a:sym typeface="Wingdings" panose="05000000000000000000" pitchFamily="2" charset="2"/>
              </a:rPr>
              <a:t>Marginal access costs</a:t>
            </a:r>
          </a:p>
          <a:p>
            <a:pPr lvl="1"/>
            <a:r>
              <a:rPr lang="en-US" dirty="0">
                <a:sym typeface="Wingdings" panose="05000000000000000000" pitchFamily="2" charset="2"/>
              </a:rPr>
              <a:t>Marginal transportation costs</a:t>
            </a:r>
          </a:p>
          <a:p>
            <a:pPr lvl="1"/>
            <a:endParaRPr lang="en-US" dirty="0">
              <a:sym typeface="Wingdings" panose="05000000000000000000" pitchFamily="2" charset="2"/>
            </a:endParaRPr>
          </a:p>
          <a:p>
            <a:r>
              <a:rPr lang="en-US" dirty="0">
                <a:sym typeface="Wingdings" panose="05000000000000000000" pitchFamily="2" charset="2"/>
              </a:rPr>
              <a:t>Account for time </a:t>
            </a:r>
          </a:p>
          <a:p>
            <a:pPr lvl="1">
              <a:buFont typeface="Wingdings" panose="05000000000000000000" pitchFamily="2" charset="2"/>
              <a:buChar char="è"/>
            </a:pPr>
            <a:r>
              <a:rPr lang="en-US" dirty="0">
                <a:sym typeface="Wingdings" panose="05000000000000000000" pitchFamily="2" charset="2"/>
              </a:rPr>
              <a:t>Moving forests across time is costly</a:t>
            </a:r>
          </a:p>
          <a:p>
            <a:pPr lvl="1">
              <a:buFont typeface="Wingdings" panose="05000000000000000000" pitchFamily="2" charset="2"/>
              <a:buChar char="è"/>
            </a:pPr>
            <a:r>
              <a:rPr lang="en-US" dirty="0">
                <a:sym typeface="Wingdings" panose="05000000000000000000" pitchFamily="2" charset="2"/>
              </a:rPr>
              <a:t>Some leakage happens further in the future because prices have increased.</a:t>
            </a:r>
          </a:p>
          <a:p>
            <a:pPr lvl="1">
              <a:buFont typeface="Wingdings" panose="05000000000000000000" pitchFamily="2" charset="2"/>
              <a:buChar char="è"/>
            </a:pPr>
            <a:r>
              <a:rPr lang="en-US" dirty="0">
                <a:sym typeface="Wingdings" panose="05000000000000000000" pitchFamily="2" charset="2"/>
              </a:rPr>
              <a:t>Some leakage, or reduction in leakage, happens because people invest in forests.</a:t>
            </a:r>
          </a:p>
          <a:p>
            <a:pPr lvl="1">
              <a:buFont typeface="Wingdings" panose="05000000000000000000" pitchFamily="2" charset="2"/>
              <a:buChar char="è"/>
            </a:pPr>
            <a:endParaRPr lang="en-US" dirty="0">
              <a:sym typeface="Wingdings" panose="05000000000000000000" pitchFamily="2" charset="2"/>
            </a:endParaRPr>
          </a:p>
          <a:p>
            <a:endParaRPr lang="en-US" dirty="0"/>
          </a:p>
        </p:txBody>
      </p:sp>
      <p:sp>
        <p:nvSpPr>
          <p:cNvPr id="5" name="Slide Number Placeholder 4">
            <a:extLst>
              <a:ext uri="{FF2B5EF4-FFF2-40B4-BE49-F238E27FC236}">
                <a16:creationId xmlns:a16="http://schemas.microsoft.com/office/drawing/2014/main" id="{C0F71E26-41BF-B241-5569-6963864D6708}"/>
              </a:ext>
            </a:extLst>
          </p:cNvPr>
          <p:cNvSpPr>
            <a:spLocks noGrp="1"/>
          </p:cNvSpPr>
          <p:nvPr>
            <p:ph type="sldNum" sz="quarter" idx="12"/>
          </p:nvPr>
        </p:nvSpPr>
        <p:spPr/>
        <p:txBody>
          <a:bodyPr/>
          <a:lstStyle/>
          <a:p>
            <a:fld id="{6AED6E1A-74A3-49E0-9194-5F1E482F7807}" type="slidenum">
              <a:rPr lang="en-US" smtClean="0"/>
              <a:t>7</a:t>
            </a:fld>
            <a:endParaRPr lang="en-US"/>
          </a:p>
        </p:txBody>
      </p:sp>
    </p:spTree>
    <p:extLst>
      <p:ext uri="{BB962C8B-B14F-4D97-AF65-F5344CB8AC3E}">
        <p14:creationId xmlns:p14="http://schemas.microsoft.com/office/powerpoint/2010/main" val="291517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D36475-F8CC-480E-94E3-CE61454D2032}"/>
              </a:ext>
            </a:extLst>
          </p:cNvPr>
          <p:cNvPicPr>
            <a:picLocks noChangeAspect="1"/>
          </p:cNvPicPr>
          <p:nvPr/>
        </p:nvPicPr>
        <p:blipFill>
          <a:blip r:embed="rId3"/>
          <a:stretch>
            <a:fillRect/>
          </a:stretch>
        </p:blipFill>
        <p:spPr>
          <a:xfrm>
            <a:off x="4186106" y="848149"/>
            <a:ext cx="7667304" cy="6231157"/>
          </a:xfrm>
          <a:prstGeom prst="rect">
            <a:avLst/>
          </a:prstGeom>
        </p:spPr>
      </p:pic>
      <p:sp>
        <p:nvSpPr>
          <p:cNvPr id="5" name="Title 1">
            <a:extLst>
              <a:ext uri="{FF2B5EF4-FFF2-40B4-BE49-F238E27FC236}">
                <a16:creationId xmlns:a16="http://schemas.microsoft.com/office/drawing/2014/main" id="{D6A970A8-D71D-42DD-BADB-116611F734DE}"/>
              </a:ext>
            </a:extLst>
          </p:cNvPr>
          <p:cNvSpPr txBox="1">
            <a:spLocks/>
          </p:cNvSpPr>
          <p:nvPr/>
        </p:nvSpPr>
        <p:spPr>
          <a:xfrm>
            <a:off x="1" y="0"/>
            <a:ext cx="12105732" cy="6543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6">
                    <a:lumMod val="50000"/>
                  </a:schemeClr>
                </a:solidFill>
                <a:effectLst/>
                <a:uLnTx/>
                <a:uFillTx/>
                <a:latin typeface="Calibri Light" panose="020F0302020204030204"/>
                <a:ea typeface="+mj-ea"/>
                <a:cs typeface="+mj-cs"/>
              </a:rPr>
              <a:t>Range of leakage estimates (Pan et al., 2020)</a:t>
            </a:r>
          </a:p>
        </p:txBody>
      </p:sp>
      <p:sp>
        <p:nvSpPr>
          <p:cNvPr id="6" name="Slide Number Placeholder 5">
            <a:extLst>
              <a:ext uri="{FF2B5EF4-FFF2-40B4-BE49-F238E27FC236}">
                <a16:creationId xmlns:a16="http://schemas.microsoft.com/office/drawing/2014/main" id="{D455E0AE-F21A-490B-BF50-2B6EC2CB6F91}"/>
              </a:ext>
            </a:extLst>
          </p:cNvPr>
          <p:cNvSpPr>
            <a:spLocks noGrp="1"/>
          </p:cNvSpPr>
          <p:nvPr>
            <p:ph type="sldNum" sz="quarter" idx="12"/>
          </p:nvPr>
        </p:nvSpPr>
        <p:spPr>
          <a:xfrm>
            <a:off x="10906007" y="6215574"/>
            <a:ext cx="2616800" cy="3450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D6E1A-74A3-49E0-9194-5F1E482F78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DC181457-8DE9-42BD-D879-A35CC914E42E}"/>
              </a:ext>
            </a:extLst>
          </p:cNvPr>
          <p:cNvSpPr txBox="1"/>
          <p:nvPr/>
        </p:nvSpPr>
        <p:spPr>
          <a:xfrm rot="16200000">
            <a:off x="6542686" y="1723051"/>
            <a:ext cx="2256436" cy="369332"/>
          </a:xfrm>
          <a:prstGeom prst="rect">
            <a:avLst/>
          </a:prstGeom>
          <a:noFill/>
        </p:spPr>
        <p:txBody>
          <a:bodyPr wrap="square">
            <a:spAutoFit/>
          </a:bodyPr>
          <a:lstStyle/>
          <a:p>
            <a:r>
              <a:rPr lang="en-US" sz="1800" dirty="0"/>
              <a:t>Mean Carbon Leakage</a:t>
            </a:r>
            <a:endParaRPr lang="en-US" dirty="0"/>
          </a:p>
        </p:txBody>
      </p:sp>
      <p:cxnSp>
        <p:nvCxnSpPr>
          <p:cNvPr id="42" name="Straight Connector 41">
            <a:extLst>
              <a:ext uri="{FF2B5EF4-FFF2-40B4-BE49-F238E27FC236}">
                <a16:creationId xmlns:a16="http://schemas.microsoft.com/office/drawing/2014/main" id="{46204CEC-17A8-56C0-8471-479DAFAF08A0}"/>
              </a:ext>
            </a:extLst>
          </p:cNvPr>
          <p:cNvCxnSpPr>
            <a:cxnSpLocks/>
          </p:cNvCxnSpPr>
          <p:nvPr/>
        </p:nvCxnSpPr>
        <p:spPr>
          <a:xfrm>
            <a:off x="7925356" y="779499"/>
            <a:ext cx="0" cy="5007108"/>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FE73571-49A9-466C-3E4A-F5BEE6026074}"/>
              </a:ext>
            </a:extLst>
          </p:cNvPr>
          <p:cNvSpPr txBox="1"/>
          <p:nvPr/>
        </p:nvSpPr>
        <p:spPr>
          <a:xfrm rot="16200000">
            <a:off x="3333580" y="3059066"/>
            <a:ext cx="3749879" cy="400110"/>
          </a:xfrm>
          <a:prstGeom prst="rect">
            <a:avLst/>
          </a:prstGeom>
          <a:solidFill>
            <a:schemeClr val="bg1"/>
          </a:solidFill>
        </p:spPr>
        <p:txBody>
          <a:bodyPr wrap="square">
            <a:spAutoFit/>
          </a:bodyPr>
          <a:lstStyle/>
          <a:p>
            <a:pPr algn="ctr"/>
            <a:r>
              <a:rPr lang="en-US" sz="2000" dirty="0"/>
              <a:t>References</a:t>
            </a:r>
          </a:p>
        </p:txBody>
      </p:sp>
      <p:pic>
        <p:nvPicPr>
          <p:cNvPr id="49" name="Picture 48">
            <a:extLst>
              <a:ext uri="{FF2B5EF4-FFF2-40B4-BE49-F238E27FC236}">
                <a16:creationId xmlns:a16="http://schemas.microsoft.com/office/drawing/2014/main" id="{3A77A082-FFE1-37A7-4C31-2D9E989F5557}"/>
              </a:ext>
            </a:extLst>
          </p:cNvPr>
          <p:cNvPicPr>
            <a:picLocks noChangeAspect="1"/>
          </p:cNvPicPr>
          <p:nvPr/>
        </p:nvPicPr>
        <p:blipFill>
          <a:blip r:embed="rId4"/>
          <a:stretch>
            <a:fillRect/>
          </a:stretch>
        </p:blipFill>
        <p:spPr>
          <a:xfrm>
            <a:off x="716281" y="1003433"/>
            <a:ext cx="3200400" cy="4851133"/>
          </a:xfrm>
          <a:prstGeom prst="rect">
            <a:avLst/>
          </a:prstGeom>
        </p:spPr>
      </p:pic>
    </p:spTree>
    <p:extLst>
      <p:ext uri="{BB962C8B-B14F-4D97-AF65-F5344CB8AC3E}">
        <p14:creationId xmlns:p14="http://schemas.microsoft.com/office/powerpoint/2010/main" val="229848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424A8B-51B2-4FBA-A4B2-38D26A328BC9}"/>
              </a:ext>
            </a:extLst>
          </p:cNvPr>
          <p:cNvSpPr txBox="1"/>
          <p:nvPr/>
        </p:nvSpPr>
        <p:spPr>
          <a:xfrm>
            <a:off x="236600" y="117998"/>
            <a:ext cx="814229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How to Estimate Global and </a:t>
            </a:r>
            <a:r>
              <a:rPr lang="en-US" sz="2800" b="1" dirty="0">
                <a:solidFill>
                  <a:schemeClr val="accent6">
                    <a:lumMod val="50000"/>
                  </a:schemeClr>
                </a:solidFill>
                <a:latin typeface="Times New Roman" panose="02020603050405020304" pitchFamily="18" charset="0"/>
                <a:ea typeface="Times New Roman" panose="02020603050405020304" pitchFamily="18" charset="0"/>
              </a:rPr>
              <a:t>Regional Leakage: Global </a:t>
            </a: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Times New Roman" panose="02020603050405020304" pitchFamily="18" charset="0"/>
                <a:cs typeface="+mn-cs"/>
              </a:rPr>
              <a:t>Timber Model</a:t>
            </a:r>
            <a:endPar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488E20A-3053-495E-9A3E-E84DB18CEDEA}"/>
              </a:ext>
            </a:extLst>
          </p:cNvPr>
          <p:cNvSpPr txBox="1"/>
          <p:nvPr/>
        </p:nvSpPr>
        <p:spPr>
          <a:xfrm>
            <a:off x="7653295" y="1278194"/>
            <a:ext cx="4637027" cy="46628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Comprehensive</a:t>
            </a:r>
            <a:r>
              <a:rPr lang="en-US" sz="2400" b="1" dirty="0">
                <a:solidFill>
                  <a:prstClr val="black"/>
                </a:solidFill>
                <a:latin typeface="Calibri" panose="020F0502020204030204"/>
              </a:rPr>
              <a:t> Coverage: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200+ forest types across </a:t>
            </a:r>
            <a:r>
              <a:rPr lang="en-US" sz="2400" dirty="0">
                <a:solidFill>
                  <a:prstClr val="black"/>
                </a:solidFill>
                <a:latin typeface="Calibri" panose="020F0502020204030204"/>
              </a:rPr>
              <a:t>16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regions. </a:t>
            </a:r>
          </a:p>
          <a:p>
            <a:pPr marR="0" lvl="0" algn="l" defTabSz="914400" rtl="0" eaLnBrk="1" fontAlgn="auto" latinLnBrk="0" hangingPunct="1">
              <a:lnSpc>
                <a:spcPct val="100000"/>
              </a:lnSpc>
              <a:spcBef>
                <a:spcPts val="0"/>
              </a:spcBef>
              <a:spcAft>
                <a:spcPts val="0"/>
              </a:spcAft>
              <a:buClrTx/>
              <a:buSzTx/>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Diverse Forest Attributes: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Each forest type is defined by yield curve, age class distribution, management and harvest costs, land rental, etc.</a:t>
            </a:r>
          </a:p>
          <a:p>
            <a:pPr marR="0" lvl="0" algn="l" defTabSz="914400" rtl="0" eaLnBrk="1" fontAlgn="auto" latinLnBrk="0" hangingPunct="1">
              <a:lnSpc>
                <a:spcPct val="100000"/>
              </a:lnSpc>
              <a:spcBef>
                <a:spcPts val="0"/>
              </a:spcBef>
              <a:spcAft>
                <a:spcPts val="0"/>
              </a:spcAft>
              <a:buClrTx/>
              <a:buSzTx/>
              <a:tabLst/>
              <a:defRPr/>
            </a:pPr>
            <a:endParaRPr lang="en-US" sz="11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Calibri" panose="020F0502020204030204"/>
              </a:rPr>
              <a:t>Planning Foresight: </a:t>
            </a:r>
            <a:r>
              <a:rPr lang="en-US" sz="2400" dirty="0">
                <a:solidFill>
                  <a:prstClr val="black"/>
                </a:solidFill>
                <a:latin typeface="Calibri" panose="020F0502020204030204"/>
              </a:rPr>
              <a:t>Forward looking “agents” </a:t>
            </a:r>
          </a:p>
          <a:p>
            <a:pPr marR="0" lvl="0" algn="l" defTabSz="914400" rtl="0" eaLnBrk="1" fontAlgn="auto" latinLnBrk="0" hangingPunct="1">
              <a:lnSpc>
                <a:spcPct val="100000"/>
              </a:lnSpc>
              <a:spcBef>
                <a:spcPts val="0"/>
              </a:spcBef>
              <a:spcAft>
                <a:spcPts val="0"/>
              </a:spcAft>
              <a:buClrTx/>
              <a:buSzTx/>
              <a:tabLst/>
              <a:defRPr/>
            </a:pPr>
            <a:endParaRPr lang="en-US" sz="11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Calibri" panose="020F0502020204030204"/>
              </a:rPr>
              <a:t>Long Run Perspective: </a:t>
            </a:r>
            <a:r>
              <a:rPr lang="en-US" sz="2400" dirty="0">
                <a:solidFill>
                  <a:prstClr val="black"/>
                </a:solidFill>
                <a:latin typeface="Calibri" panose="020F0502020204030204"/>
              </a:rPr>
              <a:t>Modeled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200+ year horizon</a:t>
            </a:r>
          </a:p>
        </p:txBody>
      </p:sp>
      <p:pic>
        <p:nvPicPr>
          <p:cNvPr id="3" name="Picture 2" descr="A map of the world with different colors&#10;&#10;AI-generated content may be incorrect.">
            <a:extLst>
              <a:ext uri="{FF2B5EF4-FFF2-40B4-BE49-F238E27FC236}">
                <a16:creationId xmlns:a16="http://schemas.microsoft.com/office/drawing/2014/main" id="{6F31849A-9D7B-BB52-2312-DA6C6A237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86" y="1278194"/>
            <a:ext cx="7433187" cy="4513007"/>
          </a:xfrm>
          <a:prstGeom prst="rect">
            <a:avLst/>
          </a:prstGeom>
        </p:spPr>
      </p:pic>
    </p:spTree>
    <p:extLst>
      <p:ext uri="{BB962C8B-B14F-4D97-AF65-F5344CB8AC3E}">
        <p14:creationId xmlns:p14="http://schemas.microsoft.com/office/powerpoint/2010/main" val="559137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BD81E1639E104B897B7464782B49BF" ma:contentTypeVersion="26" ma:contentTypeDescription="Create a new document." ma:contentTypeScope="" ma:versionID="2ac2038dccef4cdfd213c45cc9574a1b">
  <xsd:schema xmlns:xsd="http://www.w3.org/2001/XMLSchema" xmlns:xs="http://www.w3.org/2001/XMLSchema" xmlns:p="http://schemas.microsoft.com/office/2006/metadata/properties" xmlns:ns2="4cecae92-d326-45b1-80cf-0205f9ead9fa" xmlns:ns3="955c11f9-020b-4ea4-b49f-f676139b16a5" targetNamespace="http://schemas.microsoft.com/office/2006/metadata/properties" ma:root="true" ma:fieldsID="6ba057d56c77b88074d1eb67a6ec7df5" ns2:_="" ns3:_="">
    <xsd:import namespace="4cecae92-d326-45b1-80cf-0205f9ead9fa"/>
    <xsd:import namespace="955c11f9-020b-4ea4-b49f-f676139b16a5"/>
    <xsd:element name="properties">
      <xsd:complexType>
        <xsd:sequence>
          <xsd:element name="documentManagement">
            <xsd:complexType>
              <xsd:all>
                <xsd:element ref="ns2:Client" minOccurs="0"/>
                <xsd:element ref="ns2:ProjectID" minOccurs="0"/>
                <xsd:element ref="ns3:SharedWithUsers" minOccurs="0"/>
                <xsd:element ref="ns3:SharedWithDetails" minOccurs="0"/>
                <xsd:element ref="ns2:ProjectName" minOccurs="0"/>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Status" minOccurs="0"/>
                <xsd:element ref="ns2:MediaServiceDateTaken" minOccurs="0"/>
                <xsd:element ref="ns2:MediaLengthInSeconds" minOccurs="0"/>
                <xsd:element ref="ns2:MediaServiceLocation" minOccurs="0"/>
                <xsd:element ref="ns2:MediaServiceSearchProperties" minOccurs="0"/>
                <xsd:element ref="ns2:Date" minOccurs="0"/>
                <xsd:element ref="ns2:MediaServiceObjectDetectorVersions" minOccurs="0"/>
                <xsd:element ref="ns2:FileDescrip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ecae92-d326-45b1-80cf-0205f9ead9fa" elementFormDefault="qualified">
    <xsd:import namespace="http://schemas.microsoft.com/office/2006/documentManagement/types"/>
    <xsd:import namespace="http://schemas.microsoft.com/office/infopath/2007/PartnerControls"/>
    <xsd:element name="Client" ma:index="8" nillable="true" ma:displayName="Client" ma:format="Dropdown" ma:internalName="Client">
      <xsd:simpleType>
        <xsd:restriction base="dms:Text">
          <xsd:maxLength value="255"/>
        </xsd:restriction>
      </xsd:simpleType>
    </xsd:element>
    <xsd:element name="ProjectID" ma:index="9" nillable="true" ma:displayName="Project Number" ma:format="Dropdown" ma:internalName="ProjectID">
      <xsd:simpleType>
        <xsd:restriction base="dms:Text">
          <xsd:maxLength value="255"/>
        </xsd:restriction>
      </xsd:simpleType>
    </xsd:element>
    <xsd:element name="ProjectName" ma:index="12" nillable="true" ma:displayName="Project Name" ma:format="Dropdown" ma:internalName="ProjectName">
      <xsd:simpleType>
        <xsd:restriction base="dms:Text">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3b40f3a-84d0-4acf-ad34-a39173ff9cc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Status" ma:index="23" nillable="true" ma:displayName="Status" ma:format="Dropdown" ma:internalName="Status">
      <xsd:simpleType>
        <xsd:restriction base="dms:Choice">
          <xsd:enumeration value="Active"/>
          <xsd:enumeration value="Closed"/>
        </xsd:restriction>
      </xsd:simpleType>
    </xsd:element>
    <xsd:element name="MediaServiceDateTaken" ma:index="24" nillable="true" ma:displayName="MediaServiceDateTaken" ma:hidden="true"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Location" ma:index="26" nillable="true" ma:displayName="Location"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Date" ma:index="28" nillable="true" ma:displayName="Date" ma:format="DateOnly" ma:internalName="Date">
      <xsd:simpleType>
        <xsd:restriction base="dms:DateTim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FileDescription" ma:index="30" nillable="true" ma:displayName="File Description" ma:description="Short description of the file" ma:format="Dropdown" ma:internalName="FileDescription">
      <xsd:simpleType>
        <xsd:restriction base="dms:Text">
          <xsd:maxLength value="255"/>
        </xsd:restriction>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5c11f9-020b-4ea4-b49f-f676139b16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46e6daf-71af-4009-ad17-73c15e282d41}" ma:internalName="TaxCatchAll" ma:showField="CatchAllData" ma:web="955c11f9-020b-4ea4-b49f-f676139b16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4cecae92-d326-45b1-80cf-0205f9ead9fa" xsi:nil="true"/>
    <TaxCatchAll xmlns="955c11f9-020b-4ea4-b49f-f676139b16a5" xsi:nil="true"/>
    <FileDescription xmlns="4cecae92-d326-45b1-80cf-0205f9ead9fa" xsi:nil="true"/>
    <lcf76f155ced4ddcb4097134ff3c332f xmlns="4cecae92-d326-45b1-80cf-0205f9ead9fa">
      <Terms xmlns="http://schemas.microsoft.com/office/infopath/2007/PartnerControls"/>
    </lcf76f155ced4ddcb4097134ff3c332f>
    <ProjectID xmlns="4cecae92-d326-45b1-80cf-0205f9ead9fa" xsi:nil="true"/>
    <ProjectName xmlns="4cecae92-d326-45b1-80cf-0205f9ead9fa" xsi:nil="true"/>
    <Client xmlns="4cecae92-d326-45b1-80cf-0205f9ead9fa" xsi:nil="true"/>
    <Status xmlns="4cecae92-d326-45b1-80cf-0205f9ead9fa" xsi:nil="true"/>
  </documentManagement>
</p:properties>
</file>

<file path=customXml/itemProps1.xml><?xml version="1.0" encoding="utf-8"?>
<ds:datastoreItem xmlns:ds="http://schemas.openxmlformats.org/officeDocument/2006/customXml" ds:itemID="{D0ADE4D7-6EDD-42EA-8ED1-F02FD7823962}"/>
</file>

<file path=customXml/itemProps2.xml><?xml version="1.0" encoding="utf-8"?>
<ds:datastoreItem xmlns:ds="http://schemas.openxmlformats.org/officeDocument/2006/customXml" ds:itemID="{72C7F397-344B-4461-9DA9-933EA753EF70}"/>
</file>

<file path=customXml/itemProps3.xml><?xml version="1.0" encoding="utf-8"?>
<ds:datastoreItem xmlns:ds="http://schemas.openxmlformats.org/officeDocument/2006/customXml" ds:itemID="{60E9FA75-D880-4697-A07B-47B351EE48DA}"/>
</file>

<file path=docProps/app.xml><?xml version="1.0" encoding="utf-8"?>
<Properties xmlns="http://schemas.openxmlformats.org/officeDocument/2006/extended-properties" xmlns:vt="http://schemas.openxmlformats.org/officeDocument/2006/docPropsVTypes">
  <TotalTime>8039</TotalTime>
  <Words>1773</Words>
  <Application>Microsoft Office PowerPoint</Application>
  <PresentationFormat>Widescreen</PresentationFormat>
  <Paragraphs>290</Paragraphs>
  <Slides>22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Times New Roman</vt:lpstr>
      <vt:lpstr>Wingdings</vt:lpstr>
      <vt:lpstr>Office Theme</vt:lpstr>
      <vt:lpstr>A Globally Relevant Data-driven Assessment of Carbon Leakage from Forestry</vt:lpstr>
      <vt:lpstr>What is Leakage?</vt:lpstr>
      <vt:lpstr>What is Leakage?</vt:lpstr>
      <vt:lpstr>What is Leakage?</vt:lpstr>
      <vt:lpstr>How does leakage happen?</vt:lpstr>
      <vt:lpstr>Some points on leakage in “no harvest” case</vt:lpstr>
      <vt:lpstr>To evaluate leakage, we should…</vt:lpstr>
      <vt:lpstr>PowerPoint Presentation</vt:lpstr>
      <vt:lpstr>PowerPoint Presentation</vt:lpstr>
      <vt:lpstr>GTM IFM / CSF Leakage Scenarios</vt:lpstr>
      <vt:lpstr>No Forest Carbon Policy – Global Baseline</vt:lpstr>
      <vt:lpstr>Forest Carbon Policy Scenario Impacts:  Change from Baseline</vt:lpstr>
      <vt:lpstr>PowerPoint Presentation</vt:lpstr>
      <vt:lpstr>Global Carbon vs. Harvest Leakage</vt:lpstr>
      <vt:lpstr>PowerPoint Presentation</vt:lpstr>
      <vt:lpstr>PowerPoint Presentation</vt:lpstr>
      <vt:lpstr>Discussion</vt:lpstr>
      <vt:lpstr>PowerPoint Presentation</vt:lpstr>
      <vt:lpstr>Leakage Estimation Summary</vt:lpstr>
      <vt:lpstr>What the ‘Right’ Rate for Global Carbon Leakage?</vt:lpstr>
      <vt:lpstr>Want to learn more?</vt:lpstr>
      <vt:lpstr>Contact Details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Timber Model Leakage Study</dc:title>
  <dc:creator>Adam J Daigneault</dc:creator>
  <cp:lastModifiedBy>Adam J Daigneault</cp:lastModifiedBy>
  <cp:revision>122</cp:revision>
  <dcterms:created xsi:type="dcterms:W3CDTF">2022-02-14T20:28:18Z</dcterms:created>
  <dcterms:modified xsi:type="dcterms:W3CDTF">2026-04-10T15:12:02Z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0x0101004CBD81E1639E104B897B7464782B49BF</vt:lpwstr>
  </property>
  <property fmtid="{D5CDD505-2E9C-101B-9397-08002B2CF9AE}" pid="3" name="MediaServiceImageTags">
    <vt:lpwstr/>
  </property>
</Properties>
</file>