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22"/>
  </p:notesMasterIdLst>
  <p:handoutMasterIdLst>
    <p:handoutMasterId r:id="rId23"/>
  </p:handoutMasterIdLst>
  <p:sldIdLst>
    <p:sldId id="2147378411" r:id="rId6"/>
    <p:sldId id="2147378414" r:id="rId7"/>
    <p:sldId id="2147378412" r:id="rId8"/>
    <p:sldId id="2147378460" r:id="rId9"/>
    <p:sldId id="2147378432" r:id="rId10"/>
    <p:sldId id="2147378416" r:id="rId11"/>
    <p:sldId id="2147378417" r:id="rId12"/>
    <p:sldId id="2147378458" r:id="rId13"/>
    <p:sldId id="2147378440" r:id="rId14"/>
    <p:sldId id="2147378441" r:id="rId15"/>
    <p:sldId id="2147378454" r:id="rId16"/>
    <p:sldId id="2147378424" r:id="rId17"/>
    <p:sldId id="2147378461" r:id="rId18"/>
    <p:sldId id="2147378462" r:id="rId19"/>
    <p:sldId id="652" r:id="rId20"/>
    <p:sldId id="2147378435" r:id="rId21"/>
  </p:sldIdLst>
  <p:sldSz cx="9144000" cy="5143500" type="screen16x9"/>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Presentation" id="{9F0C69CD-5287-884D-949D-BF4EA66F510A}">
          <p14:sldIdLst>
            <p14:sldId id="2147378411"/>
            <p14:sldId id="2147378414"/>
            <p14:sldId id="2147378412"/>
            <p14:sldId id="2147378460"/>
            <p14:sldId id="2147378432"/>
            <p14:sldId id="2147378416"/>
            <p14:sldId id="2147378417"/>
            <p14:sldId id="2147378458"/>
            <p14:sldId id="2147378440"/>
            <p14:sldId id="2147378441"/>
            <p14:sldId id="2147378454"/>
            <p14:sldId id="2147378424"/>
            <p14:sldId id="2147378461"/>
            <p14:sldId id="2147378462"/>
            <p14:sldId id="652"/>
            <p14:sldId id="2147378435"/>
          </p14:sldIdLst>
        </p14:section>
        <p14:section name="Appendix" id="{228DF6B4-6E20-4B22-BA62-A6868955AB38}">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1740" userDrawn="1">
          <p15:clr>
            <a:srgbClr val="A4A3A4"/>
          </p15:clr>
        </p15:guide>
        <p15:guide id="4" orient="horz" pos="2604" userDrawn="1">
          <p15:clr>
            <a:srgbClr val="A4A3A4"/>
          </p15:clr>
        </p15:guide>
        <p15:guide id="5" orient="horz" pos="14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E84D2A-AE23-79BC-92C6-12D640451C55}" name="Spangenberg, Kami" initials="SK" userId="S::kspangenberg@rti.org::21ac330d-bcac-4252-9ec6-b1cfd19dca06" providerId="AD"/>
  <p188:author id="{4FBBC6B1-C9D1-105C-1A53-15BEF67548AA}" name="Clifford, Alisa" initials="AC" userId="S::aclifford@rti.org::ff4eaef2-6dcb-4df8-901f-10a4ccd3e99b" providerId="AD"/>
  <p188:author id="{710C6DDC-F3E6-17F2-F14B-3845734F709D}" name="Carlson, Megan" initials="CM" userId="S::mcarlson@rti.org::6c64b19f-b489-43a7-922b-e08f4ec8309f" providerId="AD"/>
  <p188:author id="{5CC8CFE9-8FF0-BB39-F12B-6CDACB2A4DB3}" name="Branigan, MaryBeth" initials="BM" userId="S::branigan@rti.org::4cd74bbf-045a-4df1-adf1-0a8c32c52b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0000"/>
    <a:srgbClr val="43B2C7"/>
    <a:srgbClr val="0F264A"/>
    <a:srgbClr val="86C3DF"/>
    <a:srgbClr val="575751"/>
    <a:srgbClr val="42230D"/>
    <a:srgbClr val="D0DF00"/>
    <a:srgbClr val="C4A05A"/>
    <a:srgbClr val="B00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5033" autoAdjust="0"/>
  </p:normalViewPr>
  <p:slideViewPr>
    <p:cSldViewPr snapToGrid="0">
      <p:cViewPr varScale="1">
        <p:scale>
          <a:sx n="98" d="100"/>
          <a:sy n="98" d="100"/>
        </p:scale>
        <p:origin x="1018" y="293"/>
      </p:cViewPr>
      <p:guideLst>
        <p:guide orient="horz" pos="355"/>
        <p:guide pos="2880"/>
        <p:guide orient="horz" pos="1740"/>
        <p:guide orient="horz" pos="2604"/>
        <p:guide orient="horz" pos="145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vero, Alice" userId="77aec991-6782-46fc-aacc-7651261efd69" providerId="ADAL" clId="{749E6873-0D92-4E0C-A4E4-3EBD5A6397A5}"/>
    <pc:docChg chg="undo redo custSel addSld delSld modSld sldOrd modSection modNotesMaster modHandout">
      <pc:chgData name="Favero, Alice" userId="77aec991-6782-46fc-aacc-7651261efd69" providerId="ADAL" clId="{749E6873-0D92-4E0C-A4E4-3EBD5A6397A5}" dt="2026-04-24T15:11:56.617" v="6608" actId="47"/>
      <pc:docMkLst>
        <pc:docMk/>
      </pc:docMkLst>
      <pc:sldChg chg="addSp delSp modSp mod">
        <pc:chgData name="Favero, Alice" userId="77aec991-6782-46fc-aacc-7651261efd69" providerId="ADAL" clId="{749E6873-0D92-4E0C-A4E4-3EBD5A6397A5}" dt="2026-04-13T13:41:25.378" v="2607" actId="478"/>
        <pc:sldMkLst>
          <pc:docMk/>
          <pc:sldMk cId="1914344929" sldId="2147378411"/>
        </pc:sldMkLst>
        <pc:spChg chg="mod">
          <ac:chgData name="Favero, Alice" userId="77aec991-6782-46fc-aacc-7651261efd69" providerId="ADAL" clId="{749E6873-0D92-4E0C-A4E4-3EBD5A6397A5}" dt="2026-04-13T13:41:11.696" v="2605" actId="20577"/>
          <ac:spMkLst>
            <pc:docMk/>
            <pc:sldMk cId="1914344929" sldId="2147378411"/>
            <ac:spMk id="2" creationId="{E436B16F-4D17-AEF6-2912-54674050C83D}"/>
          </ac:spMkLst>
        </pc:spChg>
      </pc:sldChg>
      <pc:sldChg chg="add del">
        <pc:chgData name="Favero, Alice" userId="77aec991-6782-46fc-aacc-7651261efd69" providerId="ADAL" clId="{749E6873-0D92-4E0C-A4E4-3EBD5A6397A5}" dt="2026-04-24T15:11:56.617" v="6608" actId="47"/>
        <pc:sldMkLst>
          <pc:docMk/>
          <pc:sldMk cId="1204526256" sldId="2147378415"/>
        </pc:sldMkLst>
      </pc:sldChg>
      <pc:sldChg chg="modSp mod">
        <pc:chgData name="Favero, Alice" userId="77aec991-6782-46fc-aacc-7651261efd69" providerId="ADAL" clId="{749E6873-0D92-4E0C-A4E4-3EBD5A6397A5}" dt="2026-04-15T04:12:41.362" v="5970" actId="20577"/>
        <pc:sldMkLst>
          <pc:docMk/>
          <pc:sldMk cId="1656075697" sldId="2147378416"/>
        </pc:sldMkLst>
        <pc:spChg chg="mod">
          <ac:chgData name="Favero, Alice" userId="77aec991-6782-46fc-aacc-7651261efd69" providerId="ADAL" clId="{749E6873-0D92-4E0C-A4E4-3EBD5A6397A5}" dt="2026-04-15T04:12:41.362" v="5970" actId="20577"/>
          <ac:spMkLst>
            <pc:docMk/>
            <pc:sldMk cId="1656075697" sldId="2147378416"/>
            <ac:spMk id="3" creationId="{E55BD532-0DD2-4566-EF6C-B2DC2EA99F43}"/>
          </ac:spMkLst>
        </pc:spChg>
      </pc:sldChg>
      <pc:sldChg chg="modNotesTx">
        <pc:chgData name="Favero, Alice" userId="77aec991-6782-46fc-aacc-7651261efd69" providerId="ADAL" clId="{749E6873-0D92-4E0C-A4E4-3EBD5A6397A5}" dt="2026-04-15T03:26:01.898" v="4923" actId="20577"/>
        <pc:sldMkLst>
          <pc:docMk/>
          <pc:sldMk cId="2015708816" sldId="2147378417"/>
        </pc:sldMkLst>
      </pc:sldChg>
      <pc:sldChg chg="del ord">
        <pc:chgData name="Favero, Alice" userId="77aec991-6782-46fc-aacc-7651261efd69" providerId="ADAL" clId="{749E6873-0D92-4E0C-A4E4-3EBD5A6397A5}" dt="2026-04-24T15:11:56.617" v="6608" actId="47"/>
        <pc:sldMkLst>
          <pc:docMk/>
          <pc:sldMk cId="3598944928" sldId="2147378419"/>
        </pc:sldMkLst>
      </pc:sldChg>
      <pc:sldChg chg="del ord">
        <pc:chgData name="Favero, Alice" userId="77aec991-6782-46fc-aacc-7651261efd69" providerId="ADAL" clId="{749E6873-0D92-4E0C-A4E4-3EBD5A6397A5}" dt="2026-04-24T15:11:56.617" v="6608" actId="47"/>
        <pc:sldMkLst>
          <pc:docMk/>
          <pc:sldMk cId="323938983" sldId="2147378421"/>
        </pc:sldMkLst>
      </pc:sldChg>
      <pc:sldChg chg="del">
        <pc:chgData name="Favero, Alice" userId="77aec991-6782-46fc-aacc-7651261efd69" providerId="ADAL" clId="{749E6873-0D92-4E0C-A4E4-3EBD5A6397A5}" dt="2026-04-24T15:11:56.617" v="6608" actId="47"/>
        <pc:sldMkLst>
          <pc:docMk/>
          <pc:sldMk cId="1947022457" sldId="2147378423"/>
        </pc:sldMkLst>
      </pc:sldChg>
      <pc:sldChg chg="addSp delSp modSp mod ord modNotesTx">
        <pc:chgData name="Favero, Alice" userId="77aec991-6782-46fc-aacc-7651261efd69" providerId="ADAL" clId="{749E6873-0D92-4E0C-A4E4-3EBD5A6397A5}" dt="2026-04-15T15:01:06.328" v="6587" actId="20577"/>
        <pc:sldMkLst>
          <pc:docMk/>
          <pc:sldMk cId="839712594" sldId="2147378424"/>
        </pc:sldMkLst>
        <pc:spChg chg="mod">
          <ac:chgData name="Favero, Alice" userId="77aec991-6782-46fc-aacc-7651261efd69" providerId="ADAL" clId="{749E6873-0D92-4E0C-A4E4-3EBD5A6397A5}" dt="2026-04-15T03:51:58.646" v="5225" actId="20577"/>
          <ac:spMkLst>
            <pc:docMk/>
            <pc:sldMk cId="839712594" sldId="2147378424"/>
            <ac:spMk id="2" creationId="{06385E75-2A53-7E50-3D0D-EB5AC7D0C4FC}"/>
          </ac:spMkLst>
        </pc:spChg>
        <pc:spChg chg="mod">
          <ac:chgData name="Favero, Alice" userId="77aec991-6782-46fc-aacc-7651261efd69" providerId="ADAL" clId="{749E6873-0D92-4E0C-A4E4-3EBD5A6397A5}" dt="2026-04-15T03:51:55.829" v="5224" actId="1076"/>
          <ac:spMkLst>
            <pc:docMk/>
            <pc:sldMk cId="839712594" sldId="2147378424"/>
            <ac:spMk id="4" creationId="{50B6EDD8-228B-A70E-B05D-D34872A06A89}"/>
          </ac:spMkLst>
        </pc:spChg>
        <pc:spChg chg="add mod">
          <ac:chgData name="Favero, Alice" userId="77aec991-6782-46fc-aacc-7651261efd69" providerId="ADAL" clId="{749E6873-0D92-4E0C-A4E4-3EBD5A6397A5}" dt="2026-04-15T14:57:00.690" v="6223" actId="1076"/>
          <ac:spMkLst>
            <pc:docMk/>
            <pc:sldMk cId="839712594" sldId="2147378424"/>
            <ac:spMk id="6" creationId="{DA41FF1F-00F4-1CF6-2727-41F860E8F5A6}"/>
          </ac:spMkLst>
        </pc:spChg>
      </pc:sldChg>
      <pc:sldChg chg="modNotesTx">
        <pc:chgData name="Favero, Alice" userId="77aec991-6782-46fc-aacc-7651261efd69" providerId="ADAL" clId="{749E6873-0D92-4E0C-A4E4-3EBD5A6397A5}" dt="2026-04-15T04:10:26.249" v="5931" actId="6549"/>
        <pc:sldMkLst>
          <pc:docMk/>
          <pc:sldMk cId="2423598915" sldId="2147378432"/>
        </pc:sldMkLst>
      </pc:sldChg>
      <pc:sldChg chg="del">
        <pc:chgData name="Favero, Alice" userId="77aec991-6782-46fc-aacc-7651261efd69" providerId="ADAL" clId="{749E6873-0D92-4E0C-A4E4-3EBD5A6397A5}" dt="2026-04-24T15:11:56.617" v="6608" actId="47"/>
        <pc:sldMkLst>
          <pc:docMk/>
          <pc:sldMk cId="916759014" sldId="2147378433"/>
        </pc:sldMkLst>
      </pc:sldChg>
      <pc:sldChg chg="del">
        <pc:chgData name="Favero, Alice" userId="77aec991-6782-46fc-aacc-7651261efd69" providerId="ADAL" clId="{749E6873-0D92-4E0C-A4E4-3EBD5A6397A5}" dt="2026-04-24T15:11:56.617" v="6608" actId="47"/>
        <pc:sldMkLst>
          <pc:docMk/>
          <pc:sldMk cId="3364222232" sldId="2147378434"/>
        </pc:sldMkLst>
      </pc:sldChg>
      <pc:sldChg chg="ord">
        <pc:chgData name="Favero, Alice" userId="77aec991-6782-46fc-aacc-7651261efd69" providerId="ADAL" clId="{749E6873-0D92-4E0C-A4E4-3EBD5A6397A5}" dt="2026-04-13T14:03:07.865" v="2703"/>
        <pc:sldMkLst>
          <pc:docMk/>
          <pc:sldMk cId="3740983794" sldId="2147378435"/>
        </pc:sldMkLst>
      </pc:sldChg>
      <pc:sldChg chg="del">
        <pc:chgData name="Favero, Alice" userId="77aec991-6782-46fc-aacc-7651261efd69" providerId="ADAL" clId="{749E6873-0D92-4E0C-A4E4-3EBD5A6397A5}" dt="2026-04-24T15:11:56.617" v="6608" actId="47"/>
        <pc:sldMkLst>
          <pc:docMk/>
          <pc:sldMk cId="1751737823" sldId="2147378438"/>
        </pc:sldMkLst>
      </pc:sldChg>
      <pc:sldChg chg="del ord">
        <pc:chgData name="Favero, Alice" userId="77aec991-6782-46fc-aacc-7651261efd69" providerId="ADAL" clId="{749E6873-0D92-4E0C-A4E4-3EBD5A6397A5}" dt="2026-04-24T15:11:56.617" v="6608" actId="47"/>
        <pc:sldMkLst>
          <pc:docMk/>
          <pc:sldMk cId="2049792299" sldId="2147378439"/>
        </pc:sldMkLst>
      </pc:sldChg>
      <pc:sldChg chg="addSp modSp mod ord modNotesTx">
        <pc:chgData name="Favero, Alice" userId="77aec991-6782-46fc-aacc-7651261efd69" providerId="ADAL" clId="{749E6873-0D92-4E0C-A4E4-3EBD5A6397A5}" dt="2026-04-15T03:20:19.950" v="4333" actId="20577"/>
        <pc:sldMkLst>
          <pc:docMk/>
          <pc:sldMk cId="3375655238" sldId="2147378440"/>
        </pc:sldMkLst>
        <pc:spChg chg="add mod">
          <ac:chgData name="Favero, Alice" userId="77aec991-6782-46fc-aacc-7651261efd69" providerId="ADAL" clId="{749E6873-0D92-4E0C-A4E4-3EBD5A6397A5}" dt="2026-04-15T03:14:51.135" v="3760" actId="1076"/>
          <ac:spMkLst>
            <pc:docMk/>
            <pc:sldMk cId="3375655238" sldId="2147378440"/>
            <ac:spMk id="5" creationId="{6F76AAEA-B669-33B5-0052-7877F7F6943D}"/>
          </ac:spMkLst>
        </pc:spChg>
        <pc:spChg chg="mod">
          <ac:chgData name="Favero, Alice" userId="77aec991-6782-46fc-aacc-7651261efd69" providerId="ADAL" clId="{749E6873-0D92-4E0C-A4E4-3EBD5A6397A5}" dt="2026-04-15T03:15:21.034" v="3761" actId="1076"/>
          <ac:spMkLst>
            <pc:docMk/>
            <pc:sldMk cId="3375655238" sldId="2147378440"/>
            <ac:spMk id="8" creationId="{2733538E-5D0C-06BC-47EC-4A59DECE7988}"/>
          </ac:spMkLst>
        </pc:spChg>
      </pc:sldChg>
      <pc:sldChg chg="addSp modSp ord modNotesTx">
        <pc:chgData name="Favero, Alice" userId="77aec991-6782-46fc-aacc-7651261efd69" providerId="ADAL" clId="{749E6873-0D92-4E0C-A4E4-3EBD5A6397A5}" dt="2026-04-15T03:25:41.187" v="4920"/>
        <pc:sldMkLst>
          <pc:docMk/>
          <pc:sldMk cId="3275891758" sldId="2147378441"/>
        </pc:sldMkLst>
        <pc:spChg chg="add mod">
          <ac:chgData name="Favero, Alice" userId="77aec991-6782-46fc-aacc-7651261efd69" providerId="ADAL" clId="{749E6873-0D92-4E0C-A4E4-3EBD5A6397A5}" dt="2026-04-15T03:25:41.187" v="4920"/>
          <ac:spMkLst>
            <pc:docMk/>
            <pc:sldMk cId="3275891758" sldId="2147378441"/>
            <ac:spMk id="3" creationId="{89A70AB9-FDE0-4AD3-7EAA-CDE8097202BA}"/>
          </ac:spMkLst>
        </pc:spChg>
      </pc:sldChg>
      <pc:sldChg chg="del ord">
        <pc:chgData name="Favero, Alice" userId="77aec991-6782-46fc-aacc-7651261efd69" providerId="ADAL" clId="{749E6873-0D92-4E0C-A4E4-3EBD5A6397A5}" dt="2026-04-24T15:11:56.617" v="6608" actId="47"/>
        <pc:sldMkLst>
          <pc:docMk/>
          <pc:sldMk cId="171323449" sldId="2147378443"/>
        </pc:sldMkLst>
      </pc:sldChg>
      <pc:sldChg chg="del">
        <pc:chgData name="Favero, Alice" userId="77aec991-6782-46fc-aacc-7651261efd69" providerId="ADAL" clId="{749E6873-0D92-4E0C-A4E4-3EBD5A6397A5}" dt="2026-04-24T15:11:56.617" v="6608" actId="47"/>
        <pc:sldMkLst>
          <pc:docMk/>
          <pc:sldMk cId="510890051" sldId="2147378444"/>
        </pc:sldMkLst>
      </pc:sldChg>
      <pc:sldChg chg="del">
        <pc:chgData name="Favero, Alice" userId="77aec991-6782-46fc-aacc-7651261efd69" providerId="ADAL" clId="{749E6873-0D92-4E0C-A4E4-3EBD5A6397A5}" dt="2026-04-24T15:11:56.617" v="6608" actId="47"/>
        <pc:sldMkLst>
          <pc:docMk/>
          <pc:sldMk cId="1255048104" sldId="2147378445"/>
        </pc:sldMkLst>
      </pc:sldChg>
      <pc:sldChg chg="del">
        <pc:chgData name="Favero, Alice" userId="77aec991-6782-46fc-aacc-7651261efd69" providerId="ADAL" clId="{749E6873-0D92-4E0C-A4E4-3EBD5A6397A5}" dt="2026-04-24T15:11:56.617" v="6608" actId="47"/>
        <pc:sldMkLst>
          <pc:docMk/>
          <pc:sldMk cId="2405149829" sldId="2147378446"/>
        </pc:sldMkLst>
      </pc:sldChg>
      <pc:sldChg chg="del">
        <pc:chgData name="Favero, Alice" userId="77aec991-6782-46fc-aacc-7651261efd69" providerId="ADAL" clId="{749E6873-0D92-4E0C-A4E4-3EBD5A6397A5}" dt="2026-04-24T15:11:56.617" v="6608" actId="47"/>
        <pc:sldMkLst>
          <pc:docMk/>
          <pc:sldMk cId="1950555644" sldId="2147378448"/>
        </pc:sldMkLst>
      </pc:sldChg>
      <pc:sldChg chg="del">
        <pc:chgData name="Favero, Alice" userId="77aec991-6782-46fc-aacc-7651261efd69" providerId="ADAL" clId="{749E6873-0D92-4E0C-A4E4-3EBD5A6397A5}" dt="2026-04-24T15:11:56.617" v="6608" actId="47"/>
        <pc:sldMkLst>
          <pc:docMk/>
          <pc:sldMk cId="130145593" sldId="2147378449"/>
        </pc:sldMkLst>
      </pc:sldChg>
      <pc:sldChg chg="addSp delSp modSp new mod modNotesTx">
        <pc:chgData name="Favero, Alice" userId="77aec991-6782-46fc-aacc-7651261efd69" providerId="ADAL" clId="{749E6873-0D92-4E0C-A4E4-3EBD5A6397A5}" dt="2026-04-15T15:04:22.005" v="6596" actId="14100"/>
        <pc:sldMkLst>
          <pc:docMk/>
          <pc:sldMk cId="3950931911" sldId="2147378454"/>
        </pc:sldMkLst>
        <pc:spChg chg="mod">
          <ac:chgData name="Favero, Alice" userId="77aec991-6782-46fc-aacc-7651261efd69" providerId="ADAL" clId="{749E6873-0D92-4E0C-A4E4-3EBD5A6397A5}" dt="2026-04-15T04:05:48.475" v="5712" actId="20577"/>
          <ac:spMkLst>
            <pc:docMk/>
            <pc:sldMk cId="3950931911" sldId="2147378454"/>
            <ac:spMk id="2" creationId="{77E7221D-5D10-4AA0-B1DF-A71ABD777DA4}"/>
          </ac:spMkLst>
        </pc:spChg>
        <pc:spChg chg="add mod">
          <ac:chgData name="Favero, Alice" userId="77aec991-6782-46fc-aacc-7651261efd69" providerId="ADAL" clId="{749E6873-0D92-4E0C-A4E4-3EBD5A6397A5}" dt="2026-04-15T15:04:22.005" v="6596" actId="14100"/>
          <ac:spMkLst>
            <pc:docMk/>
            <pc:sldMk cId="3950931911" sldId="2147378454"/>
            <ac:spMk id="3" creationId="{70C907A0-0B42-1B67-5ACE-9B4B63817002}"/>
          </ac:spMkLst>
        </pc:spChg>
        <pc:spChg chg="add mod">
          <ac:chgData name="Favero, Alice" userId="77aec991-6782-46fc-aacc-7651261efd69" providerId="ADAL" clId="{749E6873-0D92-4E0C-A4E4-3EBD5A6397A5}" dt="2026-04-15T14:55:43.373" v="6182" actId="20577"/>
          <ac:spMkLst>
            <pc:docMk/>
            <pc:sldMk cId="3950931911" sldId="2147378454"/>
            <ac:spMk id="7" creationId="{9871DB39-4791-D2E9-03DD-D2E2E2007A4D}"/>
          </ac:spMkLst>
        </pc:spChg>
        <pc:picChg chg="add mod modCrop">
          <ac:chgData name="Favero, Alice" userId="77aec991-6782-46fc-aacc-7651261efd69" providerId="ADAL" clId="{749E6873-0D92-4E0C-A4E4-3EBD5A6397A5}" dt="2026-04-15T03:30:43.011" v="4957" actId="1076"/>
          <ac:picMkLst>
            <pc:docMk/>
            <pc:sldMk cId="3950931911" sldId="2147378454"/>
            <ac:picMk id="4" creationId="{FEC86361-3A78-CBC9-C46A-26DC2E70258B}"/>
          </ac:picMkLst>
        </pc:picChg>
      </pc:sldChg>
      <pc:sldChg chg="modSp new mod">
        <pc:chgData name="Favero, Alice" userId="77aec991-6782-46fc-aacc-7651261efd69" providerId="ADAL" clId="{749E6873-0D92-4E0C-A4E4-3EBD5A6397A5}" dt="2026-04-13T17:09:06.613" v="2739" actId="20577"/>
        <pc:sldMkLst>
          <pc:docMk/>
          <pc:sldMk cId="1545218948" sldId="2147378458"/>
        </pc:sldMkLst>
        <pc:spChg chg="mod">
          <ac:chgData name="Favero, Alice" userId="77aec991-6782-46fc-aacc-7651261efd69" providerId="ADAL" clId="{749E6873-0D92-4E0C-A4E4-3EBD5A6397A5}" dt="2026-04-13T17:09:06.613" v="2739" actId="20577"/>
          <ac:spMkLst>
            <pc:docMk/>
            <pc:sldMk cId="1545218948" sldId="2147378458"/>
            <ac:spMk id="2" creationId="{0B80E423-3BC1-E36D-E771-90CA42961F99}"/>
          </ac:spMkLst>
        </pc:spChg>
      </pc:sldChg>
      <pc:sldChg chg="addSp delSp modSp new mod modNotesTx">
        <pc:chgData name="Favero, Alice" userId="77aec991-6782-46fc-aacc-7651261efd69" providerId="ADAL" clId="{749E6873-0D92-4E0C-A4E4-3EBD5A6397A5}" dt="2026-04-15T14:33:04.870" v="5988" actId="113"/>
        <pc:sldMkLst>
          <pc:docMk/>
          <pc:sldMk cId="3399104574" sldId="2147378460"/>
        </pc:sldMkLst>
        <pc:spChg chg="mod">
          <ac:chgData name="Favero, Alice" userId="77aec991-6782-46fc-aacc-7651261efd69" providerId="ADAL" clId="{749E6873-0D92-4E0C-A4E4-3EBD5A6397A5}" dt="2026-04-15T14:32:57.451" v="5986" actId="20577"/>
          <ac:spMkLst>
            <pc:docMk/>
            <pc:sldMk cId="3399104574" sldId="2147378460"/>
            <ac:spMk id="2" creationId="{96983660-0FA9-E0D6-82E7-0C487DA42FAC}"/>
          </ac:spMkLst>
        </pc:spChg>
        <pc:spChg chg="mod">
          <ac:chgData name="Favero, Alice" userId="77aec991-6782-46fc-aacc-7651261efd69" providerId="ADAL" clId="{749E6873-0D92-4E0C-A4E4-3EBD5A6397A5}" dt="2026-04-15T14:33:04.870" v="5988" actId="113"/>
          <ac:spMkLst>
            <pc:docMk/>
            <pc:sldMk cId="3399104574" sldId="2147378460"/>
            <ac:spMk id="3" creationId="{92B1DB86-546F-EBB9-8AC6-A7A4DF2771A4}"/>
          </ac:spMkLst>
        </pc:spChg>
        <pc:spChg chg="add mod">
          <ac:chgData name="Favero, Alice" userId="77aec991-6782-46fc-aacc-7651261efd69" providerId="ADAL" clId="{749E6873-0D92-4E0C-A4E4-3EBD5A6397A5}" dt="2026-04-15T14:32:40.577" v="5982" actId="1076"/>
          <ac:spMkLst>
            <pc:docMk/>
            <pc:sldMk cId="3399104574" sldId="2147378460"/>
            <ac:spMk id="5" creationId="{A613A717-55E2-EE16-B2BF-FE72A76FC3EB}"/>
          </ac:spMkLst>
        </pc:spChg>
        <pc:spChg chg="add mod">
          <ac:chgData name="Favero, Alice" userId="77aec991-6782-46fc-aacc-7651261efd69" providerId="ADAL" clId="{749E6873-0D92-4E0C-A4E4-3EBD5A6397A5}" dt="2026-04-15T14:32:54.088" v="5984" actId="113"/>
          <ac:spMkLst>
            <pc:docMk/>
            <pc:sldMk cId="3399104574" sldId="2147378460"/>
            <ac:spMk id="6" creationId="{D1A9FC97-657F-4926-5522-D3A68C130ADA}"/>
          </ac:spMkLst>
        </pc:spChg>
      </pc:sldChg>
      <pc:sldChg chg="addSp delSp modSp new mod modNotesTx">
        <pc:chgData name="Favero, Alice" userId="77aec991-6782-46fc-aacc-7651261efd69" providerId="ADAL" clId="{749E6873-0D92-4E0C-A4E4-3EBD5A6397A5}" dt="2026-04-24T15:05:59.074" v="6607" actId="20577"/>
        <pc:sldMkLst>
          <pc:docMk/>
          <pc:sldMk cId="3234929991" sldId="2147378461"/>
        </pc:sldMkLst>
        <pc:spChg chg="mod">
          <ac:chgData name="Favero, Alice" userId="77aec991-6782-46fc-aacc-7651261efd69" providerId="ADAL" clId="{749E6873-0D92-4E0C-A4E4-3EBD5A6397A5}" dt="2026-04-15T14:33:36.285" v="5989" actId="20577"/>
          <ac:spMkLst>
            <pc:docMk/>
            <pc:sldMk cId="3234929991" sldId="2147378461"/>
            <ac:spMk id="2" creationId="{7450A329-AB19-7546-E23B-899C5986ED9C}"/>
          </ac:spMkLst>
        </pc:spChg>
        <pc:spChg chg="mod">
          <ac:chgData name="Favero, Alice" userId="77aec991-6782-46fc-aacc-7651261efd69" providerId="ADAL" clId="{749E6873-0D92-4E0C-A4E4-3EBD5A6397A5}" dt="2026-04-15T14:34:03.944" v="5991" actId="255"/>
          <ac:spMkLst>
            <pc:docMk/>
            <pc:sldMk cId="3234929991" sldId="2147378461"/>
            <ac:spMk id="3" creationId="{86A65174-785A-A0A8-3D72-C9719B79830F}"/>
          </ac:spMkLst>
        </pc:spChg>
        <pc:spChg chg="add mod">
          <ac:chgData name="Favero, Alice" userId="77aec991-6782-46fc-aacc-7651261efd69" providerId="ADAL" clId="{749E6873-0D92-4E0C-A4E4-3EBD5A6397A5}" dt="2026-04-24T15:05:59.074" v="6607" actId="20577"/>
          <ac:spMkLst>
            <pc:docMk/>
            <pc:sldMk cId="3234929991" sldId="2147378461"/>
            <ac:spMk id="5" creationId="{9764F9D0-3DE4-72AB-312B-54692737A171}"/>
          </ac:spMkLst>
        </pc:spChg>
        <pc:picChg chg="add mod">
          <ac:chgData name="Favero, Alice" userId="77aec991-6782-46fc-aacc-7651261efd69" providerId="ADAL" clId="{749E6873-0D92-4E0C-A4E4-3EBD5A6397A5}" dt="2026-04-15T03:50:39.858" v="5210" actId="1076"/>
          <ac:picMkLst>
            <pc:docMk/>
            <pc:sldMk cId="3234929991" sldId="2147378461"/>
            <ac:picMk id="6" creationId="{6932DB6F-8F0B-8AE1-EE87-E3CC41B9314D}"/>
          </ac:picMkLst>
        </pc:picChg>
      </pc:sldChg>
      <pc:sldChg chg="addSp delSp modSp new mod">
        <pc:chgData name="Favero, Alice" userId="77aec991-6782-46fc-aacc-7651261efd69" providerId="ADAL" clId="{749E6873-0D92-4E0C-A4E4-3EBD5A6397A5}" dt="2026-04-15T04:12:49.090" v="5976" actId="1037"/>
        <pc:sldMkLst>
          <pc:docMk/>
          <pc:sldMk cId="2891940046" sldId="2147378462"/>
        </pc:sldMkLst>
        <pc:spChg chg="mod">
          <ac:chgData name="Favero, Alice" userId="77aec991-6782-46fc-aacc-7651261efd69" providerId="ADAL" clId="{749E6873-0D92-4E0C-A4E4-3EBD5A6397A5}" dt="2026-04-15T04:03:05.190" v="5622"/>
          <ac:spMkLst>
            <pc:docMk/>
            <pc:sldMk cId="2891940046" sldId="2147378462"/>
            <ac:spMk id="2" creationId="{2228F77E-797B-B77D-7A72-AC9C4BD3BABC}"/>
          </ac:spMkLst>
        </pc:spChg>
        <pc:spChg chg="mod">
          <ac:chgData name="Favero, Alice" userId="77aec991-6782-46fc-aacc-7651261efd69" providerId="ADAL" clId="{749E6873-0D92-4E0C-A4E4-3EBD5A6397A5}" dt="2026-04-15T04:03:53.610" v="5631" actId="255"/>
          <ac:spMkLst>
            <pc:docMk/>
            <pc:sldMk cId="2891940046" sldId="2147378462"/>
            <ac:spMk id="3" creationId="{A6B4B36C-AA7A-BB73-5C02-C77079B12250}"/>
          </ac:spMkLst>
        </pc:spChg>
        <pc:picChg chg="add mod">
          <ac:chgData name="Favero, Alice" userId="77aec991-6782-46fc-aacc-7651261efd69" providerId="ADAL" clId="{749E6873-0D92-4E0C-A4E4-3EBD5A6397A5}" dt="2026-04-15T04:12:49.090" v="5976" actId="1037"/>
          <ac:picMkLst>
            <pc:docMk/>
            <pc:sldMk cId="2891940046" sldId="2147378462"/>
            <ac:picMk id="5122" creationId="{21717F24-E15C-529C-F691-4457EAAEF00C}"/>
          </ac:picMkLst>
        </pc:picChg>
      </pc:sldChg>
      <pc:sldMasterChg chg="delSldLayout">
        <pc:chgData name="Favero, Alice" userId="77aec991-6782-46fc-aacc-7651261efd69" providerId="ADAL" clId="{749E6873-0D92-4E0C-A4E4-3EBD5A6397A5}" dt="2026-04-13T14:10:17.219" v="2729" actId="47"/>
        <pc:sldMasterMkLst>
          <pc:docMk/>
          <pc:sldMasterMk cId="0" sldId="2147483991"/>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esearchtriangleinstitute-my.sharepoint.com/personal/afavero_rti_org/Documents/Research/OPENprojects/MACCs/R&amp;R_MACCs/Submitted_doc/MACCs_Summary_2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Sheet1!$B$2</c:f>
              <c:strCache>
                <c:ptCount val="1"/>
                <c:pt idx="0">
                  <c:v>Canada</c:v>
                </c:pt>
              </c:strCache>
            </c:strRef>
          </c:tx>
          <c:spPr>
            <a:ln w="19050" cap="rnd">
              <a:solidFill>
                <a:schemeClr val="accent3"/>
              </a:solidFill>
              <a:round/>
            </a:ln>
            <a:effectLst/>
          </c:spPr>
          <c:marker>
            <c:symbol val="none"/>
          </c:marker>
          <c:xVal>
            <c:numRef>
              <c:f>Sheet1!$C$2:$L$2</c:f>
              <c:numCache>
                <c:formatCode>_(* #,##0_);_(* \(#,##0\);_(* "-"??_);_(@_)</c:formatCode>
                <c:ptCount val="10"/>
                <c:pt idx="0" formatCode="General">
                  <c:v>0</c:v>
                </c:pt>
                <c:pt idx="1">
                  <c:v>98.451833333329674</c:v>
                </c:pt>
                <c:pt idx="2">
                  <c:v>159.06366666666582</c:v>
                </c:pt>
                <c:pt idx="3">
                  <c:v>246.429333333334</c:v>
                </c:pt>
                <c:pt idx="4">
                  <c:v>342.6738333333289</c:v>
                </c:pt>
                <c:pt idx="5">
                  <c:v>417.82766666666618</c:v>
                </c:pt>
                <c:pt idx="6">
                  <c:v>519.77566666666394</c:v>
                </c:pt>
                <c:pt idx="7">
                  <c:v>592.24916666666354</c:v>
                </c:pt>
                <c:pt idx="8">
                  <c:v>726.1338333333299</c:v>
                </c:pt>
                <c:pt idx="9">
                  <c:v>827.40533333333246</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0-3922-40F1-9647-B332C642D6C6}"/>
            </c:ext>
          </c:extLst>
        </c:ser>
        <c:ser>
          <c:idx val="1"/>
          <c:order val="1"/>
          <c:tx>
            <c:strRef>
              <c:f>Sheet1!$B$3</c:f>
              <c:strCache>
                <c:ptCount val="1"/>
                <c:pt idx="0">
                  <c:v>Russia</c:v>
                </c:pt>
              </c:strCache>
            </c:strRef>
          </c:tx>
          <c:spPr>
            <a:ln w="19050" cap="rnd">
              <a:solidFill>
                <a:schemeClr val="accent4"/>
              </a:solidFill>
              <a:round/>
            </a:ln>
            <a:effectLst/>
          </c:spPr>
          <c:marker>
            <c:symbol val="none"/>
          </c:marker>
          <c:xVal>
            <c:numRef>
              <c:f>Sheet1!$C$3:$L$3</c:f>
              <c:numCache>
                <c:formatCode>_(* #,##0_);_(* \(#,##0\);_(* "-"??_);_(@_)</c:formatCode>
                <c:ptCount val="10"/>
                <c:pt idx="0" formatCode="General">
                  <c:v>0</c:v>
                </c:pt>
                <c:pt idx="1">
                  <c:v>15.780339808216411</c:v>
                </c:pt>
                <c:pt idx="2">
                  <c:v>25.608366808424858</c:v>
                </c:pt>
                <c:pt idx="3">
                  <c:v>41.988914495429711</c:v>
                </c:pt>
                <c:pt idx="4">
                  <c:v>91.103412476512844</c:v>
                </c:pt>
                <c:pt idx="5">
                  <c:v>134.79945088851417</c:v>
                </c:pt>
                <c:pt idx="6">
                  <c:v>191.5266357342673</c:v>
                </c:pt>
                <c:pt idx="7">
                  <c:v>235.52881032564738</c:v>
                </c:pt>
                <c:pt idx="8">
                  <c:v>342.01594283117925</c:v>
                </c:pt>
                <c:pt idx="9">
                  <c:v>412.59616680903929</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1-3922-40F1-9647-B332C642D6C6}"/>
            </c:ext>
          </c:extLst>
        </c:ser>
        <c:ser>
          <c:idx val="2"/>
          <c:order val="2"/>
          <c:tx>
            <c:strRef>
              <c:f>Sheet1!$B$4</c:f>
              <c:strCache>
                <c:ptCount val="1"/>
                <c:pt idx="0">
                  <c:v>EU</c:v>
                </c:pt>
              </c:strCache>
            </c:strRef>
          </c:tx>
          <c:spPr>
            <a:ln w="19050" cap="rnd">
              <a:solidFill>
                <a:schemeClr val="accent6"/>
              </a:solidFill>
              <a:round/>
            </a:ln>
            <a:effectLst/>
          </c:spPr>
          <c:marker>
            <c:symbol val="none"/>
          </c:marker>
          <c:xVal>
            <c:numRef>
              <c:f>Sheet1!$C$4:$L$4</c:f>
              <c:numCache>
                <c:formatCode>_(* #,##0_);_(* \(#,##0\);_(* "-"??_);_(@_)</c:formatCode>
                <c:ptCount val="10"/>
                <c:pt idx="0" formatCode="General">
                  <c:v>0</c:v>
                </c:pt>
                <c:pt idx="1">
                  <c:v>205.22597660143197</c:v>
                </c:pt>
                <c:pt idx="2">
                  <c:v>418.2722860412905</c:v>
                </c:pt>
                <c:pt idx="3">
                  <c:v>609.37278422183806</c:v>
                </c:pt>
                <c:pt idx="4">
                  <c:v>749.44922035501213</c:v>
                </c:pt>
                <c:pt idx="5">
                  <c:v>816.66872555038174</c:v>
                </c:pt>
                <c:pt idx="6">
                  <c:v>913.86298014073338</c:v>
                </c:pt>
                <c:pt idx="7">
                  <c:v>991.61283481670148</c:v>
                </c:pt>
                <c:pt idx="8">
                  <c:v>1096.4231563707567</c:v>
                </c:pt>
                <c:pt idx="9">
                  <c:v>1176.2453231977463</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2-3922-40F1-9647-B332C642D6C6}"/>
            </c:ext>
          </c:extLst>
        </c:ser>
        <c:ser>
          <c:idx val="3"/>
          <c:order val="3"/>
          <c:tx>
            <c:strRef>
              <c:f>Sheet1!$B$5</c:f>
              <c:strCache>
                <c:ptCount val="1"/>
                <c:pt idx="0">
                  <c:v>US</c:v>
                </c:pt>
              </c:strCache>
            </c:strRef>
          </c:tx>
          <c:spPr>
            <a:ln w="19050" cap="rnd">
              <a:solidFill>
                <a:schemeClr val="accent2">
                  <a:lumMod val="60000"/>
                </a:schemeClr>
              </a:solidFill>
              <a:round/>
            </a:ln>
            <a:effectLst/>
          </c:spPr>
          <c:marker>
            <c:symbol val="none"/>
          </c:marker>
          <c:xVal>
            <c:numRef>
              <c:f>Sheet1!$C$5:$L$5</c:f>
              <c:numCache>
                <c:formatCode>_(* #,##0_);_(* \(#,##0\);_(* "-"??_);_(@_)</c:formatCode>
                <c:ptCount val="10"/>
                <c:pt idx="0" formatCode="General">
                  <c:v>0</c:v>
                </c:pt>
                <c:pt idx="1">
                  <c:v>103.06816666666714</c:v>
                </c:pt>
                <c:pt idx="2">
                  <c:v>199.47949999999855</c:v>
                </c:pt>
                <c:pt idx="3">
                  <c:v>415.47733333333167</c:v>
                </c:pt>
                <c:pt idx="4">
                  <c:v>805.72799999999825</c:v>
                </c:pt>
                <c:pt idx="5">
                  <c:v>1092.6794999999984</c:v>
                </c:pt>
                <c:pt idx="6">
                  <c:v>1456.1919166666662</c:v>
                </c:pt>
                <c:pt idx="7">
                  <c:v>1819.704333333334</c:v>
                </c:pt>
                <c:pt idx="8">
                  <c:v>2417.5726666666628</c:v>
                </c:pt>
                <c:pt idx="9">
                  <c:v>2995.7968333333324</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3-3922-40F1-9647-B332C642D6C6}"/>
            </c:ext>
          </c:extLst>
        </c:ser>
        <c:ser>
          <c:idx val="4"/>
          <c:order val="4"/>
          <c:tx>
            <c:strRef>
              <c:f>Sheet1!$B$6</c:f>
              <c:strCache>
                <c:ptCount val="1"/>
                <c:pt idx="0">
                  <c:v>RoTemperate</c:v>
                </c:pt>
              </c:strCache>
            </c:strRef>
          </c:tx>
          <c:spPr>
            <a:ln w="19050" cap="rnd">
              <a:solidFill>
                <a:schemeClr val="tx2">
                  <a:lumMod val="50000"/>
                  <a:lumOff val="50000"/>
                </a:schemeClr>
              </a:solidFill>
              <a:prstDash val="solid"/>
              <a:round/>
            </a:ln>
            <a:effectLst/>
          </c:spPr>
          <c:marker>
            <c:symbol val="none"/>
          </c:marker>
          <c:xVal>
            <c:numRef>
              <c:f>Sheet1!$C$6:$L$6</c:f>
              <c:numCache>
                <c:formatCode>_(* #,##0_);_(* \(#,##0\);_(* "-"??_);_(@_)</c:formatCode>
                <c:ptCount val="10"/>
                <c:pt idx="0" formatCode="General">
                  <c:v>0</c:v>
                </c:pt>
                <c:pt idx="1">
                  <c:v>56.846217882246492</c:v>
                </c:pt>
                <c:pt idx="2">
                  <c:v>130.7045279360226</c:v>
                </c:pt>
                <c:pt idx="3">
                  <c:v>236.23865319417212</c:v>
                </c:pt>
                <c:pt idx="4">
                  <c:v>321.97031892993982</c:v>
                </c:pt>
                <c:pt idx="5">
                  <c:v>381.92247779080799</c:v>
                </c:pt>
                <c:pt idx="6">
                  <c:v>475.05360575270834</c:v>
                </c:pt>
                <c:pt idx="7">
                  <c:v>529.30782041168823</c:v>
                </c:pt>
                <c:pt idx="8">
                  <c:v>580.32305760045165</c:v>
                </c:pt>
                <c:pt idx="9">
                  <c:v>610.48256972880927</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4-3922-40F1-9647-B332C642D6C6}"/>
            </c:ext>
          </c:extLst>
        </c:ser>
        <c:ser>
          <c:idx val="5"/>
          <c:order val="5"/>
          <c:tx>
            <c:strRef>
              <c:f>Sheet1!$B$7</c:f>
              <c:strCache>
                <c:ptCount val="1"/>
                <c:pt idx="0">
                  <c:v>China</c:v>
                </c:pt>
              </c:strCache>
            </c:strRef>
          </c:tx>
          <c:spPr>
            <a:ln w="19050" cap="rnd">
              <a:solidFill>
                <a:schemeClr val="accent6">
                  <a:lumMod val="60000"/>
                </a:schemeClr>
              </a:solidFill>
              <a:round/>
            </a:ln>
            <a:effectLst/>
          </c:spPr>
          <c:marker>
            <c:symbol val="none"/>
          </c:marker>
          <c:xVal>
            <c:numRef>
              <c:f>Sheet1!$C$7:$L$7</c:f>
              <c:numCache>
                <c:formatCode>_(* #,##0_);_(* \(#,##0\);_(* "-"??_);_(@_)</c:formatCode>
                <c:ptCount val="10"/>
                <c:pt idx="0" formatCode="General">
                  <c:v>0</c:v>
                </c:pt>
                <c:pt idx="1">
                  <c:v>84.639271138973939</c:v>
                </c:pt>
                <c:pt idx="2">
                  <c:v>107.73581779326666</c:v>
                </c:pt>
                <c:pt idx="3">
                  <c:v>173.10640606650102</c:v>
                </c:pt>
                <c:pt idx="4">
                  <c:v>211.60507254306353</c:v>
                </c:pt>
                <c:pt idx="5">
                  <c:v>342.94488292692301</c:v>
                </c:pt>
                <c:pt idx="6">
                  <c:v>629.75379943252756</c:v>
                </c:pt>
                <c:pt idx="7">
                  <c:v>823.82514978783024</c:v>
                </c:pt>
                <c:pt idx="8">
                  <c:v>1050.8877390674397</c:v>
                </c:pt>
                <c:pt idx="9">
                  <c:v>1300.9377808661948</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5-3922-40F1-9647-B332C642D6C6}"/>
            </c:ext>
          </c:extLst>
        </c:ser>
        <c:ser>
          <c:idx val="6"/>
          <c:order val="6"/>
          <c:tx>
            <c:strRef>
              <c:f>Sheet1!$B$8</c:f>
              <c:strCache>
                <c:ptCount val="1"/>
                <c:pt idx="0">
                  <c:v>Australia</c:v>
                </c:pt>
              </c:strCache>
            </c:strRef>
          </c:tx>
          <c:spPr>
            <a:ln w="19050" cap="rnd">
              <a:solidFill>
                <a:schemeClr val="accent2">
                  <a:lumMod val="80000"/>
                  <a:lumOff val="20000"/>
                </a:schemeClr>
              </a:solidFill>
              <a:round/>
            </a:ln>
            <a:effectLst/>
          </c:spPr>
          <c:marker>
            <c:symbol val="none"/>
          </c:marker>
          <c:xVal>
            <c:numRef>
              <c:f>Sheet1!$C$8:$L$8</c:f>
              <c:numCache>
                <c:formatCode>_(* #,##0_);_(* \(#,##0\);_(* "-"??_);_(@_)</c:formatCode>
                <c:ptCount val="10"/>
                <c:pt idx="0" formatCode="General">
                  <c:v>0</c:v>
                </c:pt>
                <c:pt idx="1">
                  <c:v>2.0667499650049841</c:v>
                </c:pt>
                <c:pt idx="2">
                  <c:v>4.4607198034002886</c:v>
                </c:pt>
                <c:pt idx="3">
                  <c:v>13.065096896951632</c:v>
                </c:pt>
                <c:pt idx="4">
                  <c:v>29.909603309773562</c:v>
                </c:pt>
                <c:pt idx="5">
                  <c:v>46.58657671170576</c:v>
                </c:pt>
                <c:pt idx="6">
                  <c:v>117.75846289871026</c:v>
                </c:pt>
                <c:pt idx="7">
                  <c:v>150.2739020593468</c:v>
                </c:pt>
                <c:pt idx="8">
                  <c:v>182.00301491067273</c:v>
                </c:pt>
                <c:pt idx="9">
                  <c:v>200.19606797981058</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6-3922-40F1-9647-B332C642D6C6}"/>
            </c:ext>
          </c:extLst>
        </c:ser>
        <c:ser>
          <c:idx val="7"/>
          <c:order val="7"/>
          <c:tx>
            <c:strRef>
              <c:f>Sheet1!$B$9</c:f>
              <c:strCache>
                <c:ptCount val="1"/>
                <c:pt idx="0">
                  <c:v>RoSubTropical</c:v>
                </c:pt>
              </c:strCache>
            </c:strRef>
          </c:tx>
          <c:spPr>
            <a:ln w="19050" cap="rnd">
              <a:solidFill>
                <a:schemeClr val="accent4">
                  <a:lumMod val="80000"/>
                  <a:lumOff val="20000"/>
                </a:schemeClr>
              </a:solidFill>
              <a:round/>
            </a:ln>
            <a:effectLst/>
          </c:spPr>
          <c:marker>
            <c:symbol val="none"/>
          </c:marker>
          <c:xVal>
            <c:numRef>
              <c:f>Sheet1!$C$9:$L$9</c:f>
              <c:numCache>
                <c:formatCode>_(* #,##0_);_(* \(#,##0\);_(* "-"??_);_(@_)</c:formatCode>
                <c:ptCount val="10"/>
                <c:pt idx="0" formatCode="General">
                  <c:v>0</c:v>
                </c:pt>
                <c:pt idx="1">
                  <c:v>58.624141242125106</c:v>
                </c:pt>
                <c:pt idx="2">
                  <c:v>114.40270500719237</c:v>
                </c:pt>
                <c:pt idx="3">
                  <c:v>145.8956722861821</c:v>
                </c:pt>
                <c:pt idx="4">
                  <c:v>187.67455758579572</c:v>
                </c:pt>
                <c:pt idx="5">
                  <c:v>198.98988232435707</c:v>
                </c:pt>
                <c:pt idx="6">
                  <c:v>201.69724046521924</c:v>
                </c:pt>
                <c:pt idx="7">
                  <c:v>203.55672033131501</c:v>
                </c:pt>
                <c:pt idx="8">
                  <c:v>207.58815313602338</c:v>
                </c:pt>
                <c:pt idx="9">
                  <c:v>208.05665647750536</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7-3922-40F1-9647-B332C642D6C6}"/>
            </c:ext>
          </c:extLst>
        </c:ser>
        <c:ser>
          <c:idx val="13"/>
          <c:order val="8"/>
          <c:tx>
            <c:strRef>
              <c:f>Sheet1!$B$10</c:f>
              <c:strCache>
                <c:ptCount val="1"/>
                <c:pt idx="0">
                  <c:v>Brazil</c:v>
                </c:pt>
              </c:strCache>
            </c:strRef>
          </c:tx>
          <c:spPr>
            <a:ln w="19050" cap="rnd">
              <a:solidFill>
                <a:schemeClr val="accent5"/>
              </a:solidFill>
              <a:round/>
            </a:ln>
            <a:effectLst/>
          </c:spPr>
          <c:marker>
            <c:symbol val="none"/>
          </c:marker>
          <c:xVal>
            <c:numRef>
              <c:f>Sheet1!$C$10:$L$10</c:f>
              <c:numCache>
                <c:formatCode>_(* #,##0_);_(* \(#,##0\);_(* "-"??_);_(@_)</c:formatCode>
                <c:ptCount val="10"/>
                <c:pt idx="0" formatCode="General">
                  <c:v>0</c:v>
                </c:pt>
                <c:pt idx="1">
                  <c:v>320.78933333333498</c:v>
                </c:pt>
                <c:pt idx="2">
                  <c:v>692.93399999999986</c:v>
                </c:pt>
                <c:pt idx="3">
                  <c:v>1049.1011666666684</c:v>
                </c:pt>
                <c:pt idx="4">
                  <c:v>1136.2065000000009</c:v>
                </c:pt>
                <c:pt idx="5">
                  <c:v>1189.2796666666686</c:v>
                </c:pt>
                <c:pt idx="6">
                  <c:v>1271.039916666668</c:v>
                </c:pt>
                <c:pt idx="7">
                  <c:v>1352.8001666666673</c:v>
                </c:pt>
                <c:pt idx="8">
                  <c:v>1416.3123333333326</c:v>
                </c:pt>
                <c:pt idx="9">
                  <c:v>1525.1298333333357</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8-3922-40F1-9647-B332C642D6C6}"/>
            </c:ext>
          </c:extLst>
        </c:ser>
        <c:ser>
          <c:idx val="14"/>
          <c:order val="9"/>
          <c:tx>
            <c:strRef>
              <c:f>Sheet1!$B$11</c:f>
              <c:strCache>
                <c:ptCount val="1"/>
                <c:pt idx="0">
                  <c:v>DRC</c:v>
                </c:pt>
              </c:strCache>
            </c:strRef>
          </c:tx>
          <c:spPr>
            <a:ln w="19050" cap="rnd">
              <a:solidFill>
                <a:schemeClr val="accent6">
                  <a:lumMod val="60000"/>
                  <a:lumOff val="40000"/>
                </a:schemeClr>
              </a:solidFill>
              <a:round/>
            </a:ln>
            <a:effectLst/>
          </c:spPr>
          <c:marker>
            <c:symbol val="none"/>
          </c:marker>
          <c:xVal>
            <c:numRef>
              <c:f>Sheet1!$C$11:$L$11</c:f>
              <c:numCache>
                <c:formatCode>_(* #,##0_);_(* \(#,##0\);_(* "-"??_);_(@_)</c:formatCode>
                <c:ptCount val="10"/>
                <c:pt idx="0" formatCode="General">
                  <c:v>0</c:v>
                </c:pt>
                <c:pt idx="1">
                  <c:v>64.830671344652885</c:v>
                </c:pt>
                <c:pt idx="2">
                  <c:v>120.56400370206707</c:v>
                </c:pt>
                <c:pt idx="3">
                  <c:v>162.47816914434208</c:v>
                </c:pt>
                <c:pt idx="4">
                  <c:v>213.05510881995886</c:v>
                </c:pt>
                <c:pt idx="5">
                  <c:v>228.89812434743672</c:v>
                </c:pt>
                <c:pt idx="6">
                  <c:v>232.08625492029384</c:v>
                </c:pt>
                <c:pt idx="7">
                  <c:v>235.88668449631388</c:v>
                </c:pt>
                <c:pt idx="8">
                  <c:v>241.56379400813449</c:v>
                </c:pt>
                <c:pt idx="9">
                  <c:v>243.37862546281784</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9-3922-40F1-9647-B332C642D6C6}"/>
            </c:ext>
          </c:extLst>
        </c:ser>
        <c:ser>
          <c:idx val="9"/>
          <c:order val="10"/>
          <c:tx>
            <c:strRef>
              <c:f>Sheet1!$B$15</c:f>
              <c:strCache>
                <c:ptCount val="1"/>
                <c:pt idx="0">
                  <c:v>India</c:v>
                </c:pt>
              </c:strCache>
            </c:strRef>
          </c:tx>
          <c:spPr>
            <a:ln w="19050" cap="rnd">
              <a:solidFill>
                <a:schemeClr val="accent2">
                  <a:lumMod val="80000"/>
                </a:schemeClr>
              </a:solidFill>
              <a:round/>
            </a:ln>
            <a:effectLst/>
          </c:spPr>
          <c:marker>
            <c:symbol val="none"/>
          </c:marker>
          <c:xVal>
            <c:numRef>
              <c:f>Sheet1!$C$15:$L$15</c:f>
              <c:numCache>
                <c:formatCode>_(* #,##0_);_(* \(#,##0\);_(* "-"??_);_(@_)</c:formatCode>
                <c:ptCount val="10"/>
                <c:pt idx="0" formatCode="General">
                  <c:v>0</c:v>
                </c:pt>
                <c:pt idx="1">
                  <c:v>28.857478107864285</c:v>
                </c:pt>
                <c:pt idx="2">
                  <c:v>57.241689963170401</c:v>
                </c:pt>
                <c:pt idx="3">
                  <c:v>112.40027542096648</c:v>
                </c:pt>
                <c:pt idx="4">
                  <c:v>218.10111956226945</c:v>
                </c:pt>
                <c:pt idx="5">
                  <c:v>304.64196434289471</c:v>
                </c:pt>
                <c:pt idx="6">
                  <c:v>369.29345253838676</c:v>
                </c:pt>
                <c:pt idx="7">
                  <c:v>435.07118987573068</c:v>
                </c:pt>
                <c:pt idx="8">
                  <c:v>503.44617117704485</c:v>
                </c:pt>
                <c:pt idx="9">
                  <c:v>582.5464058993615</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A-3922-40F1-9647-B332C642D6C6}"/>
            </c:ext>
          </c:extLst>
        </c:ser>
        <c:ser>
          <c:idx val="10"/>
          <c:order val="11"/>
          <c:tx>
            <c:strRef>
              <c:f>Sheet1!$B$14</c:f>
              <c:strCache>
                <c:ptCount val="1"/>
                <c:pt idx="0">
                  <c:v>Mexico</c:v>
                </c:pt>
              </c:strCache>
            </c:strRef>
          </c:tx>
          <c:spPr>
            <a:ln w="19050" cap="rnd">
              <a:solidFill>
                <a:schemeClr val="accent4">
                  <a:lumMod val="80000"/>
                </a:schemeClr>
              </a:solidFill>
              <a:round/>
            </a:ln>
            <a:effectLst/>
          </c:spPr>
          <c:marker>
            <c:symbol val="none"/>
          </c:marker>
          <c:xVal>
            <c:numRef>
              <c:f>Sheet1!$C$14:$L$14</c:f>
              <c:numCache>
                <c:formatCode>_(* #,##0_);_(* \(#,##0\);_(* "-"??_);_(@_)</c:formatCode>
                <c:ptCount val="10"/>
                <c:pt idx="0" formatCode="General">
                  <c:v>0</c:v>
                </c:pt>
                <c:pt idx="1">
                  <c:v>6.3855383313824357</c:v>
                </c:pt>
                <c:pt idx="2">
                  <c:v>22.97163521560336</c:v>
                </c:pt>
                <c:pt idx="3">
                  <c:v>62.649829546985352</c:v>
                </c:pt>
                <c:pt idx="4">
                  <c:v>93.091270911560358</c:v>
                </c:pt>
                <c:pt idx="5">
                  <c:v>121.57956567088841</c:v>
                </c:pt>
                <c:pt idx="6">
                  <c:v>151.01813525953855</c:v>
                </c:pt>
                <c:pt idx="7">
                  <c:v>173.64786058153652</c:v>
                </c:pt>
                <c:pt idx="8">
                  <c:v>202.1282816716176</c:v>
                </c:pt>
                <c:pt idx="9">
                  <c:v>207.22283048655098</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B-3922-40F1-9647-B332C642D6C6}"/>
            </c:ext>
          </c:extLst>
        </c:ser>
        <c:ser>
          <c:idx val="11"/>
          <c:order val="12"/>
          <c:tx>
            <c:strRef>
              <c:f>Sheet1!$B$13</c:f>
              <c:strCache>
                <c:ptCount val="1"/>
                <c:pt idx="0">
                  <c:v>Peru</c:v>
                </c:pt>
              </c:strCache>
            </c:strRef>
          </c:tx>
          <c:spPr>
            <a:ln w="19050" cap="rnd">
              <a:solidFill>
                <a:schemeClr val="accent6">
                  <a:lumMod val="80000"/>
                </a:schemeClr>
              </a:solidFill>
              <a:round/>
            </a:ln>
            <a:effectLst/>
          </c:spPr>
          <c:marker>
            <c:symbol val="none"/>
          </c:marker>
          <c:xVal>
            <c:numRef>
              <c:f>Sheet1!$C$13:$L$13</c:f>
              <c:numCache>
                <c:formatCode>_(* #,##0_);_(* \(#,##0\);_(* "-"??_);_(@_)</c:formatCode>
                <c:ptCount val="10"/>
                <c:pt idx="0" formatCode="General">
                  <c:v>0</c:v>
                </c:pt>
                <c:pt idx="1">
                  <c:v>24.749116087763582</c:v>
                </c:pt>
                <c:pt idx="2">
                  <c:v>49.510299056490261</c:v>
                </c:pt>
                <c:pt idx="3">
                  <c:v>110.56615315204974</c:v>
                </c:pt>
                <c:pt idx="4">
                  <c:v>139.05987493216946</c:v>
                </c:pt>
                <c:pt idx="5">
                  <c:v>177.45421605025646</c:v>
                </c:pt>
                <c:pt idx="6">
                  <c:v>208.57802938528374</c:v>
                </c:pt>
                <c:pt idx="7">
                  <c:v>233.22761376570702</c:v>
                </c:pt>
                <c:pt idx="8">
                  <c:v>245.7302933937093</c:v>
                </c:pt>
                <c:pt idx="9">
                  <c:v>246.65057219747064</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C-3922-40F1-9647-B332C642D6C6}"/>
            </c:ext>
          </c:extLst>
        </c:ser>
        <c:ser>
          <c:idx val="12"/>
          <c:order val="13"/>
          <c:tx>
            <c:strRef>
              <c:f>Sheet1!$B$12</c:f>
              <c:strCache>
                <c:ptCount val="1"/>
                <c:pt idx="0">
                  <c:v>Indonesia</c:v>
                </c:pt>
              </c:strCache>
            </c:strRef>
          </c:tx>
          <c:spPr>
            <a:ln w="19050" cap="rnd">
              <a:solidFill>
                <a:schemeClr val="accent2">
                  <a:lumMod val="60000"/>
                  <a:lumOff val="40000"/>
                </a:schemeClr>
              </a:solidFill>
              <a:round/>
            </a:ln>
            <a:effectLst/>
          </c:spPr>
          <c:marker>
            <c:symbol val="none"/>
          </c:marker>
          <c:xVal>
            <c:numRef>
              <c:f>Sheet1!$C$12:$L$12</c:f>
              <c:numCache>
                <c:formatCode>_(* #,##0_);_(* \(#,##0\);_(* "-"??_);_(@_)</c:formatCode>
                <c:ptCount val="10"/>
                <c:pt idx="0" formatCode="General">
                  <c:v>0</c:v>
                </c:pt>
                <c:pt idx="1">
                  <c:v>124.86329269494603</c:v>
                </c:pt>
                <c:pt idx="2">
                  <c:v>215.9399312948382</c:v>
                </c:pt>
                <c:pt idx="3">
                  <c:v>376.62705735999111</c:v>
                </c:pt>
                <c:pt idx="4">
                  <c:v>427.71392234491606</c:v>
                </c:pt>
                <c:pt idx="5">
                  <c:v>474.81960016581922</c:v>
                </c:pt>
                <c:pt idx="6">
                  <c:v>511.20341787751852</c:v>
                </c:pt>
                <c:pt idx="7">
                  <c:v>533.96386296627509</c:v>
                </c:pt>
                <c:pt idx="8">
                  <c:v>534.93208496521311</c:v>
                </c:pt>
                <c:pt idx="9">
                  <c:v>530.52760833926527</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D-3922-40F1-9647-B332C642D6C6}"/>
            </c:ext>
          </c:extLst>
        </c:ser>
        <c:ser>
          <c:idx val="8"/>
          <c:order val="14"/>
          <c:tx>
            <c:strRef>
              <c:f>Sheet1!$B$16</c:f>
              <c:strCache>
                <c:ptCount val="1"/>
                <c:pt idx="0">
                  <c:v>RoTropical</c:v>
                </c:pt>
              </c:strCache>
            </c:strRef>
          </c:tx>
          <c:spPr>
            <a:ln w="19050" cap="rnd">
              <a:solidFill>
                <a:schemeClr val="accent4">
                  <a:lumMod val="50000"/>
                </a:schemeClr>
              </a:solidFill>
              <a:prstDash val="solid"/>
              <a:round/>
            </a:ln>
            <a:effectLst/>
          </c:spPr>
          <c:marker>
            <c:symbol val="none"/>
          </c:marker>
          <c:xVal>
            <c:numRef>
              <c:f>Sheet1!$C$16:$L$16</c:f>
              <c:numCache>
                <c:formatCode>_(* #,##0_);_(* \(#,##0\);_(* "-"??_);_(@_)</c:formatCode>
                <c:ptCount val="10"/>
                <c:pt idx="0" formatCode="General">
                  <c:v>0</c:v>
                </c:pt>
                <c:pt idx="1">
                  <c:v>433.98498402746759</c:v>
                </c:pt>
                <c:pt idx="2">
                  <c:v>815.10377425035279</c:v>
                </c:pt>
                <c:pt idx="3">
                  <c:v>1402.0078054533881</c:v>
                </c:pt>
                <c:pt idx="4">
                  <c:v>1758.4756561166469</c:v>
                </c:pt>
                <c:pt idx="5">
                  <c:v>2033.6539105531658</c:v>
                </c:pt>
                <c:pt idx="6">
                  <c:v>2233.4983493689138</c:v>
                </c:pt>
                <c:pt idx="7">
                  <c:v>2397.9414177200561</c:v>
                </c:pt>
                <c:pt idx="8">
                  <c:v>2503.0555363841727</c:v>
                </c:pt>
                <c:pt idx="9">
                  <c:v>2550.2929630714475</c:v>
                </c:pt>
              </c:numCache>
            </c:numRef>
          </c:xVal>
          <c:yVal>
            <c:numRef>
              <c:f>Sheet1!$C$1:$L$1</c:f>
              <c:numCache>
                <c:formatCode>_("$"* #,##0_);_("$"* \(#,##0\);_("$"* "-"??_);_(@_)</c:formatCode>
                <c:ptCount val="10"/>
                <c:pt idx="0">
                  <c:v>0</c:v>
                </c:pt>
                <c:pt idx="1">
                  <c:v>10.583434264647682</c:v>
                </c:pt>
                <c:pt idx="2">
                  <c:v>21.166868529295364</c:v>
                </c:pt>
                <c:pt idx="3">
                  <c:v>42.333737058590728</c:v>
                </c:pt>
                <c:pt idx="4">
                  <c:v>74.084039852533778</c:v>
                </c:pt>
                <c:pt idx="5">
                  <c:v>105.83434264647684</c:v>
                </c:pt>
                <c:pt idx="6">
                  <c:v>158.75151396971523</c:v>
                </c:pt>
                <c:pt idx="7">
                  <c:v>211.66868529295368</c:v>
                </c:pt>
                <c:pt idx="8">
                  <c:v>317.50302793943047</c:v>
                </c:pt>
                <c:pt idx="9">
                  <c:v>423.33737058590737</c:v>
                </c:pt>
              </c:numCache>
            </c:numRef>
          </c:yVal>
          <c:smooth val="0"/>
          <c:extLst>
            <c:ext xmlns:c16="http://schemas.microsoft.com/office/drawing/2014/chart" uri="{C3380CC4-5D6E-409C-BE32-E72D297353CC}">
              <c16:uniqueId val="{0000000E-3922-40F1-9647-B332C642D6C6}"/>
            </c:ext>
          </c:extLst>
        </c:ser>
        <c:dLbls>
          <c:showLegendKey val="0"/>
          <c:showVal val="0"/>
          <c:showCatName val="0"/>
          <c:showSerName val="0"/>
          <c:showPercent val="0"/>
          <c:showBubbleSize val="0"/>
        </c:dLbls>
        <c:axId val="979972760"/>
        <c:axId val="969613008"/>
      </c:scatterChart>
      <c:valAx>
        <c:axId val="979972760"/>
        <c:scaling>
          <c:orientation val="minMax"/>
          <c:max val="3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Forest Mitigation in 2050 (MtCO</a:t>
                </a:r>
                <a:r>
                  <a:rPr lang="en-US" baseline="-25000" dirty="0"/>
                  <a:t>2</a:t>
                </a:r>
                <a:r>
                  <a:rPr lang="en-US"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613008"/>
        <c:crosses val="autoZero"/>
        <c:crossBetween val="midCat"/>
      </c:valAx>
      <c:valAx>
        <c:axId val="9696130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997276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1"/>
            <a:ext cx="3171359" cy="480060"/>
          </a:xfrm>
          <a:prstGeom prst="rect">
            <a:avLst/>
          </a:prstGeom>
          <a:noFill/>
          <a:ln w="9525">
            <a:noFill/>
            <a:miter lim="800000"/>
            <a:headEnd/>
            <a:tailEnd/>
          </a:ln>
          <a:effectLst/>
        </p:spPr>
        <p:txBody>
          <a:bodyPr vert="horz" wrap="square" lIns="94850" tIns="47423" rIns="94850" bIns="47423" numCol="1" anchor="t" anchorCtr="0" compatLnSpc="1">
            <a:prstTxWarp prst="textNoShape">
              <a:avLst/>
            </a:prstTxWarp>
          </a:bodyPr>
          <a:lstStyle>
            <a:lvl1pPr defTabSz="949119">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4142183" y="1"/>
            <a:ext cx="3171359" cy="480060"/>
          </a:xfrm>
          <a:prstGeom prst="rect">
            <a:avLst/>
          </a:prstGeom>
          <a:noFill/>
          <a:ln w="9525">
            <a:noFill/>
            <a:miter lim="800000"/>
            <a:headEnd/>
            <a:tailEnd/>
          </a:ln>
          <a:effectLst/>
        </p:spPr>
        <p:txBody>
          <a:bodyPr vert="horz" wrap="square" lIns="94850" tIns="47423" rIns="94850" bIns="47423" numCol="1" anchor="t" anchorCtr="0" compatLnSpc="1">
            <a:prstTxWarp prst="textNoShape">
              <a:avLst/>
            </a:prstTxWarp>
          </a:bodyPr>
          <a:lstStyle>
            <a:lvl1pPr algn="r" defTabSz="949119">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9119497"/>
            <a:ext cx="3171359" cy="480060"/>
          </a:xfrm>
          <a:prstGeom prst="rect">
            <a:avLst/>
          </a:prstGeom>
          <a:noFill/>
          <a:ln w="9525">
            <a:noFill/>
            <a:miter lim="800000"/>
            <a:headEnd/>
            <a:tailEnd/>
          </a:ln>
          <a:effectLst/>
        </p:spPr>
        <p:txBody>
          <a:bodyPr vert="horz" wrap="square" lIns="94850" tIns="47423" rIns="94850" bIns="47423" numCol="1" anchor="b" anchorCtr="0" compatLnSpc="1">
            <a:prstTxWarp prst="textNoShape">
              <a:avLst/>
            </a:prstTxWarp>
          </a:bodyPr>
          <a:lstStyle>
            <a:lvl1pPr defTabSz="949119">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4142183" y="9119497"/>
            <a:ext cx="3171359" cy="480060"/>
          </a:xfrm>
          <a:prstGeom prst="rect">
            <a:avLst/>
          </a:prstGeom>
          <a:noFill/>
          <a:ln w="9525">
            <a:noFill/>
            <a:miter lim="800000"/>
            <a:headEnd/>
            <a:tailEnd/>
          </a:ln>
          <a:effectLst/>
        </p:spPr>
        <p:txBody>
          <a:bodyPr vert="horz" wrap="square" lIns="94850" tIns="47423" rIns="94850" bIns="47423" numCol="1" anchor="b" anchorCtr="0" compatLnSpc="1">
            <a:prstTxWarp prst="textNoShape">
              <a:avLst/>
            </a:prstTxWarp>
          </a:bodyPr>
          <a:lstStyle>
            <a:lvl1pPr algn="r" defTabSz="949119">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171359" cy="480060"/>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lvl1pPr defTabSz="967275">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842" y="1"/>
            <a:ext cx="3171358" cy="480060"/>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lvl1pPr algn="r" defTabSz="967275">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5804" y="4560571"/>
            <a:ext cx="5363595" cy="4320540"/>
          </a:xfrm>
          <a:prstGeom prst="rect">
            <a:avLst/>
          </a:prstGeom>
          <a:noFill/>
          <a:ln w="9525">
            <a:noFill/>
            <a:miter lim="800000"/>
            <a:headEnd/>
            <a:tailEnd/>
          </a:ln>
        </p:spPr>
        <p:txBody>
          <a:bodyPr vert="horz" wrap="square" lIns="96650" tIns="48326" rIns="96650" bIns="4832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121141"/>
            <a:ext cx="3171359" cy="480060"/>
          </a:xfrm>
          <a:prstGeom prst="rect">
            <a:avLst/>
          </a:prstGeom>
          <a:noFill/>
          <a:ln w="9525">
            <a:noFill/>
            <a:miter lim="800000"/>
            <a:headEnd/>
            <a:tailEnd/>
          </a:ln>
        </p:spPr>
        <p:txBody>
          <a:bodyPr vert="horz" wrap="square" lIns="96650" tIns="48326" rIns="96650" bIns="48326" numCol="1" anchor="b" anchorCtr="0" compatLnSpc="1">
            <a:prstTxWarp prst="textNoShape">
              <a:avLst/>
            </a:prstTxWarp>
          </a:bodyPr>
          <a:lstStyle>
            <a:lvl1pPr defTabSz="967275">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842" y="9121141"/>
            <a:ext cx="3171358" cy="480060"/>
          </a:xfrm>
          <a:prstGeom prst="rect">
            <a:avLst/>
          </a:prstGeom>
          <a:noFill/>
          <a:ln w="9525">
            <a:noFill/>
            <a:miter lim="800000"/>
            <a:headEnd/>
            <a:tailEnd/>
          </a:ln>
        </p:spPr>
        <p:txBody>
          <a:bodyPr vert="horz" wrap="square" lIns="96650" tIns="48326" rIns="96650" bIns="48326" numCol="1" anchor="b" anchorCtr="0" compatLnSpc="1">
            <a:prstTxWarp prst="textNoShape">
              <a:avLst/>
            </a:prstTxWarp>
          </a:bodyPr>
          <a:lstStyle>
            <a:lvl1pPr algn="r" defTabSz="967275">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 It’s a pleasure to be here at the Forum.</a:t>
            </a:r>
          </a:p>
          <a:p>
            <a:r>
              <a:rPr lang="en-US" dirty="0"/>
              <a:t>Today I’ll present a set of studies using the Global Timber Model (GTM) to assess forest-based mitigation potential and its associated costs, both at the global scale and with a specific focus on the United States.”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36967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move to a different application, focusing specifically on the United States.</a:t>
            </a:r>
          </a:p>
          <a:p>
            <a:r>
              <a:rPr lang="en-US" dirty="0"/>
              <a:t>This figure shows the projected annual net CO₂ flux from forest ecosystems and harvested wood products from 2025 to 2050, across different levels of investment simulated in GTM. Results are presented in atmospheric terms: positive values indicate emissions, while negative values indicate net sequestration.</a:t>
            </a:r>
          </a:p>
          <a:p>
            <a:r>
              <a:rPr lang="en-US" dirty="0"/>
              <a:t>Starting with the baseline, the black line shows the trajectory without additional investments. The dark orange wedge represents the impact of investments under the Inflation Reduction Act and the Infrastructure Investment and Jobs Act through 2030. The light orange extends those same investment levels beyond 2030.</a:t>
            </a:r>
          </a:p>
          <a:p>
            <a:r>
              <a:rPr lang="en-US" dirty="0"/>
              <a:t>The blue wedges then show progressively higher levels of annual investment, ranging from above $640 million up to about $8 billion. Finally, the green wedge represents a high-ambition scenario, with investments above $8 billion, reaching up to around 2 gigatons of CO₂ sequestration by 2050.</a:t>
            </a:r>
          </a:p>
          <a:p>
            <a:r>
              <a:rPr lang="en-US" dirty="0"/>
              <a:t>For reference, the black bars indicate the range of net CO₂ flux consistent with the U.S. Long-Term Strategy targets for 2030 and 2050. These are derived assuming that forests continue to account for roughly 85 percent of the land-use carbon sink, consistent with historical estimates.</a:t>
            </a:r>
          </a:p>
          <a:p>
            <a:r>
              <a:rPr lang="en-US" dirty="0"/>
              <a:t>Overall, this figure illustrates how increasing investment levels translate into progressively larger forest carbon sinks, and how those outcomes compare to national long-term climate goals.”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137270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Another way to use the results from the model is to compare </a:t>
            </a:r>
            <a:r>
              <a:rPr lang="en-US" dirty="0"/>
              <a:t>the dollar value of investments and the mitigation potential they generate. </a:t>
            </a:r>
          </a:p>
          <a:p>
            <a:r>
              <a:rPr lang="en-US" dirty="0"/>
              <a:t>This slide presents </a:t>
            </a:r>
            <a:r>
              <a:rPr lang="en-US" sz="1200" kern="1200" dirty="0">
                <a:solidFill>
                  <a:schemeClr val="tx1"/>
                </a:solidFill>
                <a:effectLst/>
                <a:latin typeface="Arial" charset="0"/>
                <a:ea typeface="ヒラギノ角ゴ Pro W3" pitchFamily="1" charset="-128"/>
                <a:cs typeface="+mn-cs"/>
              </a:rPr>
              <a:t>country-specific MAC curves for </a:t>
            </a:r>
            <a:r>
              <a:rPr lang="en-US" sz="1200" b="1" kern="1200" dirty="0">
                <a:solidFill>
                  <a:schemeClr val="tx1"/>
                </a:solidFill>
                <a:effectLst/>
                <a:latin typeface="Arial" charset="0"/>
                <a:ea typeface="ヒラギノ角ゴ Pro W3" pitchFamily="1" charset="-128"/>
                <a:cs typeface="+mn-cs"/>
              </a:rPr>
              <a:t>215 countries</a:t>
            </a:r>
            <a:r>
              <a:rPr lang="en-US" sz="1200" kern="1200" dirty="0">
                <a:solidFill>
                  <a:schemeClr val="tx1"/>
                </a:solidFill>
                <a:effectLst/>
                <a:latin typeface="Arial" charset="0"/>
                <a:ea typeface="ヒラギノ角ゴ Pro W3" pitchFamily="1" charset="-128"/>
                <a:cs typeface="+mn-cs"/>
              </a:rPr>
              <a:t>, covering 99% of global potential.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These curves show how mitigation supply evolves as costs increase presenting </a:t>
            </a:r>
            <a:r>
              <a:rPr lang="en-US" sz="1200" i="1" kern="0" dirty="0"/>
              <a:t>Diminishing returns</a:t>
            </a:r>
            <a:r>
              <a:rPr lang="en-US" sz="1200" kern="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t>Also </a:t>
            </a:r>
            <a:r>
              <a:rPr lang="en-US" sz="1200" kern="1200" dirty="0">
                <a:solidFill>
                  <a:schemeClr val="tx1"/>
                </a:solidFill>
                <a:effectLst/>
                <a:latin typeface="Arial" charset="0"/>
                <a:ea typeface="ヒラギノ角ゴ Pro W3" pitchFamily="1" charset="-128"/>
                <a:cs typeface="+mn-cs"/>
              </a:rPr>
              <a:t>Results are highly skewed — a small number of countries deliver most mitigation.</a:t>
            </a:r>
          </a:p>
          <a:p>
            <a:pPr lvl="0"/>
            <a:r>
              <a:rPr lang="en-US" sz="1200" kern="1200" dirty="0">
                <a:solidFill>
                  <a:schemeClr val="tx1"/>
                </a:solidFill>
                <a:effectLst/>
                <a:latin typeface="Arial" charset="0"/>
                <a:ea typeface="ヒラギノ角ゴ Pro W3" pitchFamily="1" charset="-128"/>
                <a:cs typeface="+mn-cs"/>
              </a:rPr>
              <a:t>We highlight 12 representative countries that together account for </a:t>
            </a:r>
            <a:r>
              <a:rPr lang="en-US" sz="1200" b="1" kern="1200" dirty="0">
                <a:solidFill>
                  <a:schemeClr val="tx1"/>
                </a:solidFill>
                <a:effectLst/>
                <a:latin typeface="Arial" charset="0"/>
                <a:ea typeface="ヒラギノ角ゴ Pro W3" pitchFamily="1" charset="-128"/>
                <a:cs typeface="+mn-cs"/>
              </a:rPr>
              <a:t>65% of global mitigation</a:t>
            </a:r>
            <a:r>
              <a:rPr lang="en-US" sz="1200" kern="1200" dirty="0">
                <a:solidFill>
                  <a:schemeClr val="tx1"/>
                </a:solidFill>
                <a:effectLst/>
                <a:latin typeface="Arial" charset="0"/>
                <a:ea typeface="ヒラギノ角ゴ Pro W3" pitchFamily="1" charset="-128"/>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pitchFamily="1" charset="-128"/>
                <a:cs typeface="+mn-cs"/>
              </a:rPr>
              <a:t>Constraints are largely biophysical and economic rather than policy-driven.</a:t>
            </a:r>
          </a:p>
          <a:p>
            <a:pPr lvl="0"/>
            <a:r>
              <a:rPr lang="en-US" sz="1200" kern="1200" dirty="0">
                <a:solidFill>
                  <a:schemeClr val="tx1"/>
                </a:solidFill>
                <a:effectLst/>
                <a:latin typeface="Arial" charset="0"/>
                <a:ea typeface="ヒラギノ角ゴ Pro W3" pitchFamily="1" charset="-128"/>
                <a:cs typeface="+mn-cs"/>
              </a:rPr>
              <a:t>Brazil dominates global forest mitigation potential.</a:t>
            </a:r>
          </a:p>
          <a:p>
            <a:pPr lvl="0"/>
            <a:r>
              <a:rPr lang="en-US" sz="1200" kern="1200" dirty="0">
                <a:solidFill>
                  <a:schemeClr val="tx1"/>
                </a:solidFill>
                <a:effectLst/>
                <a:latin typeface="Arial" charset="0"/>
                <a:ea typeface="ヒラギノ角ゴ Pro W3" pitchFamily="1" charset="-128"/>
                <a:cs typeface="+mn-cs"/>
              </a:rPr>
              <a:t>Even low prices ($5–20) can reverse net emissions.</a:t>
            </a:r>
          </a:p>
          <a:p>
            <a:pPr lvl="0"/>
            <a:r>
              <a:rPr lang="en-US" sz="1200" kern="1200" dirty="0">
                <a:solidFill>
                  <a:schemeClr val="tx1"/>
                </a:solidFill>
                <a:effectLst/>
                <a:latin typeface="Arial" charset="0"/>
                <a:ea typeface="ヒラギノ角ゴ Pro W3" pitchFamily="1" charset="-128"/>
                <a:cs typeface="+mn-cs"/>
              </a:rPr>
              <a:t>Indonesia and DRC show similar sensitivity — modest prices stop deforestation.</a:t>
            </a:r>
          </a:p>
          <a:p>
            <a:pPr lvl="0"/>
            <a:r>
              <a:rPr lang="en-US" sz="1200" kern="1200" dirty="0">
                <a:solidFill>
                  <a:schemeClr val="tx1"/>
                </a:solidFill>
                <a:effectLst/>
                <a:latin typeface="Arial" charset="0"/>
                <a:ea typeface="ヒラギノ角ゴ Pro W3" pitchFamily="1" charset="-128"/>
                <a:cs typeface="+mn-cs"/>
              </a:rPr>
              <a:t>Avoided deforestation is crucial but bounded by baseline trends.</a:t>
            </a:r>
          </a:p>
          <a:p>
            <a:pPr lvl="0"/>
            <a:r>
              <a:rPr lang="en-US" sz="1200" kern="1200" dirty="0">
                <a:solidFill>
                  <a:schemeClr val="tx1"/>
                </a:solidFill>
                <a:effectLst/>
                <a:latin typeface="Arial" charset="0"/>
                <a:ea typeface="ヒラギノ角ゴ Pro W3" pitchFamily="1" charset="-128"/>
                <a:cs typeface="+mn-cs"/>
              </a:rPr>
              <a:t>The U.S. and Europe dominate temperate mitigation.</a:t>
            </a:r>
          </a:p>
          <a:p>
            <a:pPr lvl="0"/>
            <a:r>
              <a:rPr lang="en-US" sz="1200" kern="1200" dirty="0">
                <a:solidFill>
                  <a:schemeClr val="tx1"/>
                </a:solidFill>
                <a:effectLst/>
                <a:latin typeface="Arial" charset="0"/>
                <a:ea typeface="ヒラギノ角ゴ Pro W3" pitchFamily="1" charset="-128"/>
                <a:cs typeface="+mn-cs"/>
              </a:rPr>
              <a:t>Under high prices, the U.S. alone contributes nearly </a:t>
            </a:r>
            <a:r>
              <a:rPr lang="en-US" sz="1200" b="1" kern="1200" dirty="0">
                <a:solidFill>
                  <a:schemeClr val="tx1"/>
                </a:solidFill>
                <a:effectLst/>
                <a:latin typeface="Arial" charset="0"/>
                <a:ea typeface="ヒラギノ角ゴ Pro W3" pitchFamily="1" charset="-128"/>
                <a:cs typeface="+mn-cs"/>
              </a:rPr>
              <a:t>3 </a:t>
            </a:r>
            <a:r>
              <a:rPr lang="en-US" sz="1200" b="1" kern="1200" dirty="0" err="1">
                <a:solidFill>
                  <a:schemeClr val="tx1"/>
                </a:solidFill>
                <a:effectLst/>
                <a:latin typeface="Arial" charset="0"/>
                <a:ea typeface="ヒラギノ角ゴ Pro W3" pitchFamily="1" charset="-128"/>
                <a:cs typeface="+mn-cs"/>
              </a:rPr>
              <a:t>GtCO</a:t>
            </a:r>
            <a:r>
              <a:rPr lang="en-US" sz="1200" b="1" kern="1200" dirty="0">
                <a:solidFill>
                  <a:schemeClr val="tx1"/>
                </a:solidFill>
                <a:effectLst/>
                <a:latin typeface="Arial" charset="0"/>
                <a:ea typeface="ヒラギノ角ゴ Pro W3" pitchFamily="1" charset="-128"/>
                <a:cs typeface="+mn-cs"/>
              </a:rPr>
              <a:t>₂</a:t>
            </a:r>
            <a:r>
              <a:rPr lang="en-US" sz="1200" kern="1200" dirty="0">
                <a:solidFill>
                  <a:schemeClr val="tx1"/>
                </a:solidFill>
                <a:effectLst/>
                <a:latin typeface="Arial" charset="0"/>
                <a:ea typeface="ヒラギノ角ゴ Pro W3" pitchFamily="1" charset="-128"/>
                <a:cs typeface="+mn-cs"/>
              </a:rPr>
              <a:t> in 2050.</a:t>
            </a:r>
          </a:p>
          <a:p>
            <a:pPr lvl="0"/>
            <a:r>
              <a:rPr lang="en-US" sz="1200" kern="1200" dirty="0">
                <a:solidFill>
                  <a:schemeClr val="tx1"/>
                </a:solidFill>
                <a:effectLst/>
                <a:latin typeface="Arial" charset="0"/>
                <a:ea typeface="ヒラギノ角ゴ Pro W3" pitchFamily="1" charset="-128"/>
                <a:cs typeface="+mn-cs"/>
              </a:rPr>
              <a:t>Management changes dominate at higher prices.</a:t>
            </a:r>
          </a:p>
          <a:p>
            <a:pPr lvl="0"/>
            <a:r>
              <a:rPr lang="en-US" sz="1200" kern="1200" dirty="0">
                <a:solidFill>
                  <a:schemeClr val="tx1"/>
                </a:solidFill>
                <a:effectLst/>
                <a:latin typeface="Arial" charset="0"/>
                <a:ea typeface="ヒラギノ角ゴ Pro W3" pitchFamily="1" charset="-128"/>
                <a:cs typeface="+mn-cs"/>
              </a:rPr>
              <a:t>Boreal forests respond more slowly.</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121917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Yesterday speakers discussed how no single model can answer all questions and also, </a:t>
            </a:r>
            <a:r>
              <a:rPr lang="en-US" dirty="0" err="1"/>
              <a:t>highlighed</a:t>
            </a:r>
            <a:r>
              <a:rPr lang="en-US" dirty="0"/>
              <a:t> the need for geospatial insights to support more informed land-based decisions. To address this, we have recently integrated GTM results with a machine learning model, </a:t>
            </a:r>
            <a:r>
              <a:rPr lang="en-US" i="1" dirty="0" err="1"/>
              <a:t>Ecoshift</a:t>
            </a:r>
            <a:r>
              <a:rPr lang="en-US" dirty="0"/>
              <a:t>.</a:t>
            </a:r>
          </a:p>
          <a:p>
            <a:r>
              <a:rPr lang="en-US" dirty="0"/>
              <a:t>This integration allows us to examine multiple dimensions, including the co-benefits of forest-based activities by identifying where they are implemented. It also enables us to assess how disturbances may reshape the landscape, helping direct investments toward areas where mitigation potential is likely to remain stable and where activities can enhance forest resilience.</a:t>
            </a:r>
          </a:p>
          <a:p>
            <a:r>
              <a:rPr lang="en-US" dirty="0"/>
              <a:t>For example, this figure shows where afforestation and reforestation activities are likely to occur under a $50 carbon pricing scenario. By overlapping these projections with data on species and communities, we can measure co-benefits ex post. Additionally, combining this with maps of future climate-related disturbances allows us to evaluate the long-term stability of these investments.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130566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no single model can answer all questions. Each model comes with its own limitations and built-in assumptions, and for that reason, integrating multiple tools is often necessary to expand our analytical capabilities.</a:t>
            </a:r>
          </a:p>
          <a:p>
            <a:r>
              <a:rPr lang="en-US" dirty="0"/>
              <a:t>At the same time, translating policy targets into model inputs—and interpreting model outputs back into policy terms—is itself a non-trivial and often challenging process.</a:t>
            </a:r>
          </a:p>
          <a:p>
            <a:r>
              <a:rPr lang="en-US" dirty="0"/>
              <a:t>Despite these challenges, there are robust findings that consistently emerge across studies. In particular, forest mitigation potential is large, cost-effective, and highly unevenly distributed across regions. We also see that carbon pricing effects are heterogeneous, with responses varying significantly across geographies.</a:t>
            </a:r>
          </a:p>
          <a:p>
            <a:r>
              <a:rPr lang="en-US" dirty="0"/>
              <a:t>It is important to emphasize that models represent a best-case economic potential, based on assumptions such as perfect information, no transaction costs, well-defined property rights, and no free-riding.</a:t>
            </a:r>
          </a:p>
          <a:p>
            <a:r>
              <a:rPr lang="en-US" dirty="0"/>
              <a:t>For this reason, the purpose of models is not to judge real-world outcomes, but rather to benchmark them against an idealized frontier. They help us measure the distance from economic efficiency, rather than evaluate the quality of real-world action.”</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71321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20503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charset="0"/>
                <a:ea typeface="ヒラギノ角ゴ Pro W3" pitchFamily="1" charset="-128"/>
                <a:cs typeface="+mn-cs"/>
              </a:rPr>
              <a:t>First, let’s contextualize the role of forest carbon sequestration from both a research and a policy perspective.</a:t>
            </a:r>
            <a:br>
              <a:rPr lang="en-US" sz="1200" kern="1200" dirty="0">
                <a:solidFill>
                  <a:schemeClr val="tx1"/>
                </a:solidFill>
                <a:effectLst/>
                <a:latin typeface="Arial" charset="0"/>
                <a:ea typeface="ヒラギノ角ゴ Pro W3" pitchFamily="1" charset="-128"/>
                <a:cs typeface="+mn-cs"/>
              </a:rPr>
            </a:br>
            <a:r>
              <a:rPr lang="en-US" sz="1200" kern="1200" dirty="0">
                <a:solidFill>
                  <a:schemeClr val="tx1"/>
                </a:solidFill>
                <a:effectLst/>
                <a:latin typeface="Arial" charset="0"/>
                <a:ea typeface="ヒラギノ角ゴ Pro W3" pitchFamily="1" charset="-128"/>
                <a:cs typeface="+mn-cs"/>
              </a:rPr>
              <a:t>Forests are central to global mitigation pathways with Both the IPCC and other global studies rely heavily on natural carbon sequestration from forests to meet temperature targets.</a:t>
            </a:r>
          </a:p>
          <a:p>
            <a:r>
              <a:rPr lang="en-US" sz="1200" kern="1200" dirty="0">
                <a:solidFill>
                  <a:schemeClr val="tx1"/>
                </a:solidFill>
                <a:effectLst/>
                <a:latin typeface="Arial" charset="0"/>
                <a:ea typeface="ヒラギノ角ゴ Pro W3" pitchFamily="1" charset="-128"/>
                <a:cs typeface="+mn-cs"/>
              </a:rPr>
              <a:t>For example, the IPCC estimates mitigation potential in the </a:t>
            </a:r>
            <a:r>
              <a:rPr lang="en-US" sz="1200" b="1" kern="1200" dirty="0">
                <a:solidFill>
                  <a:schemeClr val="tx1"/>
                </a:solidFill>
                <a:effectLst/>
                <a:latin typeface="Arial" charset="0"/>
                <a:ea typeface="ヒラギノ角ゴ Pro W3" pitchFamily="1" charset="-128"/>
                <a:cs typeface="+mn-cs"/>
              </a:rPr>
              <a:t>AFOLU sector</a:t>
            </a:r>
            <a:r>
              <a:rPr lang="en-US" sz="1200" kern="1200" dirty="0">
                <a:solidFill>
                  <a:schemeClr val="tx1"/>
                </a:solidFill>
                <a:effectLst/>
                <a:latin typeface="Arial" charset="0"/>
                <a:ea typeface="ヒラギノ角ゴ Pro W3" pitchFamily="1" charset="-128"/>
                <a:cs typeface="+mn-cs"/>
              </a:rPr>
              <a:t> at </a:t>
            </a:r>
            <a:r>
              <a:rPr lang="en-US" sz="1200" b="1" kern="1200" dirty="0">
                <a:solidFill>
                  <a:schemeClr val="tx1"/>
                </a:solidFill>
                <a:effectLst/>
                <a:latin typeface="Arial" charset="0"/>
                <a:ea typeface="ヒラギノ角ゴ Pro W3" pitchFamily="1" charset="-128"/>
                <a:cs typeface="+mn-cs"/>
              </a:rPr>
              <a:t>8 to 14 gigatons of CO₂ per year through 2050</a:t>
            </a:r>
            <a:r>
              <a:rPr lang="en-US" sz="1200" kern="1200" dirty="0">
                <a:solidFill>
                  <a:schemeClr val="tx1"/>
                </a:solidFill>
                <a:effectLst/>
                <a:latin typeface="Arial" charset="0"/>
                <a:ea typeface="ヒラギノ角ゴ Pro W3" pitchFamily="1" charset="-128"/>
                <a:cs typeface="+mn-cs"/>
              </a:rPr>
              <a:t>.</a:t>
            </a:r>
          </a:p>
          <a:p>
            <a:r>
              <a:rPr lang="en-US" sz="1200" kern="1200" dirty="0">
                <a:solidFill>
                  <a:schemeClr val="tx1"/>
                </a:solidFill>
                <a:effectLst/>
                <a:latin typeface="Arial" charset="0"/>
                <a:ea typeface="ヒラギノ角ゴ Pro W3" pitchFamily="1" charset="-128"/>
                <a:cs typeface="+mn-cs"/>
              </a:rPr>
              <a:t>In terms of the current status, forests remain a </a:t>
            </a:r>
            <a:r>
              <a:rPr lang="en-US" sz="1200" b="1" kern="1200" dirty="0">
                <a:solidFill>
                  <a:schemeClr val="tx1"/>
                </a:solidFill>
                <a:effectLst/>
                <a:latin typeface="Arial" charset="0"/>
                <a:ea typeface="ヒラギノ角ゴ Pro W3" pitchFamily="1" charset="-128"/>
                <a:cs typeface="+mn-cs"/>
              </a:rPr>
              <a:t>net carbon sink</a:t>
            </a:r>
            <a:r>
              <a:rPr lang="en-US" sz="1200" kern="1200" dirty="0">
                <a:solidFill>
                  <a:schemeClr val="tx1"/>
                </a:solidFill>
                <a:effectLst/>
                <a:latin typeface="Arial" charset="0"/>
                <a:ea typeface="ヒラギノ角ゴ Pro W3" pitchFamily="1" charset="-128"/>
                <a:cs typeface="+mn-cs"/>
              </a:rPr>
              <a:t>. According to the </a:t>
            </a:r>
            <a:r>
              <a:rPr lang="en-US" sz="1200" b="1" kern="1200" dirty="0">
                <a:solidFill>
                  <a:schemeClr val="tx1"/>
                </a:solidFill>
                <a:effectLst/>
                <a:latin typeface="Arial" charset="0"/>
                <a:ea typeface="ヒラギノ角ゴ Pro W3" pitchFamily="1" charset="-128"/>
                <a:cs typeface="+mn-cs"/>
              </a:rPr>
              <a:t>FAO</a:t>
            </a:r>
            <a:r>
              <a:rPr lang="en-US" sz="1200" kern="1200" dirty="0">
                <a:solidFill>
                  <a:schemeClr val="tx1"/>
                </a:solidFill>
                <a:effectLst/>
                <a:latin typeface="Arial" charset="0"/>
                <a:ea typeface="ヒラギノ角ゴ Pro W3" pitchFamily="1" charset="-128"/>
                <a:cs typeface="+mn-cs"/>
              </a:rPr>
              <a:t>, global forests removed about </a:t>
            </a:r>
            <a:r>
              <a:rPr lang="en-US" sz="1200" b="1" kern="1200" dirty="0">
                <a:solidFill>
                  <a:schemeClr val="tx1"/>
                </a:solidFill>
                <a:effectLst/>
                <a:latin typeface="Arial" charset="0"/>
                <a:ea typeface="ヒラギノ角ゴ Pro W3" pitchFamily="1" charset="-128"/>
                <a:cs typeface="+mn-cs"/>
              </a:rPr>
              <a:t>3.6 gigatons of CO₂ per year between 2021 and 2025</a:t>
            </a:r>
            <a:r>
              <a:rPr lang="en-US" sz="1200" kern="1200" dirty="0">
                <a:solidFill>
                  <a:schemeClr val="tx1"/>
                </a:solidFill>
                <a:effectLst/>
                <a:latin typeface="Arial" charset="0"/>
                <a:ea typeface="ヒラギノ角ゴ Pro W3" pitchFamily="1" charset="-128"/>
                <a:cs typeface="+mn-cs"/>
              </a:rPr>
              <a:t>. Despite emissions from deforestation of roughly </a:t>
            </a:r>
            <a:r>
              <a:rPr lang="en-US" sz="1200" b="1" kern="1200" dirty="0">
                <a:solidFill>
                  <a:schemeClr val="tx1"/>
                </a:solidFill>
                <a:effectLst/>
                <a:latin typeface="Arial" charset="0"/>
                <a:ea typeface="ヒラギノ角ゴ Pro W3" pitchFamily="1" charset="-128"/>
                <a:cs typeface="+mn-cs"/>
              </a:rPr>
              <a:t>2.8 gigatons of CO₂ per year</a:t>
            </a:r>
            <a:r>
              <a:rPr lang="en-US" sz="1200" kern="1200" dirty="0">
                <a:solidFill>
                  <a:schemeClr val="tx1"/>
                </a:solidFill>
                <a:effectLst/>
                <a:latin typeface="Arial" charset="0"/>
                <a:ea typeface="ヒラギノ角ゴ Pro W3" pitchFamily="1" charset="-128"/>
                <a:cs typeface="+mn-cs"/>
              </a:rPr>
              <a:t>, forests still acted as a </a:t>
            </a:r>
            <a:r>
              <a:rPr lang="en-US" sz="1200" b="1" kern="1200" dirty="0">
                <a:solidFill>
                  <a:schemeClr val="tx1"/>
                </a:solidFill>
                <a:effectLst/>
                <a:latin typeface="Arial" charset="0"/>
                <a:ea typeface="ヒラギノ角ゴ Pro W3" pitchFamily="1" charset="-128"/>
                <a:cs typeface="+mn-cs"/>
              </a:rPr>
              <a:t>net sink of about 0.8 gigatons of CO₂ annually</a:t>
            </a:r>
            <a:r>
              <a:rPr lang="en-US" sz="1200" kern="1200" dirty="0">
                <a:solidFill>
                  <a:schemeClr val="tx1"/>
                </a:solidFill>
                <a:effectLst/>
                <a:latin typeface="Arial" charset="0"/>
                <a:ea typeface="ヒラギノ角ゴ Pro W3" pitchFamily="1" charset="-128"/>
                <a:cs typeface="+mn-cs"/>
              </a:rPr>
              <a:t>. This is, of course, far below the </a:t>
            </a:r>
            <a:r>
              <a:rPr lang="en-US" sz="1200" b="1" kern="1200" dirty="0">
                <a:solidFill>
                  <a:schemeClr val="tx1"/>
                </a:solidFill>
                <a:effectLst/>
                <a:latin typeface="Arial" charset="0"/>
                <a:ea typeface="ヒラギノ角ゴ Pro W3" pitchFamily="1" charset="-128"/>
                <a:cs typeface="+mn-cs"/>
              </a:rPr>
              <a:t>8 to 14 gigatons</a:t>
            </a:r>
            <a:r>
              <a:rPr lang="en-US" sz="1200" kern="1200" dirty="0">
                <a:solidFill>
                  <a:schemeClr val="tx1"/>
                </a:solidFill>
                <a:effectLst/>
                <a:latin typeface="Arial" charset="0"/>
                <a:ea typeface="ヒラギノ角ゴ Pro W3" pitchFamily="1" charset="-128"/>
                <a:cs typeface="+mn-cs"/>
              </a:rPr>
              <a:t> needed.</a:t>
            </a:r>
          </a:p>
          <a:p>
            <a:r>
              <a:rPr lang="en-US" sz="1200" kern="1200" dirty="0">
                <a:solidFill>
                  <a:schemeClr val="tx1"/>
                </a:solidFill>
                <a:effectLst/>
                <a:latin typeface="Arial" charset="0"/>
                <a:ea typeface="ヒラギノ角ゴ Pro W3" pitchFamily="1" charset="-128"/>
                <a:cs typeface="+mn-cs"/>
              </a:rPr>
              <a:t>Finally, from a policy standpoint, countries have clearly recognized the role of forests in climate mitigation. Forests are included in national climate commitments: </a:t>
            </a:r>
            <a:r>
              <a:rPr lang="en-US" sz="1200" b="1" kern="1200" dirty="0">
                <a:solidFill>
                  <a:schemeClr val="tx1"/>
                </a:solidFill>
                <a:effectLst/>
                <a:latin typeface="Arial" charset="0"/>
                <a:ea typeface="ヒラギノ角ゴ Pro W3" pitchFamily="1" charset="-128"/>
                <a:cs typeface="+mn-cs"/>
              </a:rPr>
              <a:t>97 percent of NDCs</a:t>
            </a:r>
            <a:r>
              <a:rPr lang="en-US" sz="1200" kern="1200" dirty="0">
                <a:solidFill>
                  <a:schemeClr val="tx1"/>
                </a:solidFill>
                <a:effectLst/>
                <a:latin typeface="Arial" charset="0"/>
                <a:ea typeface="ヒラギノ角ゴ Pro W3" pitchFamily="1" charset="-128"/>
                <a:cs typeface="+mn-cs"/>
              </a:rPr>
              <a:t> include the </a:t>
            </a:r>
            <a:r>
              <a:rPr lang="en-US" sz="1200" b="1" kern="1200" dirty="0">
                <a:solidFill>
                  <a:schemeClr val="tx1"/>
                </a:solidFill>
                <a:effectLst/>
                <a:latin typeface="Arial" charset="0"/>
                <a:ea typeface="ヒラギノ角ゴ Pro W3" pitchFamily="1" charset="-128"/>
                <a:cs typeface="+mn-cs"/>
              </a:rPr>
              <a:t>LULUCF sector</a:t>
            </a:r>
            <a:r>
              <a:rPr lang="en-US" sz="1200" kern="1200" dirty="0">
                <a:solidFill>
                  <a:schemeClr val="tx1"/>
                </a:solidFill>
                <a:effectLst/>
                <a:latin typeface="Arial" charset="0"/>
                <a:ea typeface="ヒラギノ角ゴ Pro W3" pitchFamily="1" charset="-128"/>
                <a:cs typeface="+mn-cs"/>
              </a:rPr>
              <a:t>, </a:t>
            </a:r>
            <a:r>
              <a:rPr lang="en-US" sz="1200" b="1" kern="1200" dirty="0">
                <a:solidFill>
                  <a:schemeClr val="tx1"/>
                </a:solidFill>
                <a:effectLst/>
                <a:latin typeface="Arial" charset="0"/>
                <a:ea typeface="ヒラギノ角ゴ Pro W3" pitchFamily="1" charset="-128"/>
                <a:cs typeface="+mn-cs"/>
              </a:rPr>
              <a:t>75 percent</a:t>
            </a:r>
            <a:r>
              <a:rPr lang="en-US" sz="1200" kern="1200" dirty="0">
                <a:solidFill>
                  <a:schemeClr val="tx1"/>
                </a:solidFill>
                <a:effectLst/>
                <a:latin typeface="Arial" charset="0"/>
                <a:ea typeface="ヒラギノ角ゴ Pro W3" pitchFamily="1" charset="-128"/>
                <a:cs typeface="+mn-cs"/>
              </a:rPr>
              <a:t> include LULUCF in economy-wide targets, and </a:t>
            </a:r>
            <a:r>
              <a:rPr lang="en-US" sz="1200" b="1" kern="1200" dirty="0">
                <a:solidFill>
                  <a:schemeClr val="tx1"/>
                </a:solidFill>
                <a:effectLst/>
                <a:latin typeface="Arial" charset="0"/>
                <a:ea typeface="ヒラギノ角ゴ Pro W3" pitchFamily="1" charset="-128"/>
                <a:cs typeface="+mn-cs"/>
              </a:rPr>
              <a:t>68 percent</a:t>
            </a:r>
            <a:r>
              <a:rPr lang="en-US" sz="1200" kern="1200" dirty="0">
                <a:solidFill>
                  <a:schemeClr val="tx1"/>
                </a:solidFill>
                <a:effectLst/>
                <a:latin typeface="Arial" charset="0"/>
                <a:ea typeface="ヒラギノ角ゴ Pro W3" pitchFamily="1" charset="-128"/>
                <a:cs typeface="+mn-cs"/>
              </a:rPr>
              <a:t> specify explicit LULUCF targets. </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a:t>
            </a:fld>
            <a:endParaRPr lang="en-US"/>
          </a:p>
        </p:txBody>
      </p:sp>
    </p:spTree>
    <p:extLst>
      <p:ext uri="{BB962C8B-B14F-4D97-AF65-F5344CB8AC3E}">
        <p14:creationId xmlns:p14="http://schemas.microsoft.com/office/powerpoint/2010/main" val="86968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In this context, This work originated from two different needs. The first was to provide country-level information on forest mitigation opportunities to support other studies and models developing comprehensive net-zero pathway assessments. These assessments examined mitigation options across all sectors. </a:t>
            </a:r>
          </a:p>
          <a:p>
            <a:r>
              <a:rPr lang="en-US" sz="1200" kern="1200" dirty="0">
                <a:solidFill>
                  <a:schemeClr val="tx1"/>
                </a:solidFill>
                <a:effectLst/>
                <a:latin typeface="Arial" charset="0"/>
                <a:ea typeface="ヒラギノ角ゴ Pro W3" pitchFamily="1" charset="-128"/>
                <a:cs typeface="+mn-cs"/>
              </a:rPr>
              <a:t>The second need was to inform countries themselves about the costs and natural carbon removal options from forests available in the short and long term, helping them better understand the opportunities available for their NDCs.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125223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outlined the motivation, let me walk you through what I’ll cover today. I’ll be presenting a set of key results from multiple studies using the GTM framework, with a focus on two main themes.</a:t>
            </a:r>
          </a:p>
          <a:p>
            <a:r>
              <a:rPr lang="en-US" dirty="0"/>
              <a:t>First, I’ll compare expected mitigation outcomes under different levels of investment against policy-relevant targets. Specifically, I’ll look at how these investments align with 2030 regional NDCs, as well as the US longer-term strategy. This helps us understand not just what’s possible, but how far different investment pathways can take us toward those benchmarks.</a:t>
            </a:r>
          </a:p>
          <a:p>
            <a:r>
              <a:rPr lang="en-US" dirty="0"/>
              <a:t>Second, I’ll examine the relationship between the dollar value of investments and the mitigation potential they generate. To make this more concrete, I’ll present marginal abatement cost curves for forest-based mitigation at the country level in 2050. These curves highlight the cost-effectiveness of different opportunities and show how mitigation supply evolves as costs increase.</a:t>
            </a:r>
          </a:p>
          <a:p>
            <a:r>
              <a:rPr lang="en-US" dirty="0"/>
              <a:t>Together, these results aim to provide a clearer picture of both the scale and efficiency of forest-based climate mitigation under different investment scenarios.”---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026343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These results are all based on runs from </a:t>
            </a:r>
            <a:r>
              <a:rPr lang="en-US" sz="1200" b="1" kern="1200" dirty="0">
                <a:solidFill>
                  <a:schemeClr val="tx1"/>
                </a:solidFill>
                <a:effectLst/>
                <a:latin typeface="Arial" charset="0"/>
                <a:ea typeface="ヒラギノ角ゴ Pro W3" pitchFamily="1" charset="-128"/>
                <a:cs typeface="+mn-cs"/>
              </a:rPr>
              <a:t>Global Timber Model, or GTM</a:t>
            </a:r>
            <a:r>
              <a:rPr lang="en-US" sz="1200" kern="1200" dirty="0">
                <a:solidFill>
                  <a:schemeClr val="tx1"/>
                </a:solidFill>
                <a:effectLst/>
                <a:latin typeface="Arial" charset="0"/>
                <a:ea typeface="ヒラギノ角ゴ Pro W3" pitchFamily="1" charset="-128"/>
                <a:cs typeface="+mn-cs"/>
              </a:rPr>
              <a:t>, which is a well-recognized </a:t>
            </a:r>
            <a:r>
              <a:rPr lang="en-US" sz="1200" b="1" kern="1200" dirty="0">
                <a:solidFill>
                  <a:schemeClr val="tx1"/>
                </a:solidFill>
                <a:effectLst/>
                <a:latin typeface="Arial" charset="0"/>
                <a:ea typeface="ヒラギノ角ゴ Pro W3" pitchFamily="1" charset="-128"/>
                <a:cs typeface="+mn-cs"/>
              </a:rPr>
              <a:t>partial equilibrium model of the global forestry sector</a:t>
            </a:r>
            <a:r>
              <a:rPr lang="en-US" sz="1200" kern="1200" dirty="0">
                <a:solidFill>
                  <a:schemeClr val="tx1"/>
                </a:solidFill>
                <a:effectLst/>
                <a:latin typeface="Arial" charset="0"/>
                <a:ea typeface="ヒラギノ角ゴ Pro W3" pitchFamily="1" charset="-128"/>
                <a:cs typeface="+mn-cs"/>
              </a:rPr>
              <a:t>.</a:t>
            </a:r>
          </a:p>
          <a:p>
            <a:r>
              <a:rPr lang="en-US" sz="1200" kern="1200" dirty="0">
                <a:solidFill>
                  <a:schemeClr val="tx1"/>
                </a:solidFill>
                <a:effectLst/>
                <a:latin typeface="Arial" charset="0"/>
                <a:ea typeface="ヒラギノ角ゴ Pro W3" pitchFamily="1" charset="-128"/>
                <a:cs typeface="+mn-cs"/>
              </a:rPr>
              <a:t>GTM integrates </a:t>
            </a:r>
            <a:r>
              <a:rPr lang="en-US" sz="1200" b="1" kern="1200" dirty="0">
                <a:solidFill>
                  <a:schemeClr val="tx1"/>
                </a:solidFill>
                <a:effectLst/>
                <a:latin typeface="Arial" charset="0"/>
                <a:ea typeface="ヒラギノ角ゴ Pro W3" pitchFamily="1" charset="-128"/>
                <a:cs typeface="+mn-cs"/>
              </a:rPr>
              <a:t>economic behavior, land-use competition, and biophysical forest dynamics</a:t>
            </a:r>
            <a:r>
              <a:rPr lang="en-US" sz="1200" kern="1200" dirty="0">
                <a:solidFill>
                  <a:schemeClr val="tx1"/>
                </a:solidFill>
                <a:effectLst/>
                <a:latin typeface="Arial" charset="0"/>
                <a:ea typeface="ヒラギノ角ゴ Pro W3" pitchFamily="1" charset="-128"/>
                <a:cs typeface="+mn-cs"/>
              </a:rPr>
              <a:t> to project future forest outcomes under changing </a:t>
            </a:r>
            <a:r>
              <a:rPr lang="en-US" sz="1200" b="1" kern="1200" dirty="0">
                <a:solidFill>
                  <a:schemeClr val="tx1"/>
                </a:solidFill>
                <a:effectLst/>
                <a:latin typeface="Arial" charset="0"/>
                <a:ea typeface="ヒラギノ角ゴ Pro W3" pitchFamily="1" charset="-128"/>
                <a:cs typeface="+mn-cs"/>
              </a:rPr>
              <a:t>socio-economic conditions, climate dynamics, and policy scenarios</a:t>
            </a:r>
            <a:r>
              <a:rPr lang="en-US" sz="1200" kern="1200" dirty="0">
                <a:solidFill>
                  <a:schemeClr val="tx1"/>
                </a:solidFill>
                <a:effectLst/>
                <a:latin typeface="Arial" charset="0"/>
                <a:ea typeface="ヒラギノ角ゴ Pro W3" pitchFamily="1" charset="-128"/>
                <a:cs typeface="+mn-cs"/>
              </a:rPr>
              <a:t>.</a:t>
            </a:r>
          </a:p>
          <a:p>
            <a:r>
              <a:rPr lang="en-US" sz="1200" kern="1200" dirty="0">
                <a:solidFill>
                  <a:schemeClr val="tx1"/>
                </a:solidFill>
                <a:effectLst/>
                <a:latin typeface="Arial" charset="0"/>
                <a:ea typeface="ヒラギノ角ゴ Pro W3" pitchFamily="1" charset="-128"/>
                <a:cs typeface="+mn-cs"/>
              </a:rPr>
              <a:t>GTM is a </a:t>
            </a:r>
            <a:r>
              <a:rPr lang="en-US" sz="1200" b="1" kern="1200" dirty="0">
                <a:solidFill>
                  <a:schemeClr val="tx1"/>
                </a:solidFill>
                <a:effectLst/>
                <a:latin typeface="Arial" charset="0"/>
                <a:ea typeface="ヒラギノ角ゴ Pro W3" pitchFamily="1" charset="-128"/>
                <a:cs typeface="+mn-cs"/>
              </a:rPr>
              <a:t>forward-looking intertemporal optimization model</a:t>
            </a:r>
            <a:r>
              <a:rPr lang="en-US" sz="1200" kern="1200" dirty="0">
                <a:solidFill>
                  <a:schemeClr val="tx1"/>
                </a:solidFill>
                <a:effectLst/>
                <a:latin typeface="Arial" charset="0"/>
                <a:ea typeface="ヒラギノ角ゴ Pro W3" pitchFamily="1" charset="-128"/>
                <a:cs typeface="+mn-cs"/>
              </a:rPr>
              <a:t>. It maximizes the </a:t>
            </a:r>
            <a:r>
              <a:rPr lang="en-US" sz="1200" b="1" kern="1200" dirty="0">
                <a:solidFill>
                  <a:schemeClr val="tx1"/>
                </a:solidFill>
                <a:effectLst/>
                <a:latin typeface="Arial" charset="0"/>
                <a:ea typeface="ヒラギノ角ゴ Pro W3" pitchFamily="1" charset="-128"/>
                <a:cs typeface="+mn-cs"/>
              </a:rPr>
              <a:t>net present value of total welfare</a:t>
            </a:r>
            <a:r>
              <a:rPr lang="en-US" sz="1200" kern="1200" dirty="0">
                <a:solidFill>
                  <a:schemeClr val="tx1"/>
                </a:solidFill>
                <a:effectLst/>
                <a:latin typeface="Arial" charset="0"/>
                <a:ea typeface="ヒラギノ角ゴ Pro W3" pitchFamily="1" charset="-128"/>
                <a:cs typeface="+mn-cs"/>
              </a:rPr>
              <a:t> in the forestry sector, defined as the sum of </a:t>
            </a:r>
            <a:r>
              <a:rPr lang="en-US" sz="1200" b="1" kern="1200" dirty="0">
                <a:solidFill>
                  <a:schemeClr val="tx1"/>
                </a:solidFill>
                <a:effectLst/>
                <a:latin typeface="Arial" charset="0"/>
                <a:ea typeface="ヒラギノ角ゴ Pro W3" pitchFamily="1" charset="-128"/>
                <a:cs typeface="+mn-cs"/>
              </a:rPr>
              <a:t>consumer and producer surplus</a:t>
            </a:r>
            <a:r>
              <a:rPr lang="en-US" sz="1200" kern="1200" dirty="0">
                <a:solidFill>
                  <a:schemeClr val="tx1"/>
                </a:solidFill>
                <a:effectLst/>
                <a:latin typeface="Arial" charset="0"/>
                <a:ea typeface="ヒラギノ角ゴ Pro W3" pitchFamily="1" charset="-128"/>
                <a:cs typeface="+mn-cs"/>
              </a:rPr>
              <a:t>, by endogenously choosing optimal </a:t>
            </a:r>
            <a:r>
              <a:rPr lang="en-US" sz="1200" b="1" kern="1200" dirty="0">
                <a:solidFill>
                  <a:schemeClr val="tx1"/>
                </a:solidFill>
                <a:effectLst/>
                <a:latin typeface="Arial" charset="0"/>
                <a:ea typeface="ヒラギノ角ゴ Pro W3" pitchFamily="1" charset="-128"/>
                <a:cs typeface="+mn-cs"/>
              </a:rPr>
              <a:t>harvesting ages, land-use allocation, and forest investment decisions</a:t>
            </a:r>
            <a:r>
              <a:rPr lang="en-US" sz="1200" kern="1200" dirty="0">
                <a:solidFill>
                  <a:schemeClr val="tx1"/>
                </a:solidFill>
                <a:effectLst/>
                <a:latin typeface="Arial" charset="0"/>
                <a:ea typeface="ヒラギノ角ゴ Pro W3" pitchFamily="1" charset="-128"/>
                <a:cs typeface="+mn-cs"/>
              </a:rPr>
              <a:t> over time.</a:t>
            </a:r>
          </a:p>
          <a:p>
            <a:r>
              <a:rPr lang="en-US" sz="1200" kern="1200" dirty="0">
                <a:solidFill>
                  <a:schemeClr val="tx1"/>
                </a:solidFill>
                <a:effectLst/>
                <a:latin typeface="Arial" charset="0"/>
                <a:ea typeface="ヒラギノ角ゴ Pro W3" pitchFamily="1" charset="-128"/>
                <a:cs typeface="+mn-cs"/>
              </a:rPr>
              <a:t>Spatially, the model covers </a:t>
            </a:r>
            <a:r>
              <a:rPr lang="en-US" sz="1200" b="1" kern="1200" dirty="0">
                <a:solidFill>
                  <a:schemeClr val="tx1"/>
                </a:solidFill>
                <a:effectLst/>
                <a:latin typeface="Arial" charset="0"/>
                <a:ea typeface="ヒラギノ角ゴ Pro W3" pitchFamily="1" charset="-128"/>
                <a:cs typeface="+mn-cs"/>
              </a:rPr>
              <a:t>16 global regions and over 200 forest types</a:t>
            </a:r>
            <a:r>
              <a:rPr lang="en-US" sz="1200" kern="1200" dirty="0">
                <a:solidFill>
                  <a:schemeClr val="tx1"/>
                </a:solidFill>
                <a:effectLst/>
                <a:latin typeface="Arial" charset="0"/>
                <a:ea typeface="ヒラギノ角ゴ Pro W3" pitchFamily="1" charset="-128"/>
                <a:cs typeface="+mn-cs"/>
              </a:rPr>
              <a:t>. Some countries are modelled individually like the US, Brazil, Canada while others are modelled like region such as central America, </a:t>
            </a:r>
            <a:r>
              <a:rPr lang="en-US" sz="1200" kern="1200" dirty="0" err="1">
                <a:solidFill>
                  <a:schemeClr val="tx1"/>
                </a:solidFill>
                <a:effectLst/>
                <a:latin typeface="Arial" charset="0"/>
                <a:ea typeface="ヒラギノ角ゴ Pro W3" pitchFamily="1" charset="-128"/>
                <a:cs typeface="+mn-cs"/>
              </a:rPr>
              <a:t>SouthEast</a:t>
            </a:r>
            <a:r>
              <a:rPr lang="en-US" sz="1200" kern="1200" dirty="0">
                <a:solidFill>
                  <a:schemeClr val="tx1"/>
                </a:solidFill>
                <a:effectLst/>
                <a:latin typeface="Arial" charset="0"/>
                <a:ea typeface="ヒラギノ角ゴ Pro W3" pitchFamily="1" charset="-128"/>
                <a:cs typeface="+mn-cs"/>
              </a:rPr>
              <a:t> Asia,</a:t>
            </a:r>
          </a:p>
          <a:p>
            <a:r>
              <a:rPr lang="en-US" sz="1200" kern="1200" dirty="0">
                <a:solidFill>
                  <a:schemeClr val="tx1"/>
                </a:solidFill>
                <a:effectLst/>
                <a:latin typeface="Arial" charset="0"/>
                <a:ea typeface="ヒラギノ角ゴ Pro W3" pitchFamily="1" charset="-128"/>
                <a:cs typeface="+mn-cs"/>
              </a:rPr>
              <a:t>Temporally, it spans </a:t>
            </a:r>
            <a:r>
              <a:rPr lang="en-US" sz="1200" b="1" kern="1200" dirty="0">
                <a:solidFill>
                  <a:schemeClr val="tx1"/>
                </a:solidFill>
                <a:effectLst/>
                <a:latin typeface="Arial" charset="0"/>
                <a:ea typeface="ヒラギノ角ゴ Pro W3" pitchFamily="1" charset="-128"/>
                <a:cs typeface="+mn-cs"/>
              </a:rPr>
              <a:t>150 years</a:t>
            </a:r>
            <a:r>
              <a:rPr lang="en-US" sz="1200" kern="1200" dirty="0">
                <a:solidFill>
                  <a:schemeClr val="tx1"/>
                </a:solidFill>
                <a:effectLst/>
                <a:latin typeface="Arial" charset="0"/>
                <a:ea typeface="ヒラギノ角ゴ Pro W3" pitchFamily="1" charset="-128"/>
                <a:cs typeface="+mn-cs"/>
              </a:rPr>
              <a:t>, solved in </a:t>
            </a:r>
            <a:r>
              <a:rPr lang="en-US" sz="1200" b="1" kern="1200" dirty="0">
                <a:solidFill>
                  <a:schemeClr val="tx1"/>
                </a:solidFill>
                <a:effectLst/>
                <a:latin typeface="Arial" charset="0"/>
                <a:ea typeface="ヒラギノ角ゴ Pro W3" pitchFamily="1" charset="-128"/>
                <a:cs typeface="+mn-cs"/>
              </a:rPr>
              <a:t>10-year intervals starting in 2025</a:t>
            </a:r>
            <a:r>
              <a:rPr lang="en-US" sz="1200" kern="1200" dirty="0">
                <a:solidFill>
                  <a:schemeClr val="tx1"/>
                </a:solidFill>
                <a:effectLst/>
                <a:latin typeface="Arial" charset="0"/>
                <a:ea typeface="ヒラギノ角ゴ Pro W3" pitchFamily="1" charset="-128"/>
                <a:cs typeface="+mn-cs"/>
              </a:rPr>
              <a:t>, with all periods solved simultaneously to reflect forward-looking landowner behavior.</a:t>
            </a:r>
          </a:p>
          <a:p>
            <a:r>
              <a:rPr lang="en-US" sz="1200" kern="1200" dirty="0">
                <a:solidFill>
                  <a:schemeClr val="tx1"/>
                </a:solidFill>
                <a:effectLst/>
                <a:latin typeface="Arial" charset="0"/>
                <a:ea typeface="ヒラギノ角ゴ Pro W3" pitchFamily="1" charset="-128"/>
                <a:cs typeface="+mn-cs"/>
              </a:rPr>
              <a:t>Forests within and across </a:t>
            </a:r>
            <a:r>
              <a:rPr lang="en-US" sz="1200" b="1" kern="1200" dirty="0">
                <a:solidFill>
                  <a:schemeClr val="tx1"/>
                </a:solidFill>
                <a:effectLst/>
                <a:latin typeface="Arial" charset="0"/>
                <a:ea typeface="ヒラギノ角ゴ Pro W3" pitchFamily="1" charset="-128"/>
                <a:cs typeface="+mn-cs"/>
              </a:rPr>
              <a:t>16 global macro-regions</a:t>
            </a:r>
            <a:r>
              <a:rPr lang="en-US" sz="1200" kern="1200" dirty="0">
                <a:solidFill>
                  <a:schemeClr val="tx1"/>
                </a:solidFill>
                <a:effectLst/>
                <a:latin typeface="Arial" charset="0"/>
                <a:ea typeface="ヒラギノ角ゴ Pro W3" pitchFamily="1" charset="-128"/>
                <a:cs typeface="+mn-cs"/>
              </a:rPr>
              <a:t> are linked through integrated timber markets. This means that </a:t>
            </a:r>
            <a:r>
              <a:rPr lang="en-US" sz="1200" b="1" kern="1200" dirty="0">
                <a:solidFill>
                  <a:schemeClr val="tx1"/>
                </a:solidFill>
                <a:effectLst/>
                <a:latin typeface="Arial" charset="0"/>
                <a:ea typeface="ヒラギノ角ゴ Pro W3" pitchFamily="1" charset="-128"/>
                <a:cs typeface="+mn-cs"/>
              </a:rPr>
              <a:t>timber prices, forest management choices, land conversion decisions, </a:t>
            </a:r>
            <a:r>
              <a:rPr lang="en-US" sz="1200" kern="1200" dirty="0">
                <a:solidFill>
                  <a:schemeClr val="tx1"/>
                </a:solidFill>
                <a:effectLst/>
                <a:latin typeface="Arial" charset="0"/>
                <a:ea typeface="ヒラギノ角ゴ Pro W3" pitchFamily="1" charset="-128"/>
                <a:cs typeface="+mn-cs"/>
              </a:rPr>
              <a:t>are all jointly determined across regions. The model operates under an idealized framework with </a:t>
            </a:r>
            <a:r>
              <a:rPr lang="en-US" sz="1200" b="1" kern="1200" dirty="0">
                <a:solidFill>
                  <a:schemeClr val="tx1"/>
                </a:solidFill>
                <a:effectLst/>
                <a:latin typeface="Arial" charset="0"/>
                <a:ea typeface="ヒラギノ角ゴ Pro W3" pitchFamily="1" charset="-128"/>
                <a:cs typeface="+mn-cs"/>
              </a:rPr>
              <a:t>perfect competition and well-defined property rights</a:t>
            </a:r>
            <a:r>
              <a:rPr lang="en-US" sz="1200" kern="1200" dirty="0">
                <a:solidFill>
                  <a:schemeClr val="tx1"/>
                </a:solidFill>
                <a:effectLst/>
                <a:latin typeface="Arial" charset="0"/>
                <a:ea typeface="ヒラギノ角ゴ Pro W3" pitchFamily="1" charset="-128"/>
                <a:cs typeface="+mn-cs"/>
              </a:rPr>
              <a:t>.</a:t>
            </a:r>
          </a:p>
          <a:p>
            <a:r>
              <a:rPr lang="en-US" sz="1200" kern="1200" dirty="0">
                <a:solidFill>
                  <a:schemeClr val="tx1"/>
                </a:solidFill>
                <a:effectLst/>
                <a:latin typeface="Arial" charset="0"/>
                <a:ea typeface="ヒラギノ角ゴ Pro W3" pitchFamily="1" charset="-128"/>
                <a:cs typeface="+mn-cs"/>
              </a:rPr>
              <a:t>One of the main strengths of GTM is that it allows for a </a:t>
            </a:r>
            <a:r>
              <a:rPr lang="en-US" sz="1200" b="1" kern="1200" dirty="0">
                <a:solidFill>
                  <a:schemeClr val="tx1"/>
                </a:solidFill>
                <a:effectLst/>
                <a:latin typeface="Arial" charset="0"/>
                <a:ea typeface="ヒラギノ角ゴ Pro W3" pitchFamily="1" charset="-128"/>
                <a:cs typeface="+mn-cs"/>
              </a:rPr>
              <a:t>system-wide assessment of the forestry sector</a:t>
            </a:r>
            <a:r>
              <a:rPr lang="en-US" sz="1200" kern="1200" dirty="0">
                <a:solidFill>
                  <a:schemeClr val="tx1"/>
                </a:solidFill>
                <a:effectLst/>
                <a:latin typeface="Arial" charset="0"/>
                <a:ea typeface="ヒラギノ角ゴ Pro W3" pitchFamily="1" charset="-128"/>
                <a:cs typeface="+mn-cs"/>
              </a:rPr>
              <a:t>. It captures </a:t>
            </a:r>
            <a:r>
              <a:rPr lang="en-US" sz="1200" b="1" kern="1200" dirty="0">
                <a:solidFill>
                  <a:schemeClr val="tx1"/>
                </a:solidFill>
                <a:effectLst/>
                <a:latin typeface="Arial" charset="0"/>
                <a:ea typeface="ヒラギノ角ゴ Pro W3" pitchFamily="1" charset="-128"/>
                <a:cs typeface="+mn-cs"/>
              </a:rPr>
              <a:t>multiple ecosystem services and goods</a:t>
            </a:r>
            <a:r>
              <a:rPr lang="en-US" sz="1200" kern="1200" dirty="0">
                <a:solidFill>
                  <a:schemeClr val="tx1"/>
                </a:solidFill>
                <a:effectLst/>
                <a:latin typeface="Arial" charset="0"/>
                <a:ea typeface="ヒラギノ角ゴ Pro W3" pitchFamily="1" charset="-128"/>
                <a:cs typeface="+mn-cs"/>
              </a:rPr>
              <a:t>, including </a:t>
            </a:r>
            <a:r>
              <a:rPr lang="en-US" sz="1200" b="1" kern="1200" dirty="0">
                <a:solidFill>
                  <a:schemeClr val="tx1"/>
                </a:solidFill>
                <a:effectLst/>
                <a:latin typeface="Arial" charset="0"/>
                <a:ea typeface="ヒラギノ角ゴ Pro W3" pitchFamily="1" charset="-128"/>
                <a:cs typeface="+mn-cs"/>
              </a:rPr>
              <a:t>timber supply and carbon sequestration</a:t>
            </a:r>
            <a:r>
              <a:rPr lang="en-US" sz="1200" kern="1200" dirty="0">
                <a:solidFill>
                  <a:schemeClr val="tx1"/>
                </a:solidFill>
                <a:effectLst/>
                <a:latin typeface="Arial" charset="0"/>
                <a:ea typeface="ヒラギノ角ゴ Pro W3" pitchFamily="1" charset="-128"/>
                <a:cs typeface="+mn-cs"/>
              </a:rPr>
              <a:t>, within a single consistent framework.</a:t>
            </a:r>
          </a:p>
          <a:p>
            <a:r>
              <a:rPr lang="en-US" sz="1200" kern="1200" dirty="0">
                <a:solidFill>
                  <a:schemeClr val="tx1"/>
                </a:solidFill>
                <a:effectLst/>
                <a:latin typeface="Arial" charset="0"/>
                <a:ea typeface="ヒラギノ角ゴ Pro W3" pitchFamily="1" charset="-128"/>
                <a:cs typeface="+mn-cs"/>
              </a:rPr>
              <a:t>As I said, GTM is well suited for </a:t>
            </a:r>
            <a:r>
              <a:rPr lang="en-US" sz="1200" b="1" kern="1200" dirty="0">
                <a:solidFill>
                  <a:schemeClr val="tx1"/>
                </a:solidFill>
                <a:effectLst/>
                <a:latin typeface="Arial" charset="0"/>
                <a:ea typeface="ヒラギノ角ゴ Pro W3" pitchFamily="1" charset="-128"/>
                <a:cs typeface="+mn-cs"/>
              </a:rPr>
              <a:t>policy analysis</a:t>
            </a:r>
            <a:r>
              <a:rPr lang="en-US" sz="1200" kern="1200" dirty="0">
                <a:solidFill>
                  <a:schemeClr val="tx1"/>
                </a:solidFill>
                <a:effectLst/>
                <a:latin typeface="Arial" charset="0"/>
                <a:ea typeface="ヒラギノ角ゴ Pro W3" pitchFamily="1" charset="-128"/>
                <a:cs typeface="+mn-cs"/>
              </a:rPr>
              <a:t>. It can evaluate the impacts of specific forest or climate policies, as well as changes in demand, across both </a:t>
            </a:r>
            <a:r>
              <a:rPr lang="en-US" sz="1200" b="1" kern="1200" dirty="0">
                <a:solidFill>
                  <a:schemeClr val="tx1"/>
                </a:solidFill>
                <a:effectLst/>
                <a:latin typeface="Arial" charset="0"/>
                <a:ea typeface="ヒラギノ角ゴ Pro W3" pitchFamily="1" charset="-128"/>
                <a:cs typeface="+mn-cs"/>
              </a:rPr>
              <a:t>time and space</a:t>
            </a:r>
            <a:r>
              <a:rPr lang="en-US" sz="1200" kern="1200" dirty="0">
                <a:solidFill>
                  <a:schemeClr val="tx1"/>
                </a:solidFill>
                <a:effectLst/>
                <a:latin typeface="Arial" charset="0"/>
                <a:ea typeface="ヒラギノ角ゴ Pro W3" pitchFamily="1" charset="-128"/>
                <a:cs typeface="+mn-cs"/>
              </a:rPr>
              <a:t>. Because the model is forward-looking, </a:t>
            </a:r>
            <a:r>
              <a:rPr lang="en-US" sz="1200" b="1" kern="1200" dirty="0">
                <a:solidFill>
                  <a:schemeClr val="tx1"/>
                </a:solidFill>
                <a:effectLst/>
                <a:latin typeface="Arial" charset="0"/>
                <a:ea typeface="ヒラギノ角ゴ Pro W3" pitchFamily="1" charset="-128"/>
                <a:cs typeface="+mn-cs"/>
              </a:rPr>
              <a:t>future demand expectations affect today’s investment decisions</a:t>
            </a:r>
            <a:r>
              <a:rPr lang="en-US" sz="1200" kern="1200" dirty="0">
                <a:solidFill>
                  <a:schemeClr val="tx1"/>
                </a:solidFill>
                <a:effectLst/>
                <a:latin typeface="Arial" charset="0"/>
                <a:ea typeface="ヒラギノ角ゴ Pro W3" pitchFamily="1" charset="-128"/>
                <a:cs typeface="+mn-cs"/>
              </a:rPr>
              <a:t>, and actions taken in one region influence land use and investment outcomes in all other regions through global markets.</a:t>
            </a:r>
          </a:p>
          <a:p>
            <a:r>
              <a:rPr lang="en-US" sz="1200" kern="1200" dirty="0">
                <a:solidFill>
                  <a:schemeClr val="tx1"/>
                </a:solidFill>
                <a:effectLst/>
                <a:latin typeface="Arial" charset="0"/>
                <a:ea typeface="ヒラギノ角ゴ Pro W3" pitchFamily="1" charset="-128"/>
                <a:cs typeface="+mn-cs"/>
              </a:rPr>
              <a:t>Finally, GTM includes a detailed </a:t>
            </a:r>
            <a:r>
              <a:rPr lang="en-US" sz="1200" b="1" kern="1200" dirty="0">
                <a:solidFill>
                  <a:schemeClr val="tx1"/>
                </a:solidFill>
                <a:effectLst/>
                <a:latin typeface="Arial" charset="0"/>
                <a:ea typeface="ヒラギノ角ゴ Pro W3" pitchFamily="1" charset="-128"/>
                <a:cs typeface="+mn-cs"/>
              </a:rPr>
              <a:t>carbon accounting framework</a:t>
            </a:r>
            <a:r>
              <a:rPr lang="en-US" sz="1200" kern="1200" dirty="0">
                <a:solidFill>
                  <a:schemeClr val="tx1"/>
                </a:solidFill>
                <a:effectLst/>
                <a:latin typeface="Arial" charset="0"/>
                <a:ea typeface="ヒラギノ角ゴ Pro W3" pitchFamily="1" charset="-128"/>
                <a:cs typeface="+mn-cs"/>
              </a:rPr>
              <a:t>, tracking carbon across four pools: </a:t>
            </a:r>
            <a:r>
              <a:rPr lang="en-US" sz="1200" b="1" kern="1200" dirty="0">
                <a:solidFill>
                  <a:schemeClr val="tx1"/>
                </a:solidFill>
                <a:effectLst/>
                <a:latin typeface="Arial" charset="0"/>
                <a:ea typeface="ヒラギノ角ゴ Pro W3" pitchFamily="1" charset="-128"/>
                <a:cs typeface="+mn-cs"/>
              </a:rPr>
              <a:t>biomass, soils, harvested wood products, and slash</a:t>
            </a:r>
            <a:r>
              <a:rPr lang="en-US" sz="1200" kern="1200" dirty="0">
                <a:solidFill>
                  <a:schemeClr val="tx1"/>
                </a:solidFill>
                <a:effectLst/>
                <a:latin typeface="Arial" charset="0"/>
                <a:ea typeface="ヒラギノ角ゴ Pro W3" pitchFamily="1" charset="-128"/>
                <a:cs typeface="+mn-cs"/>
              </a:rPr>
              <a:t>, which allows us to consistently evaluate the climate implications of forest management and land-use change.</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05476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In this set of simulations, we evaluate nine global carbon price incentive scenarios. The carbon price </a:t>
            </a:r>
            <a:r>
              <a:rPr lang="en-US" sz="1200" kern="1200" dirty="0" err="1">
                <a:solidFill>
                  <a:schemeClr val="tx1"/>
                </a:solidFill>
                <a:effectLst/>
                <a:latin typeface="Arial" charset="0"/>
                <a:ea typeface="ヒラギノ角ゴ Pro W3" pitchFamily="1" charset="-128"/>
                <a:cs typeface="+mn-cs"/>
              </a:rPr>
              <a:t>PtcP_t^cPtc</a:t>
            </a:r>
            <a:r>
              <a:rPr lang="en-US" sz="1200" kern="1200" dirty="0">
                <a:solidFill>
                  <a:schemeClr val="tx1"/>
                </a:solidFill>
                <a:effectLst/>
                <a:latin typeface="Arial" charset="0"/>
                <a:ea typeface="ヒラギノ角ゴ Pro W3" pitchFamily="1" charset="-128"/>
                <a:cs typeface="+mn-cs"/>
              </a:rPr>
              <a:t>​ starts at values ranging from five to two hundred dollars per ton of CO₂ and increases at an annual rate of three percent.</a:t>
            </a:r>
          </a:p>
          <a:p>
            <a:r>
              <a:rPr lang="en-US" sz="1200" kern="1200" dirty="0">
                <a:solidFill>
                  <a:schemeClr val="tx1"/>
                </a:solidFill>
                <a:effectLst/>
                <a:latin typeface="Arial" charset="0"/>
                <a:ea typeface="ヒラギノ角ゴ Pro W3" pitchFamily="1" charset="-128"/>
                <a:cs typeface="+mn-cs"/>
              </a:rPr>
              <a:t>Rather than modeling country-specific policy choices, we interpret the carbon price as a global incentive that can be translated into expected investment signals. The model responds endogenously by selecting the most cost-effective mitigation options across regions and activities, rather than imposing predefined actions at the country level.</a:t>
            </a:r>
          </a:p>
          <a:p>
            <a:r>
              <a:rPr lang="en-US" sz="1200" kern="1200" dirty="0">
                <a:solidFill>
                  <a:schemeClr val="tx1"/>
                </a:solidFill>
                <a:effectLst/>
                <a:latin typeface="Arial" charset="0"/>
                <a:ea typeface="ヒラギノ角ゴ Pro W3" pitchFamily="1" charset="-128"/>
                <a:cs typeface="+mn-cs"/>
              </a:rPr>
              <a:t>Carbon incentives enter the model in two main forms. First, as rental payments for carbon stored in standing forests, which affect forest management and land-use decisions over time. Second, as payments for carbon embodied in long-lived harvested wood products, reflecting the value of delayed carbon release.</a:t>
            </a:r>
          </a:p>
          <a:p>
            <a:r>
              <a:rPr lang="en-US" sz="1200" kern="1200" dirty="0">
                <a:solidFill>
                  <a:schemeClr val="tx1"/>
                </a:solidFill>
                <a:effectLst/>
                <a:latin typeface="Arial" charset="0"/>
                <a:ea typeface="ヒラギノ角ゴ Pro W3" pitchFamily="1" charset="-128"/>
                <a:cs typeface="+mn-cs"/>
              </a:rPr>
              <a:t>Mitigation outcomes are measured as the change in net CO₂ flux relative to a no-policy baseline. This allows us to isolate the mitigation response that is directly attributable to carbon pricing incentives.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154120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ヒラギノ角ゴ Pro W3" pitchFamily="1" charset="-128"/>
                <a:cs typeface="+mn-cs"/>
              </a:rPr>
              <a:t>This slide explains how the Global Timber Model responds to carbon payments and how we measure forest-based carbon mitigation. When a carbon price is introduced, GTM adjusts both forest management practices and land-use decisions, including whether land stays in forest or is converted to other uses. These responses vary by country and are shaped not only by local trade-offs between timber production and carbon mitigation, but also by interactions through the global timber market.</a:t>
            </a:r>
          </a:p>
          <a:p>
            <a:r>
              <a:rPr lang="en-US" sz="1200" kern="1200" dirty="0">
                <a:solidFill>
                  <a:schemeClr val="tx1"/>
                </a:solidFill>
                <a:effectLst/>
                <a:latin typeface="Arial" charset="0"/>
                <a:ea typeface="ヒラギノ角ゴ Pro W3" pitchFamily="1" charset="-128"/>
                <a:cs typeface="+mn-cs"/>
              </a:rPr>
              <a:t>We measure mitigation as the change in carbon flux relative to a baseline across four carbon pools: aboveground biomass, soil, harvested wood products, and slash. From these pools, we identify four main mitigation pathways.</a:t>
            </a:r>
          </a:p>
          <a:p>
            <a:r>
              <a:rPr lang="en-US" sz="1200" kern="1200" dirty="0">
                <a:solidFill>
                  <a:schemeClr val="tx1"/>
                </a:solidFill>
                <a:effectLst/>
                <a:latin typeface="Arial" charset="0"/>
                <a:ea typeface="ヒラギノ角ゴ Pro W3" pitchFamily="1" charset="-128"/>
                <a:cs typeface="+mn-cs"/>
              </a:rPr>
              <a:t>First, carbon payments reduce deforestation by incentivizing the preservation of existing forests. Avoided deforestation prevents emissions that would have occurred under the baseline and also allows forests to continue sequestering carbon as they grow.</a:t>
            </a:r>
          </a:p>
          <a:p>
            <a:r>
              <a:rPr lang="en-US" sz="1200" kern="1200" dirty="0">
                <a:solidFill>
                  <a:schemeClr val="tx1"/>
                </a:solidFill>
                <a:effectLst/>
                <a:latin typeface="Arial" charset="0"/>
                <a:ea typeface="ヒラギノ角ゴ Pro W3" pitchFamily="1" charset="-128"/>
                <a:cs typeface="+mn-cs"/>
              </a:rPr>
              <a:t>Second, afforestation and reforestation increase carbon stocks by establishing new forests on non-forest or previously cleared land. These forests accumulate carbon over time in both aboveground biomass and soils.</a:t>
            </a:r>
          </a:p>
          <a:p>
            <a:r>
              <a:rPr lang="en-US" sz="1200" kern="1200" dirty="0">
                <a:solidFill>
                  <a:schemeClr val="tx1"/>
                </a:solidFill>
                <a:effectLst/>
                <a:latin typeface="Arial" charset="0"/>
                <a:ea typeface="ヒラギノ角ゴ Pro W3" pitchFamily="1" charset="-128"/>
                <a:cs typeface="+mn-cs"/>
              </a:rPr>
              <a:t>Third, changes in forest management—such as longer rotations or lower harvest intensity—raise carbon stored per hectare. We capture this effect as the remaining increase in aboveground carbon after accounting for deforestation and forest expansion, including natural yield gains like carbon fertilization.</a:t>
            </a:r>
          </a:p>
          <a:p>
            <a:r>
              <a:rPr lang="en-US" sz="1200" kern="1200" dirty="0">
                <a:solidFill>
                  <a:schemeClr val="tx1"/>
                </a:solidFill>
                <a:effectLst/>
                <a:latin typeface="Arial" charset="0"/>
                <a:ea typeface="ヒラギノ角ゴ Pro W3" pitchFamily="1" charset="-128"/>
                <a:cs typeface="+mn-cs"/>
              </a:rPr>
              <a:t>Fourth, because carbon payments also apply to harvested wood products, the model can shift production toward longer-lived and more durable wood products, increasing carbon storage outside the forest.</a:t>
            </a:r>
          </a:p>
          <a:p>
            <a:r>
              <a:rPr lang="en-US" sz="1200" kern="1200" dirty="0">
                <a:solidFill>
                  <a:schemeClr val="tx1"/>
                </a:solidFill>
                <a:effectLst/>
                <a:latin typeface="Arial" charset="0"/>
                <a:ea typeface="ヒラギノ角ゴ Pro W3" pitchFamily="1" charset="-128"/>
                <a:cs typeface="+mn-cs"/>
              </a:rPr>
              <a:t>Finally, because the policy is global, actions in one country can affect outcomes elsewhere through market responses and leakage. This means some regions may see carbon declines even under a global policy, highlighting the importance of assessing net global impacts across all carbon pools.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11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first set of results from a project led by Kemen Austin at TNC. In this work, we analyzed 16 GTM regions to estimate the level of investment required to meet their 2030 NDC targets.</a:t>
            </a:r>
          </a:p>
          <a:p>
            <a:r>
              <a:rPr lang="en-US" dirty="0"/>
              <a:t>A key step in this process was translating economy-wide NDCs into forest-specific targets, and then aggregating those to align with the GTM regional structure. This step is not trivial—and it highlights that, sometimes, policies can be just as challenging to interpret as model results.</a:t>
            </a:r>
          </a:p>
          <a:p>
            <a:r>
              <a:rPr lang="en-US" dirty="0"/>
              <a:t>We then grouped regions based on the level of carbon payments needed to achieve their forest-based NDC targets. Regions in Group A can meet their targets without additional price incentives under their future expected business as usual scenario. Group B requires relatively low carbon prices, Group C requires moderate incentives, and Group D requires high carbon prices to close the gap. This classification helps us quickly see where forest-based mitigation is more readily achievable and where stronger financial incentives are likely needed.”</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200364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“Models are also very useful for identifying inefficiencies in policy targets.</a:t>
            </a:r>
          </a:p>
          <a:p>
            <a:r>
              <a:rPr lang="en-US" dirty="0"/>
              <a:t>Here, we do that by comparing mitigation under current policies—specifically NDCs—with an idealized scenario where investments are allocated based purely on cost-effectiveness. In this simplified framework, mitigation is implemented wherever it is least expensive, abstracting from national borders and policy constraints.</a:t>
            </a:r>
          </a:p>
          <a:p>
            <a:r>
              <a:rPr lang="en-US" dirty="0"/>
              <a:t>This comparison helps reveal the gap between where mitigation is currently happening and where it could occur if resources were allocated more efficiently.”</a:t>
            </a:r>
          </a:p>
          <a:p>
            <a:pPr marL="171450" indent="-171450">
              <a:buFontTx/>
              <a:buChar char="-"/>
            </a:pPr>
            <a:r>
              <a:rPr lang="en-US" dirty="0"/>
              <a:t>In this figure we show the </a:t>
            </a:r>
            <a:r>
              <a:rPr lang="en-US" dirty="0" err="1"/>
              <a:t>the</a:t>
            </a:r>
            <a:r>
              <a:rPr lang="en-US" dirty="0"/>
              <a:t> expected mitigation under the NDC targets (left) and distribution of investments (right)</a:t>
            </a:r>
          </a:p>
          <a:p>
            <a:pPr marL="171450" indent="-171450">
              <a:buFontTx/>
              <a:buChar char="-"/>
            </a:pPr>
            <a:r>
              <a:rPr lang="en-US" dirty="0"/>
              <a:t>We compared this to a scenario where we spend the same amount of money in aggregate (72 billion), but without requiring NDCs to be met</a:t>
            </a:r>
          </a:p>
          <a:p>
            <a:pPr marL="171450" indent="-171450">
              <a:buFontTx/>
              <a:buChar char="-"/>
            </a:pPr>
            <a:r>
              <a:rPr lang="en-US" dirty="0"/>
              <a:t>What happens in this simplified case – which reflects ~$22 / t CO2 – is that </a:t>
            </a:r>
            <a:r>
              <a:rPr lang="en-US" sz="1200" b="0" i="0" kern="1200" dirty="0">
                <a:solidFill>
                  <a:schemeClr val="tx1"/>
                </a:solidFill>
                <a:effectLst/>
                <a:latin typeface="Arial" charset="0"/>
                <a:ea typeface="ヒラギノ角ゴ Pro W3" pitchFamily="1" charset="-128"/>
                <a:cs typeface="+mn-cs"/>
              </a:rPr>
              <a:t>total mitigation from forests reaches 3.8 Gt CO</a:t>
            </a:r>
            <a:r>
              <a:rPr lang="en-US" sz="1200" b="0" i="0" kern="1200" baseline="-25000" dirty="0">
                <a:solidFill>
                  <a:schemeClr val="tx1"/>
                </a:solidFill>
                <a:effectLst/>
                <a:latin typeface="Arial" charset="0"/>
                <a:ea typeface="ヒラギノ角ゴ Pro W3" pitchFamily="1" charset="-128"/>
                <a:cs typeface="+mn-cs"/>
              </a:rPr>
              <a:t>2</a:t>
            </a:r>
            <a:r>
              <a:rPr lang="en-US" sz="1200" b="0" i="0" kern="1200" dirty="0">
                <a:solidFill>
                  <a:schemeClr val="tx1"/>
                </a:solidFill>
                <a:effectLst/>
                <a:latin typeface="Arial" charset="0"/>
                <a:ea typeface="ヒラギノ角ゴ Pro W3" pitchFamily="1" charset="-128"/>
                <a:cs typeface="+mn-cs"/>
              </a:rPr>
              <a:t>, or twice the quantity of mitigation expected under the achievement of upper bound NDC commitments (1.9 Gt CO</a:t>
            </a:r>
            <a:r>
              <a:rPr lang="en-US" sz="1200" b="0" i="0" kern="1200" baseline="-25000" dirty="0">
                <a:solidFill>
                  <a:schemeClr val="tx1"/>
                </a:solidFill>
                <a:effectLst/>
                <a:latin typeface="Arial" charset="0"/>
                <a:ea typeface="ヒラギノ角ゴ Pro W3" pitchFamily="1" charset="-128"/>
                <a:cs typeface="+mn-cs"/>
              </a:rPr>
              <a:t>2</a:t>
            </a:r>
            <a:r>
              <a:rPr lang="en-US" sz="1200" b="0" i="0" kern="1200" dirty="0">
                <a:solidFill>
                  <a:schemeClr val="tx1"/>
                </a:solidFill>
                <a:effectLst/>
                <a:latin typeface="Arial" charset="0"/>
                <a:ea typeface="ヒラギノ角ゴ Pro W3" pitchFamily="1" charset="-128"/>
                <a:cs typeface="+mn-cs"/>
              </a:rPr>
              <a:t>), at the same cost</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This is the product of a geographic shift in mitigation, with large increases in low-cost mitigation in some regions, and slight decreases in very high-cost mitigation in other regions, relative to regional NDC targets </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Canada, Russia, China, Central America, and Oceania (which remember, had very low ambition) begin to take advantage of low-cost abatement opportunities that are not reflected in the in the first generation of their NDCs.</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Also more mitigation in SSA, Brazil, and RSAM</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 these are priorities for closing the gap between what has been pledged under NDCs and what is needed to reach emissions compatible with a 1.5 °C pathway***</a:t>
            </a:r>
          </a:p>
          <a:p>
            <a:pPr marL="171450" indent="-171450">
              <a:buFontTx/>
              <a:buChar char="-"/>
            </a:pPr>
            <a:r>
              <a:rPr lang="en-US" sz="1200" b="0" i="0" kern="1200" dirty="0">
                <a:solidFill>
                  <a:schemeClr val="tx1"/>
                </a:solidFill>
                <a:effectLst/>
                <a:latin typeface="Arial" charset="0"/>
                <a:ea typeface="ヒラギノ角ゴ Pro W3" pitchFamily="1" charset="-128"/>
                <a:cs typeface="+mn-cs"/>
              </a:rPr>
              <a:t>But less in SE Asia, Japan, E Asia and North Africa and the Middle East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19444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 y="144594"/>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tract Sec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756C03-4534-FF28-E6D2-FD0C368520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354" r="52613"/>
          <a:stretch/>
        </p:blipFill>
        <p:spPr>
          <a:xfrm rot="16200000">
            <a:off x="3171826" y="-3177416"/>
            <a:ext cx="2800351" cy="914400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Rectangle 8">
            <a:extLst>
              <a:ext uri="{FF2B5EF4-FFF2-40B4-BE49-F238E27FC236}">
                <a16:creationId xmlns:a16="http://schemas.microsoft.com/office/drawing/2014/main" id="{D1F403F3-CF84-2E67-0F0F-D1E68EC9D518}"/>
              </a:ext>
            </a:extLst>
          </p:cNvPr>
          <p:cNvSpPr/>
          <p:nvPr userDrawn="1"/>
        </p:nvSpPr>
        <p:spPr bwMode="auto">
          <a:xfrm>
            <a:off x="0" y="-532251"/>
            <a:ext cx="9144000" cy="3327012"/>
          </a:xfrm>
          <a:prstGeom prst="rect">
            <a:avLst/>
          </a:prstGeom>
          <a:gradFill>
            <a:gsLst>
              <a:gs pos="0">
                <a:schemeClr val="accent1">
                  <a:lumMod val="50000"/>
                  <a:alpha val="0"/>
                </a:schemeClr>
              </a:gs>
              <a:gs pos="100000">
                <a:schemeClr val="accent1"/>
              </a:gs>
            </a:gsLst>
            <a:lin ang="5400000" scaled="1"/>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1350"/>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594914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bg2">
                    <a:lumMod val="5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2">
                    <a:lumMod val="5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ighlighted Fact">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bg2">
                    <a:lumMod val="5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2">
                    <a:lumMod val="5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7">
            <a:extLst>
              <a:ext uri="{FF2B5EF4-FFF2-40B4-BE49-F238E27FC236}">
                <a16:creationId xmlns:a16="http://schemas.microsoft.com/office/drawing/2014/main" id="{0826178C-71BA-BD2D-915B-628A41507BBE}"/>
              </a:ext>
            </a:extLst>
          </p:cNvPr>
          <p:cNvSpPr>
            <a:spLocks noGrp="1"/>
          </p:cNvSpPr>
          <p:nvPr>
            <p:ph type="title" idx="4294967295"/>
          </p:nvPr>
        </p:nvSpPr>
        <p:spPr>
          <a:xfrm>
            <a:off x="155448" y="146304"/>
            <a:ext cx="6037196" cy="576072"/>
          </a:xfrm>
        </p:spPr>
        <p:txBody>
          <a:bodyPr/>
          <a:lstStyle/>
          <a:p>
            <a:r>
              <a:rPr lang="en-US"/>
              <a:t>Click to edit Master title style</a:t>
            </a:r>
          </a:p>
        </p:txBody>
      </p:sp>
      <p:pic>
        <p:nvPicPr>
          <p:cNvPr id="6" name="Picture 5">
            <a:extLst>
              <a:ext uri="{FF2B5EF4-FFF2-40B4-BE49-F238E27FC236}">
                <a16:creationId xmlns:a16="http://schemas.microsoft.com/office/drawing/2014/main" id="{3EC6293D-D18E-024B-B55F-A476C2131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9" t="39098" r="89"/>
          <a:stretch/>
        </p:blipFill>
        <p:spPr>
          <a:xfrm rot="16200000" flipH="1">
            <a:off x="5177457" y="1186785"/>
            <a:ext cx="5157932" cy="2775155"/>
          </a:xfrm>
          <a:prstGeom prst="rect">
            <a:avLst/>
          </a:prstGeom>
        </p:spPr>
      </p:pic>
      <p:sp>
        <p:nvSpPr>
          <p:cNvPr id="7" name="Rectangle 6">
            <a:extLst>
              <a:ext uri="{FF2B5EF4-FFF2-40B4-BE49-F238E27FC236}">
                <a16:creationId xmlns:a16="http://schemas.microsoft.com/office/drawing/2014/main" id="{688D8C21-3432-18C0-D647-E92088719254}"/>
              </a:ext>
            </a:extLst>
          </p:cNvPr>
          <p:cNvSpPr/>
          <p:nvPr userDrawn="1"/>
        </p:nvSpPr>
        <p:spPr bwMode="auto">
          <a:xfrm>
            <a:off x="6368846" y="1"/>
            <a:ext cx="1632153" cy="5157932"/>
          </a:xfrm>
          <a:prstGeom prst="rect">
            <a:avLst/>
          </a:prstGeom>
          <a:solidFill>
            <a:schemeClr val="accent1">
              <a:alpha val="76000"/>
            </a:schemeClr>
          </a:solidFill>
          <a:ln w="9525" cap="flat" cmpd="sng" algn="ctr">
            <a:noFill/>
            <a:prstDash val="solid"/>
            <a:round/>
            <a:headEnd type="none" w="med" len="med"/>
            <a:tailEnd type="none" w="med" len="med"/>
          </a:ln>
          <a:effectLst/>
        </p:spPr>
        <p:txBody>
          <a:bodyPr vert="horz" wrap="square" lIns="182880" tIns="34290" rIns="68580" bIns="34290" numCol="1" rtlCol="0" anchor="ctr" anchorCtr="0" compatLnSpc="1">
            <a:prstTxWarp prst="textNoShape">
              <a:avLst/>
            </a:prstTxWarp>
          </a:bodyPr>
          <a:lstStyle/>
          <a:p>
            <a:pPr algn="ctr"/>
            <a:endParaRPr lang="en-US" sz="1600">
              <a:solidFill>
                <a:schemeClr val="bg1"/>
              </a:solidFill>
            </a:endParaRPr>
          </a:p>
        </p:txBody>
      </p:sp>
      <p:sp>
        <p:nvSpPr>
          <p:cNvPr id="9" name="Text Placeholder 8">
            <a:extLst>
              <a:ext uri="{FF2B5EF4-FFF2-40B4-BE49-F238E27FC236}">
                <a16:creationId xmlns:a16="http://schemas.microsoft.com/office/drawing/2014/main" id="{DFC62965-28E8-9FCC-5472-B6FEF62D1395}"/>
              </a:ext>
            </a:extLst>
          </p:cNvPr>
          <p:cNvSpPr>
            <a:spLocks noGrp="1"/>
          </p:cNvSpPr>
          <p:nvPr>
            <p:ph type="body" sz="quarter" idx="12" hasCustomPrompt="1"/>
          </p:nvPr>
        </p:nvSpPr>
        <p:spPr>
          <a:xfrm>
            <a:off x="6443560" y="1770370"/>
            <a:ext cx="1482724" cy="1247775"/>
          </a:xfrm>
        </p:spPr>
        <p:txBody>
          <a:bodyPr/>
          <a:lstStyle>
            <a:lvl1pPr marL="0" indent="0" algn="ctr">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Amazing Fact Highlighted In This Box</a:t>
            </a:r>
          </a:p>
        </p:txBody>
      </p:sp>
    </p:spTree>
    <p:extLst>
      <p:ext uri="{BB962C8B-B14F-4D97-AF65-F5344CB8AC3E}">
        <p14:creationId xmlns:p14="http://schemas.microsoft.com/office/powerpoint/2010/main" val="1000576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29944"/>
            <a:ext cx="9144000" cy="2076396"/>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5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A126F23-DEC4-7641-800F-0A019CA95E36}"/>
              </a:ext>
            </a:extLst>
          </p:cNvPr>
          <p:cNvSpPr/>
          <p:nvPr userDrawn="1"/>
        </p:nvSpPr>
        <p:spPr bwMode="auto">
          <a:xfrm>
            <a:off x="0" y="2797796"/>
            <a:ext cx="9144000" cy="2208544"/>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w/Map,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80EF5F-73E0-D04C-BE70-D7916605399D}"/>
              </a:ext>
            </a:extLst>
          </p:cNvPr>
          <p:cNvSpPr/>
          <p:nvPr userDrawn="1"/>
        </p:nvSpPr>
        <p:spPr bwMode="auto">
          <a:xfrm>
            <a:off x="0" y="2715586"/>
            <a:ext cx="9144000" cy="2208544"/>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5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1649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Map,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690083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49D1-1624-104B-92C7-391B20DC751D}"/>
              </a:ext>
            </a:extLst>
          </p:cNvPr>
          <p:cNvSpPr>
            <a:spLocks noGrp="1"/>
          </p:cNvSpPr>
          <p:nvPr>
            <p:ph type="title"/>
          </p:nvPr>
        </p:nvSpPr>
        <p:spPr>
          <a:xfrm>
            <a:off x="171450" y="273844"/>
            <a:ext cx="8802666" cy="449534"/>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15027576-047E-D64C-979F-58538DCA16C2}"/>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F00999C8-E371-574B-954A-7ED9F96FFCCF}"/>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7" name="Text Placeholder 13">
            <a:extLst>
              <a:ext uri="{FF2B5EF4-FFF2-40B4-BE49-F238E27FC236}">
                <a16:creationId xmlns:a16="http://schemas.microsoft.com/office/drawing/2014/main" id="{F678CB23-A4FA-CC48-BA03-84A36D820CB1}"/>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a Source and place to put acronym definitions</a:t>
            </a:r>
          </a:p>
          <a:p>
            <a:r>
              <a:rPr lang="en-US" sz="600">
                <a:solidFill>
                  <a:schemeClr val="accent4"/>
                </a:solidFill>
              </a:rPr>
              <a:t>a Source and place to put acronym definitions</a:t>
            </a:r>
          </a:p>
          <a:p>
            <a:r>
              <a:rPr lang="en-US" sz="600">
                <a:solidFill>
                  <a:schemeClr val="accent4"/>
                </a:solidFill>
              </a:rPr>
              <a:t>a Source and place to put acronym definitions</a:t>
            </a:r>
            <a:endParaRPr lang="en-US" sz="600">
              <a:solidFill>
                <a:schemeClr val="accent4"/>
              </a:solidFill>
              <a:effectLst/>
              <a:latin typeface="+mj-lt"/>
            </a:endParaRPr>
          </a:p>
        </p:txBody>
      </p:sp>
      <p:sp>
        <p:nvSpPr>
          <p:cNvPr id="8" name="Text Placeholder 9">
            <a:extLst>
              <a:ext uri="{FF2B5EF4-FFF2-40B4-BE49-F238E27FC236}">
                <a16:creationId xmlns:a16="http://schemas.microsoft.com/office/drawing/2014/main" id="{A23CE517-9C3A-E449-B35F-3C9519DB7D34}"/>
              </a:ext>
            </a:extLst>
          </p:cNvPr>
          <p:cNvSpPr>
            <a:spLocks noGrp="1"/>
          </p:cNvSpPr>
          <p:nvPr>
            <p:ph type="body" sz="quarter" idx="13" hasCustomPrompt="1"/>
          </p:nvPr>
        </p:nvSpPr>
        <p:spPr>
          <a:xfrm>
            <a:off x="169101" y="609438"/>
            <a:ext cx="8802666" cy="211804"/>
          </a:xfrm>
        </p:spPr>
        <p:txBody>
          <a:bodyPr anchor="t"/>
          <a:lstStyle>
            <a:lvl1pPr marL="0" indent="0">
              <a:spcAft>
                <a:spcPts val="0"/>
              </a:spcAft>
              <a:buNone/>
              <a:defRPr sz="1350">
                <a:solidFill>
                  <a:schemeClr val="accent4"/>
                </a:solidFill>
              </a:defRPr>
            </a:lvl1pPr>
          </a:lstStyle>
          <a:p>
            <a:pPr lvl="0"/>
            <a:r>
              <a:rPr lang="en-US"/>
              <a:t>Optional Subtitle here</a:t>
            </a:r>
          </a:p>
        </p:txBody>
      </p:sp>
    </p:spTree>
    <p:extLst>
      <p:ext uri="{BB962C8B-B14F-4D97-AF65-F5344CB8AC3E}">
        <p14:creationId xmlns:p14="http://schemas.microsoft.com/office/powerpoint/2010/main" val="243549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37C25-68FA-8B48-9920-A6F1800BB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26A94-A109-7348-A312-B455AAC7F15A}"/>
              </a:ext>
            </a:extLst>
          </p:cNvPr>
          <p:cNvSpPr>
            <a:spLocks noGrp="1"/>
          </p:cNvSpPr>
          <p:nvPr>
            <p:ph idx="1"/>
          </p:nvPr>
        </p:nvSpPr>
        <p:spPr>
          <a:xfrm>
            <a:off x="169101" y="1035559"/>
            <a:ext cx="8802666" cy="3375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C58BC9A-4BD0-2043-8E4C-214075CF0E0D}"/>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49129218-8424-7348-9B6B-0B1894EA2514}"/>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10" name="Text Placeholder 9">
            <a:extLst>
              <a:ext uri="{FF2B5EF4-FFF2-40B4-BE49-F238E27FC236}">
                <a16:creationId xmlns:a16="http://schemas.microsoft.com/office/drawing/2014/main" id="{D86DDFE5-09DB-4840-85FF-D1F72C0ABF44}"/>
              </a:ext>
            </a:extLst>
          </p:cNvPr>
          <p:cNvSpPr>
            <a:spLocks noGrp="1"/>
          </p:cNvSpPr>
          <p:nvPr>
            <p:ph type="body" sz="quarter" idx="13" hasCustomPrompt="1"/>
          </p:nvPr>
        </p:nvSpPr>
        <p:spPr>
          <a:xfrm>
            <a:off x="169101" y="609438"/>
            <a:ext cx="8802666" cy="211804"/>
          </a:xfrm>
        </p:spPr>
        <p:txBody>
          <a:bodyPr anchor="t"/>
          <a:lstStyle>
            <a:lvl1pPr marL="0" indent="0">
              <a:spcAft>
                <a:spcPts val="0"/>
              </a:spcAft>
              <a:buNone/>
              <a:defRPr sz="1350">
                <a:solidFill>
                  <a:schemeClr val="accent4"/>
                </a:solidFill>
              </a:defRPr>
            </a:lvl1pPr>
          </a:lstStyle>
          <a:p>
            <a:pPr lvl="0"/>
            <a:r>
              <a:rPr lang="en-US"/>
              <a:t>Optional Subtitle here</a:t>
            </a:r>
          </a:p>
        </p:txBody>
      </p:sp>
      <p:sp>
        <p:nvSpPr>
          <p:cNvPr id="14" name="Text Placeholder 13">
            <a:extLst>
              <a:ext uri="{FF2B5EF4-FFF2-40B4-BE49-F238E27FC236}">
                <a16:creationId xmlns:a16="http://schemas.microsoft.com/office/drawing/2014/main" id="{4160B641-F7FD-ED4B-8DCE-384AFEA4CFDB}"/>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a Source and place to put acronym definitions</a:t>
            </a:r>
          </a:p>
          <a:p>
            <a:r>
              <a:rPr lang="en-US" sz="600">
                <a:solidFill>
                  <a:schemeClr val="accent4"/>
                </a:solidFill>
              </a:rPr>
              <a:t>a Source and place to put acronym definitions</a:t>
            </a:r>
          </a:p>
          <a:p>
            <a:r>
              <a:rPr lang="en-US" sz="600">
                <a:solidFill>
                  <a:schemeClr val="accent4"/>
                </a:solidFill>
              </a:rPr>
              <a:t>a Source and place to put acronym definitions</a:t>
            </a:r>
            <a:endParaRPr lang="en-US" sz="600">
              <a:solidFill>
                <a:schemeClr val="accent4"/>
              </a:solidFill>
              <a:effectLst/>
              <a:latin typeface="+mj-lt"/>
            </a:endParaRPr>
          </a:p>
        </p:txBody>
      </p:sp>
    </p:spTree>
    <p:extLst>
      <p:ext uri="{BB962C8B-B14F-4D97-AF65-F5344CB8AC3E}">
        <p14:creationId xmlns:p14="http://schemas.microsoft.com/office/powerpoint/2010/main" val="732877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C04B089-F108-E74C-A904-45E6BCE86807}"/>
              </a:ext>
            </a:extLst>
          </p:cNvPr>
          <p:cNvSpPr>
            <a:spLocks noGrp="1"/>
          </p:cNvSpPr>
          <p:nvPr>
            <p:ph type="body" sz="quarter" idx="18"/>
          </p:nvPr>
        </p:nvSpPr>
        <p:spPr>
          <a:xfrm>
            <a:off x="326231" y="3552120"/>
            <a:ext cx="8645129" cy="815343"/>
          </a:xfrm>
        </p:spPr>
        <p:txBody>
          <a:bodyPr>
            <a:noAutofit/>
          </a:bodyPr>
          <a:lstStyle>
            <a:lvl1pPr marL="0" indent="0">
              <a:buNone/>
              <a:defRPr sz="900">
                <a:solidFill>
                  <a:schemeClr val="bg2">
                    <a:lumMod val="50000"/>
                  </a:schemeClr>
                </a:solidFill>
              </a:defRPr>
            </a:lvl1pPr>
            <a:lvl2pPr marL="342900" indent="0">
              <a:buNone/>
              <a:defRPr sz="900">
                <a:solidFill>
                  <a:schemeClr val="bg2">
                    <a:lumMod val="50000"/>
                  </a:schemeClr>
                </a:solidFill>
              </a:defRPr>
            </a:lvl2pPr>
            <a:lvl3pPr marL="685800" indent="0">
              <a:buNone/>
              <a:defRPr sz="900">
                <a:solidFill>
                  <a:schemeClr val="bg2">
                    <a:lumMod val="50000"/>
                  </a:schemeClr>
                </a:solidFill>
              </a:defRPr>
            </a:lvl3pPr>
            <a:lvl4pPr marL="1028700" indent="0">
              <a:buNone/>
              <a:defRPr sz="900">
                <a:solidFill>
                  <a:schemeClr val="bg2">
                    <a:lumMod val="50000"/>
                  </a:schemeClr>
                </a:solidFill>
              </a:defRPr>
            </a:lvl4pPr>
            <a:lvl5pPr marL="1371600" indent="0">
              <a:buNone/>
              <a:defRPr sz="900">
                <a:solidFill>
                  <a:schemeClr val="bg2">
                    <a:lumMod val="50000"/>
                  </a:schemeClr>
                </a:solidFill>
              </a:defRPr>
            </a:lvl5pPr>
          </a:lstStyle>
          <a:p>
            <a:pPr lvl="0"/>
            <a:r>
              <a:rPr lang="en-US"/>
              <a:t>Click to edit Master text styles</a:t>
            </a:r>
          </a:p>
        </p:txBody>
      </p:sp>
      <p:sp>
        <p:nvSpPr>
          <p:cNvPr id="13" name="Picture Placeholder 12">
            <a:extLst>
              <a:ext uri="{FF2B5EF4-FFF2-40B4-BE49-F238E27FC236}">
                <a16:creationId xmlns:a16="http://schemas.microsoft.com/office/drawing/2014/main" id="{87AB13DA-A8FD-4E43-8F36-E351B0431920}"/>
              </a:ext>
            </a:extLst>
          </p:cNvPr>
          <p:cNvSpPr>
            <a:spLocks noGrp="1"/>
          </p:cNvSpPr>
          <p:nvPr>
            <p:ph type="pic" sz="quarter" idx="13"/>
          </p:nvPr>
        </p:nvSpPr>
        <p:spPr>
          <a:xfrm>
            <a:off x="326232" y="1159669"/>
            <a:ext cx="2865835" cy="2072879"/>
          </a:xfrm>
        </p:spPr>
        <p:txBody>
          <a:bodyPr>
            <a:noAutofit/>
          </a:bodyPr>
          <a:lstStyle/>
          <a:p>
            <a:endParaRPr lang="en-US"/>
          </a:p>
        </p:txBody>
      </p:sp>
      <p:sp>
        <p:nvSpPr>
          <p:cNvPr id="4" name="Footer Placeholder 3">
            <a:extLst>
              <a:ext uri="{FF2B5EF4-FFF2-40B4-BE49-F238E27FC236}">
                <a16:creationId xmlns:a16="http://schemas.microsoft.com/office/drawing/2014/main" id="{76C347EF-8178-4941-9DA8-E83A307A02C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959EE32A-CB5D-BC45-8138-96CE7085D436}"/>
              </a:ext>
            </a:extLst>
          </p:cNvPr>
          <p:cNvSpPr>
            <a:spLocks noGrp="1"/>
          </p:cNvSpPr>
          <p:nvPr>
            <p:ph type="sldNum" sz="quarter" idx="12"/>
          </p:nvPr>
        </p:nvSpPr>
        <p:spPr/>
        <p:txBody>
          <a:bodyPr/>
          <a:lstStyle/>
          <a:p>
            <a:fld id="{A3F1DF9F-C84F-9040-9E67-CD3B7270FB30}" type="slidenum">
              <a:rPr lang="en-US" smtClean="0"/>
              <a:pPr/>
              <a:t>‹#›</a:t>
            </a:fld>
            <a:endParaRPr lang="en-US"/>
          </a:p>
        </p:txBody>
      </p:sp>
      <p:sp>
        <p:nvSpPr>
          <p:cNvPr id="15" name="Text Placeholder 14">
            <a:extLst>
              <a:ext uri="{FF2B5EF4-FFF2-40B4-BE49-F238E27FC236}">
                <a16:creationId xmlns:a16="http://schemas.microsoft.com/office/drawing/2014/main" id="{9B697286-D428-4941-932B-5A3AC1D7D443}"/>
              </a:ext>
            </a:extLst>
          </p:cNvPr>
          <p:cNvSpPr>
            <a:spLocks noGrp="1"/>
          </p:cNvSpPr>
          <p:nvPr>
            <p:ph type="body" sz="quarter" idx="14" hasCustomPrompt="1"/>
          </p:nvPr>
        </p:nvSpPr>
        <p:spPr>
          <a:xfrm>
            <a:off x="3710835" y="1156237"/>
            <a:ext cx="5249873" cy="351234"/>
          </a:xfrm>
        </p:spPr>
        <p:txBody>
          <a:bodyPr>
            <a:noAutofit/>
          </a:bodyPr>
          <a:lstStyle>
            <a:lvl1pPr marL="0" indent="0">
              <a:buNone/>
              <a:defRPr sz="1500" b="1">
                <a:solidFill>
                  <a:schemeClr val="accent1"/>
                </a:solidFill>
              </a:defRPr>
            </a:lvl1pPr>
          </a:lstStyle>
          <a:p>
            <a:pPr lvl="0"/>
            <a:r>
              <a:rPr lang="en-US"/>
              <a:t>Expert Name</a:t>
            </a:r>
          </a:p>
        </p:txBody>
      </p:sp>
      <p:sp>
        <p:nvSpPr>
          <p:cNvPr id="16" name="Text Placeholder 14">
            <a:extLst>
              <a:ext uri="{FF2B5EF4-FFF2-40B4-BE49-F238E27FC236}">
                <a16:creationId xmlns:a16="http://schemas.microsoft.com/office/drawing/2014/main" id="{EC463609-2554-8D4F-9DEE-9F9223BFE75A}"/>
              </a:ext>
            </a:extLst>
          </p:cNvPr>
          <p:cNvSpPr>
            <a:spLocks noGrp="1"/>
          </p:cNvSpPr>
          <p:nvPr>
            <p:ph type="body" sz="quarter" idx="15" hasCustomPrompt="1"/>
          </p:nvPr>
        </p:nvSpPr>
        <p:spPr>
          <a:xfrm>
            <a:off x="3710835" y="1548283"/>
            <a:ext cx="5249873" cy="623247"/>
          </a:xfrm>
        </p:spPr>
        <p:txBody>
          <a:bodyPr>
            <a:noAutofit/>
          </a:bodyPr>
          <a:lstStyle>
            <a:lvl1pPr marL="0" indent="0">
              <a:buNone/>
              <a:defRPr sz="1350" b="0">
                <a:solidFill>
                  <a:schemeClr val="bg2">
                    <a:lumMod val="50000"/>
                  </a:schemeClr>
                </a:solidFill>
              </a:defRPr>
            </a:lvl1pPr>
          </a:lstStyle>
          <a:p>
            <a:pPr lvl="0"/>
            <a:r>
              <a:rPr lang="en-US"/>
              <a:t>Title</a:t>
            </a:r>
          </a:p>
          <a:p>
            <a:pPr lvl="0"/>
            <a:r>
              <a:rPr lang="en-US"/>
              <a:t>Email</a:t>
            </a:r>
          </a:p>
        </p:txBody>
      </p:sp>
      <p:sp>
        <p:nvSpPr>
          <p:cNvPr id="19" name="Text Placeholder 18">
            <a:extLst>
              <a:ext uri="{FF2B5EF4-FFF2-40B4-BE49-F238E27FC236}">
                <a16:creationId xmlns:a16="http://schemas.microsoft.com/office/drawing/2014/main" id="{3474DFCC-245F-4849-8F56-9BB91241AB19}"/>
              </a:ext>
            </a:extLst>
          </p:cNvPr>
          <p:cNvSpPr>
            <a:spLocks noGrp="1"/>
          </p:cNvSpPr>
          <p:nvPr>
            <p:ph type="body" sz="quarter" idx="17"/>
          </p:nvPr>
        </p:nvSpPr>
        <p:spPr>
          <a:xfrm>
            <a:off x="3710834" y="2491104"/>
            <a:ext cx="5249466" cy="741443"/>
          </a:xfrm>
        </p:spPr>
        <p:txBody>
          <a:bodyPr>
            <a:noAutofit/>
          </a:bodyPr>
          <a:lstStyle>
            <a:lvl1pPr marL="0" indent="0">
              <a:buNone/>
              <a:defRPr sz="120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10" name="Title Placeholder 1">
            <a:extLst>
              <a:ext uri="{FF2B5EF4-FFF2-40B4-BE49-F238E27FC236}">
                <a16:creationId xmlns:a16="http://schemas.microsoft.com/office/drawing/2014/main" id="{0BCB6818-7001-4293-97A3-CC5AFBC64869}"/>
              </a:ext>
            </a:extLst>
          </p:cNvPr>
          <p:cNvSpPr>
            <a:spLocks noGrp="1"/>
          </p:cNvSpPr>
          <p:nvPr>
            <p:ph type="title"/>
          </p:nvPr>
        </p:nvSpPr>
        <p:spPr>
          <a:xfrm>
            <a:off x="169101" y="273844"/>
            <a:ext cx="8802666" cy="449534"/>
          </a:xfrm>
          <a:prstGeom prst="rect">
            <a:avLst/>
          </a:prstGeom>
        </p:spPr>
        <p:txBody>
          <a:bodyPr vert="horz" lIns="91440" tIns="45720" rIns="91440" bIns="45720" rtlCol="0" anchor="ctr">
            <a:noAutofit/>
          </a:bodyPr>
          <a:lstStyle/>
          <a:p>
            <a:r>
              <a:rPr lang="en-US"/>
              <a:t>Click To Edit Headline In All Title Case</a:t>
            </a:r>
          </a:p>
        </p:txBody>
      </p:sp>
    </p:spTree>
    <p:extLst>
      <p:ext uri="{BB962C8B-B14F-4D97-AF65-F5344CB8AC3E}">
        <p14:creationId xmlns:p14="http://schemas.microsoft.com/office/powerpoint/2010/main" val="2108670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26A94-A109-7348-A312-B455AAC7F15A}"/>
              </a:ext>
            </a:extLst>
          </p:cNvPr>
          <p:cNvSpPr>
            <a:spLocks noGrp="1"/>
          </p:cNvSpPr>
          <p:nvPr>
            <p:ph idx="1"/>
          </p:nvPr>
        </p:nvSpPr>
        <p:spPr>
          <a:xfrm>
            <a:off x="169101" y="1205144"/>
            <a:ext cx="8802666" cy="3272317"/>
          </a:xfrm>
        </p:spPr>
        <p:txBody>
          <a:bodyPr/>
          <a:lstStyle>
            <a:lvl1pPr marL="137160" indent="-137160">
              <a:defRPr/>
            </a:lvl1pPr>
            <a:lvl2pPr indent="-137160">
              <a:defRPr/>
            </a:lvl2pPr>
            <a:lvl3pPr indent="-137160">
              <a:defRPr/>
            </a:lvl3pPr>
            <a:lvl4pPr indent="-137160">
              <a:defRPr/>
            </a:lvl4pPr>
            <a:lvl5pPr indent="-1371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C58BC9A-4BD0-2043-8E4C-214075CF0E0D}"/>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49129218-8424-7348-9B6B-0B1894EA2514}"/>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10" name="Text Placeholder 9">
            <a:extLst>
              <a:ext uri="{FF2B5EF4-FFF2-40B4-BE49-F238E27FC236}">
                <a16:creationId xmlns:a16="http://schemas.microsoft.com/office/drawing/2014/main" id="{D86DDFE5-09DB-4840-85FF-D1F72C0ABF44}"/>
              </a:ext>
            </a:extLst>
          </p:cNvPr>
          <p:cNvSpPr>
            <a:spLocks noGrp="1"/>
          </p:cNvSpPr>
          <p:nvPr>
            <p:ph type="body" sz="quarter" idx="13" hasCustomPrompt="1"/>
          </p:nvPr>
        </p:nvSpPr>
        <p:spPr>
          <a:xfrm>
            <a:off x="169101" y="609439"/>
            <a:ext cx="8802666" cy="449534"/>
          </a:xfrm>
        </p:spPr>
        <p:txBody>
          <a:bodyPr anchor="t"/>
          <a:lstStyle>
            <a:lvl1pPr marL="0" indent="0">
              <a:spcAft>
                <a:spcPts val="0"/>
              </a:spcAft>
              <a:buNone/>
              <a:defRPr sz="1350">
                <a:solidFill>
                  <a:schemeClr val="accent4"/>
                </a:solidFill>
              </a:defRPr>
            </a:lvl1pPr>
          </a:lstStyle>
          <a:p>
            <a:pPr lvl="0"/>
            <a:r>
              <a:rPr lang="en-US"/>
              <a:t>Optional subtitle in sentence case</a:t>
            </a:r>
          </a:p>
        </p:txBody>
      </p:sp>
      <p:sp>
        <p:nvSpPr>
          <p:cNvPr id="8" name="Text Placeholder 13">
            <a:extLst>
              <a:ext uri="{FF2B5EF4-FFF2-40B4-BE49-F238E27FC236}">
                <a16:creationId xmlns:a16="http://schemas.microsoft.com/office/drawing/2014/main" id="{26C672EA-AB73-4342-A04B-4DBCB1C4962C}"/>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Source or acronym definitions</a:t>
            </a:r>
          </a:p>
          <a:p>
            <a:r>
              <a:rPr lang="en-US" sz="600">
                <a:solidFill>
                  <a:schemeClr val="accent4"/>
                </a:solidFill>
                <a:latin typeface="+mj-lt"/>
              </a:rPr>
              <a:t>Source or acronym definitions</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sz="600">
                <a:solidFill>
                  <a:schemeClr val="accent4"/>
                </a:solidFill>
                <a:latin typeface="+mj-lt"/>
              </a:rPr>
              <a:t>Source or acronym definitions</a:t>
            </a:r>
          </a:p>
        </p:txBody>
      </p:sp>
      <p:sp>
        <p:nvSpPr>
          <p:cNvPr id="9" name="Title Placeholder 1">
            <a:extLst>
              <a:ext uri="{FF2B5EF4-FFF2-40B4-BE49-F238E27FC236}">
                <a16:creationId xmlns:a16="http://schemas.microsoft.com/office/drawing/2014/main" id="{92EB194C-FA2D-4573-BF94-87C4043E2043}"/>
              </a:ext>
            </a:extLst>
          </p:cNvPr>
          <p:cNvSpPr>
            <a:spLocks noGrp="1"/>
          </p:cNvSpPr>
          <p:nvPr>
            <p:ph type="title"/>
          </p:nvPr>
        </p:nvSpPr>
        <p:spPr>
          <a:xfrm>
            <a:off x="169101" y="273844"/>
            <a:ext cx="8802666" cy="449534"/>
          </a:xfrm>
          <a:prstGeom prst="rect">
            <a:avLst/>
          </a:prstGeom>
        </p:spPr>
        <p:txBody>
          <a:bodyPr vert="horz" lIns="91440" tIns="45720" rIns="91440" bIns="45720" rtlCol="0" anchor="ctr">
            <a:noAutofit/>
          </a:bodyPr>
          <a:lstStyle/>
          <a:p>
            <a:r>
              <a:rPr lang="en-US"/>
              <a:t>Click To Edit Headline In All Title Case</a:t>
            </a:r>
          </a:p>
        </p:txBody>
      </p:sp>
    </p:spTree>
    <p:extLst>
      <p:ext uri="{BB962C8B-B14F-4D97-AF65-F5344CB8AC3E}">
        <p14:creationId xmlns:p14="http://schemas.microsoft.com/office/powerpoint/2010/main" val="2984259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497B90-C0C9-9D4A-98CB-142A544A3CB8}"/>
              </a:ext>
            </a:extLst>
          </p:cNvPr>
          <p:cNvSpPr>
            <a:spLocks noGrp="1"/>
          </p:cNvSpPr>
          <p:nvPr>
            <p:ph sz="half" idx="1"/>
          </p:nvPr>
        </p:nvSpPr>
        <p:spPr>
          <a:xfrm>
            <a:off x="169101" y="1205347"/>
            <a:ext cx="4345749" cy="3225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3D4E56-9CF5-884A-989F-9075D2D545D9}"/>
              </a:ext>
            </a:extLst>
          </p:cNvPr>
          <p:cNvSpPr>
            <a:spLocks noGrp="1"/>
          </p:cNvSpPr>
          <p:nvPr>
            <p:ph sz="half" idx="2"/>
          </p:nvPr>
        </p:nvSpPr>
        <p:spPr>
          <a:xfrm>
            <a:off x="4629150" y="1205347"/>
            <a:ext cx="4342617" cy="3225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64ACD92-0130-0744-8A22-627658FDB001}"/>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73A43B58-BCE0-0D4A-9E6B-20BD8098EC91}"/>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11" name="Text Placeholder 13">
            <a:extLst>
              <a:ext uri="{FF2B5EF4-FFF2-40B4-BE49-F238E27FC236}">
                <a16:creationId xmlns:a16="http://schemas.microsoft.com/office/drawing/2014/main" id="{9A6CE76F-A9F8-407F-8D15-8FF2086A3B6F}"/>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Source or acronym definitions</a:t>
            </a:r>
          </a:p>
          <a:p>
            <a:r>
              <a:rPr lang="en-US" sz="600">
                <a:solidFill>
                  <a:schemeClr val="accent4"/>
                </a:solidFill>
                <a:latin typeface="+mj-lt"/>
              </a:rPr>
              <a:t>Source or acronym definitions</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sz="600">
                <a:solidFill>
                  <a:schemeClr val="accent4"/>
                </a:solidFill>
                <a:latin typeface="+mj-lt"/>
              </a:rPr>
              <a:t>Source or acronym definitions</a:t>
            </a:r>
          </a:p>
        </p:txBody>
      </p:sp>
      <p:sp>
        <p:nvSpPr>
          <p:cNvPr id="9" name="Text Placeholder 9">
            <a:extLst>
              <a:ext uri="{FF2B5EF4-FFF2-40B4-BE49-F238E27FC236}">
                <a16:creationId xmlns:a16="http://schemas.microsoft.com/office/drawing/2014/main" id="{D4B78451-8994-4915-842B-C1075AA8065D}"/>
              </a:ext>
            </a:extLst>
          </p:cNvPr>
          <p:cNvSpPr>
            <a:spLocks noGrp="1"/>
          </p:cNvSpPr>
          <p:nvPr>
            <p:ph type="body" sz="quarter" idx="13" hasCustomPrompt="1"/>
          </p:nvPr>
        </p:nvSpPr>
        <p:spPr>
          <a:xfrm>
            <a:off x="169101" y="609439"/>
            <a:ext cx="8802666" cy="449534"/>
          </a:xfrm>
        </p:spPr>
        <p:txBody>
          <a:bodyPr anchor="t"/>
          <a:lstStyle>
            <a:lvl1pPr marL="0" indent="0">
              <a:spcAft>
                <a:spcPts val="0"/>
              </a:spcAft>
              <a:buNone/>
              <a:defRPr sz="1350">
                <a:solidFill>
                  <a:schemeClr val="accent4"/>
                </a:solidFill>
              </a:defRPr>
            </a:lvl1pPr>
          </a:lstStyle>
          <a:p>
            <a:pPr lvl="0"/>
            <a:r>
              <a:rPr lang="en-US"/>
              <a:t>Optional subtitle in sentence case</a:t>
            </a:r>
          </a:p>
        </p:txBody>
      </p:sp>
      <p:sp>
        <p:nvSpPr>
          <p:cNvPr id="12" name="Title Placeholder 1">
            <a:extLst>
              <a:ext uri="{FF2B5EF4-FFF2-40B4-BE49-F238E27FC236}">
                <a16:creationId xmlns:a16="http://schemas.microsoft.com/office/drawing/2014/main" id="{FF9F297C-A183-4118-B360-0A535FE046EC}"/>
              </a:ext>
            </a:extLst>
          </p:cNvPr>
          <p:cNvSpPr>
            <a:spLocks noGrp="1"/>
          </p:cNvSpPr>
          <p:nvPr>
            <p:ph type="title"/>
          </p:nvPr>
        </p:nvSpPr>
        <p:spPr>
          <a:xfrm>
            <a:off x="169101" y="273844"/>
            <a:ext cx="8802666" cy="449534"/>
          </a:xfrm>
          <a:prstGeom prst="rect">
            <a:avLst/>
          </a:prstGeom>
        </p:spPr>
        <p:txBody>
          <a:bodyPr vert="horz" lIns="91440" tIns="45720" rIns="91440" bIns="45720" rtlCol="0" anchor="ctr">
            <a:noAutofit/>
          </a:bodyPr>
          <a:lstStyle/>
          <a:p>
            <a:r>
              <a:rPr lang="en-US"/>
              <a:t>Click To Edit Headline In All Title Case</a:t>
            </a:r>
          </a:p>
        </p:txBody>
      </p:sp>
    </p:spTree>
    <p:extLst>
      <p:ext uri="{BB962C8B-B14F-4D97-AF65-F5344CB8AC3E}">
        <p14:creationId xmlns:p14="http://schemas.microsoft.com/office/powerpoint/2010/main" val="382022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26A94-A109-7348-A312-B455AAC7F15A}"/>
              </a:ext>
            </a:extLst>
          </p:cNvPr>
          <p:cNvSpPr>
            <a:spLocks noGrp="1"/>
          </p:cNvSpPr>
          <p:nvPr>
            <p:ph idx="1"/>
          </p:nvPr>
        </p:nvSpPr>
        <p:spPr>
          <a:xfrm>
            <a:off x="169101" y="1205681"/>
            <a:ext cx="8802666" cy="3285633"/>
          </a:xfrm>
        </p:spPr>
        <p:txBody>
          <a:bodyPr/>
          <a:lstStyle>
            <a:lvl1pPr marL="137160" indent="-137160">
              <a:defRPr/>
            </a:lvl1pPr>
            <a:lvl2pPr indent="-137160">
              <a:defRPr/>
            </a:lvl2pPr>
            <a:lvl3pPr indent="-137160">
              <a:defRPr/>
            </a:lvl3pPr>
            <a:lvl4pPr indent="-137160">
              <a:defRPr/>
            </a:lvl4pPr>
            <a:lvl5pPr indent="-1371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C58BC9A-4BD0-2043-8E4C-214075CF0E0D}"/>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49129218-8424-7348-9B6B-0B1894EA2514}"/>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8" name="Text Placeholder 13">
            <a:extLst>
              <a:ext uri="{FF2B5EF4-FFF2-40B4-BE49-F238E27FC236}">
                <a16:creationId xmlns:a16="http://schemas.microsoft.com/office/drawing/2014/main" id="{CEFCFEF9-A48F-47F2-A7C3-79E429831E0A}"/>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Source or acronym definitions</a:t>
            </a:r>
          </a:p>
          <a:p>
            <a:r>
              <a:rPr lang="en-US" sz="600">
                <a:solidFill>
                  <a:schemeClr val="accent4"/>
                </a:solidFill>
                <a:latin typeface="+mj-lt"/>
              </a:rPr>
              <a:t>Source or acronym definitions</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sz="600">
                <a:solidFill>
                  <a:schemeClr val="accent4"/>
                </a:solidFill>
                <a:latin typeface="+mj-lt"/>
              </a:rPr>
              <a:t>Source or acronym definitions</a:t>
            </a:r>
          </a:p>
        </p:txBody>
      </p:sp>
      <p:sp>
        <p:nvSpPr>
          <p:cNvPr id="9" name="Text Placeholder 9">
            <a:extLst>
              <a:ext uri="{FF2B5EF4-FFF2-40B4-BE49-F238E27FC236}">
                <a16:creationId xmlns:a16="http://schemas.microsoft.com/office/drawing/2014/main" id="{1C65F664-1879-4D1E-B74D-B01EC2E639FF}"/>
              </a:ext>
            </a:extLst>
          </p:cNvPr>
          <p:cNvSpPr>
            <a:spLocks noGrp="1"/>
          </p:cNvSpPr>
          <p:nvPr>
            <p:ph type="body" sz="quarter" idx="13" hasCustomPrompt="1"/>
          </p:nvPr>
        </p:nvSpPr>
        <p:spPr>
          <a:xfrm>
            <a:off x="169101" y="609439"/>
            <a:ext cx="8802666" cy="449534"/>
          </a:xfrm>
        </p:spPr>
        <p:txBody>
          <a:bodyPr anchor="t"/>
          <a:lstStyle>
            <a:lvl1pPr marL="0" indent="0">
              <a:spcAft>
                <a:spcPts val="0"/>
              </a:spcAft>
              <a:buNone/>
              <a:defRPr sz="1350">
                <a:solidFill>
                  <a:schemeClr val="accent4"/>
                </a:solidFill>
              </a:defRPr>
            </a:lvl1pPr>
          </a:lstStyle>
          <a:p>
            <a:pPr lvl="0"/>
            <a:r>
              <a:rPr lang="en-US"/>
              <a:t>Optional subtitle in sentence case</a:t>
            </a:r>
          </a:p>
        </p:txBody>
      </p:sp>
      <p:sp>
        <p:nvSpPr>
          <p:cNvPr id="11" name="Title Placeholder 1">
            <a:extLst>
              <a:ext uri="{FF2B5EF4-FFF2-40B4-BE49-F238E27FC236}">
                <a16:creationId xmlns:a16="http://schemas.microsoft.com/office/drawing/2014/main" id="{7274542A-CCBA-4455-97D4-FCF41F3ADAA1}"/>
              </a:ext>
            </a:extLst>
          </p:cNvPr>
          <p:cNvSpPr>
            <a:spLocks noGrp="1"/>
          </p:cNvSpPr>
          <p:nvPr>
            <p:ph type="title"/>
          </p:nvPr>
        </p:nvSpPr>
        <p:spPr>
          <a:xfrm>
            <a:off x="169101" y="273844"/>
            <a:ext cx="8802666" cy="449534"/>
          </a:xfrm>
          <a:prstGeom prst="rect">
            <a:avLst/>
          </a:prstGeom>
        </p:spPr>
        <p:txBody>
          <a:bodyPr vert="horz" lIns="91440" tIns="45720" rIns="91440" bIns="45720" rtlCol="0" anchor="ctr">
            <a:noAutofit/>
          </a:bodyPr>
          <a:lstStyle/>
          <a:p>
            <a:r>
              <a:rPr lang="en-US"/>
              <a:t>Click To Edit Headline In All Title Case</a:t>
            </a:r>
          </a:p>
        </p:txBody>
      </p:sp>
    </p:spTree>
    <p:extLst>
      <p:ext uri="{BB962C8B-B14F-4D97-AF65-F5344CB8AC3E}">
        <p14:creationId xmlns:p14="http://schemas.microsoft.com/office/powerpoint/2010/main" val="3119744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027576-047E-D64C-979F-58538DCA16C2}"/>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F00999C8-E371-574B-954A-7ED9F96FFCCF}"/>
              </a:ext>
            </a:extLst>
          </p:cNvPr>
          <p:cNvSpPr>
            <a:spLocks noGrp="1"/>
          </p:cNvSpPr>
          <p:nvPr>
            <p:ph type="sldNum" sz="quarter" idx="12"/>
          </p:nvPr>
        </p:nvSpPr>
        <p:spPr/>
        <p:txBody>
          <a:bodyPr/>
          <a:lstStyle/>
          <a:p>
            <a:fld id="{A3F1DF9F-C84F-9040-9E67-CD3B7270FB30}" type="slidenum">
              <a:rPr lang="en-US" smtClean="0"/>
              <a:t>‹#›</a:t>
            </a:fld>
            <a:endParaRPr lang="en-US"/>
          </a:p>
        </p:txBody>
      </p:sp>
      <p:sp>
        <p:nvSpPr>
          <p:cNvPr id="9" name="Text Placeholder 13">
            <a:extLst>
              <a:ext uri="{FF2B5EF4-FFF2-40B4-BE49-F238E27FC236}">
                <a16:creationId xmlns:a16="http://schemas.microsoft.com/office/drawing/2014/main" id="{EB40879D-F57D-4C12-912E-B243EB6B46BA}"/>
              </a:ext>
            </a:extLst>
          </p:cNvPr>
          <p:cNvSpPr>
            <a:spLocks noGrp="1"/>
          </p:cNvSpPr>
          <p:nvPr>
            <p:ph type="body" sz="quarter" idx="14" hasCustomPrompt="1"/>
          </p:nvPr>
        </p:nvSpPr>
        <p:spPr>
          <a:xfrm>
            <a:off x="169102" y="4517254"/>
            <a:ext cx="8005730" cy="367311"/>
          </a:xfrm>
        </p:spPr>
        <p:txBody>
          <a:bodyPr anchor="b"/>
          <a:lstStyle>
            <a:lvl1pPr marL="0" indent="0">
              <a:spcAft>
                <a:spcPts val="0"/>
              </a:spcAft>
              <a:buNone/>
              <a:defRPr lang="en-US" sz="600" dirty="0">
                <a:solidFill>
                  <a:schemeClr val="accent4"/>
                </a:solidFill>
                <a:effectLst/>
              </a:defRPr>
            </a:lvl1pPr>
            <a:lvl2pPr marL="342900" indent="0">
              <a:buNone/>
              <a:defRPr sz="600">
                <a:solidFill>
                  <a:schemeClr val="accent4"/>
                </a:solidFill>
              </a:defRPr>
            </a:lvl2pPr>
            <a:lvl3pPr marL="685800" indent="0">
              <a:buNone/>
              <a:defRPr sz="600">
                <a:solidFill>
                  <a:schemeClr val="accent4"/>
                </a:solidFill>
              </a:defRPr>
            </a:lvl3pPr>
            <a:lvl4pPr marL="1028700" indent="0">
              <a:buNone/>
              <a:defRPr sz="600">
                <a:solidFill>
                  <a:schemeClr val="accent4"/>
                </a:solidFill>
              </a:defRPr>
            </a:lvl4pPr>
            <a:lvl5pPr marL="1371600" indent="0">
              <a:buNone/>
              <a:defRPr sz="600">
                <a:solidFill>
                  <a:schemeClr val="accent4"/>
                </a:solidFill>
              </a:defRPr>
            </a:lvl5pPr>
          </a:lstStyle>
          <a:p>
            <a:r>
              <a:rPr lang="en-US" sz="600">
                <a:solidFill>
                  <a:schemeClr val="accent4"/>
                </a:solidFill>
                <a:latin typeface="+mj-lt"/>
              </a:rPr>
              <a:t>Source or acronym definitions</a:t>
            </a:r>
          </a:p>
          <a:p>
            <a:r>
              <a:rPr lang="en-US" sz="600">
                <a:solidFill>
                  <a:schemeClr val="accent4"/>
                </a:solidFill>
                <a:latin typeface="+mj-lt"/>
              </a:rPr>
              <a:t>Source or acronym definitions</a:t>
            </a:r>
          </a:p>
          <a:p>
            <a:pPr marL="0" marR="0" lvl="0" indent="0" algn="l" defTabSz="6858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a:pPr>
            <a:r>
              <a:rPr lang="en-US" sz="600">
                <a:solidFill>
                  <a:schemeClr val="accent4"/>
                </a:solidFill>
                <a:latin typeface="+mj-lt"/>
              </a:rPr>
              <a:t>Source or acronym definitions</a:t>
            </a:r>
          </a:p>
        </p:txBody>
      </p:sp>
      <p:sp>
        <p:nvSpPr>
          <p:cNvPr id="7" name="Text Placeholder 9">
            <a:extLst>
              <a:ext uri="{FF2B5EF4-FFF2-40B4-BE49-F238E27FC236}">
                <a16:creationId xmlns:a16="http://schemas.microsoft.com/office/drawing/2014/main" id="{C74C28A8-C922-4C7E-880D-6043FE466235}"/>
              </a:ext>
            </a:extLst>
          </p:cNvPr>
          <p:cNvSpPr>
            <a:spLocks noGrp="1"/>
          </p:cNvSpPr>
          <p:nvPr>
            <p:ph type="body" sz="quarter" idx="13" hasCustomPrompt="1"/>
          </p:nvPr>
        </p:nvSpPr>
        <p:spPr>
          <a:xfrm>
            <a:off x="169101" y="609439"/>
            <a:ext cx="8802666" cy="449534"/>
          </a:xfrm>
        </p:spPr>
        <p:txBody>
          <a:bodyPr anchor="t"/>
          <a:lstStyle>
            <a:lvl1pPr marL="0" indent="0">
              <a:spcAft>
                <a:spcPts val="0"/>
              </a:spcAft>
              <a:buNone/>
              <a:defRPr sz="1350">
                <a:solidFill>
                  <a:schemeClr val="accent4"/>
                </a:solidFill>
              </a:defRPr>
            </a:lvl1pPr>
          </a:lstStyle>
          <a:p>
            <a:pPr lvl="0"/>
            <a:r>
              <a:rPr lang="en-US"/>
              <a:t>Optional subtitle in sentence case</a:t>
            </a:r>
          </a:p>
        </p:txBody>
      </p:sp>
      <p:sp>
        <p:nvSpPr>
          <p:cNvPr id="10" name="Title Placeholder 1">
            <a:extLst>
              <a:ext uri="{FF2B5EF4-FFF2-40B4-BE49-F238E27FC236}">
                <a16:creationId xmlns:a16="http://schemas.microsoft.com/office/drawing/2014/main" id="{F6F3F9E4-5913-4CD1-A703-0EF3094D2A2F}"/>
              </a:ext>
            </a:extLst>
          </p:cNvPr>
          <p:cNvSpPr>
            <a:spLocks noGrp="1"/>
          </p:cNvSpPr>
          <p:nvPr>
            <p:ph type="title"/>
          </p:nvPr>
        </p:nvSpPr>
        <p:spPr>
          <a:xfrm>
            <a:off x="169101" y="273844"/>
            <a:ext cx="8802666" cy="449534"/>
          </a:xfrm>
          <a:prstGeom prst="rect">
            <a:avLst/>
          </a:prstGeom>
        </p:spPr>
        <p:txBody>
          <a:bodyPr vert="horz" lIns="91440" tIns="45720" rIns="91440" bIns="45720" rtlCol="0" anchor="ctr">
            <a:noAutofit/>
          </a:bodyPr>
          <a:lstStyle/>
          <a:p>
            <a:r>
              <a:rPr lang="en-US"/>
              <a:t>Click To Edit Headline In All Title Case</a:t>
            </a:r>
          </a:p>
        </p:txBody>
      </p:sp>
    </p:spTree>
    <p:extLst>
      <p:ext uri="{BB962C8B-B14F-4D97-AF65-F5344CB8AC3E}">
        <p14:creationId xmlns:p14="http://schemas.microsoft.com/office/powerpoint/2010/main" val="224054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2.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406400"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4005" r:id="rId1"/>
    <p:sldLayoutId id="2147484029"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114" r:id="rId13"/>
    <p:sldLayoutId id="2147484000" r:id="rId14"/>
    <p:sldLayoutId id="2147484008" r:id="rId15"/>
    <p:sldLayoutId id="2147484113" r:id="rId16"/>
  </p:sldLayoutIdLst>
  <p:hf sldNum="0" hdr="0" ft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811414"/>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D7B95CE9-80D9-C54E-B73C-AF31323FA026}"/>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0" y="8615"/>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17" r:id="rId2"/>
    <p:sldLayoutId id="2147484030"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32" r:id="rId14"/>
    <p:sldLayoutId id="2147484033" r:id="rId15"/>
    <p:sldLayoutId id="2147484034" r:id="rId16"/>
    <p:sldLayoutId id="2147484035" r:id="rId17"/>
    <p:sldLayoutId id="2147484036" r:id="rId18"/>
    <p:sldLayoutId id="2147484038" r:id="rId19"/>
    <p:sldLayoutId id="2147484039" r:id="rId20"/>
  </p:sldLayoutIdLst>
  <p:hf sldNum="0" hdr="0" ft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hyperlink" Target="mailto:afavero@rti.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38/s41467-025-61657-6" TargetMode="External"/><Relationship Id="rId7" Type="http://schemas.openxmlformats.org/officeDocument/2006/relationships/hyperlink" Target="https://www.fao.org/faostat/en/" TargetMode="External"/><Relationship Id="rId2" Type="http://schemas.openxmlformats.org/officeDocument/2006/relationships/hyperlink" Target="https://www.nature.com/articles/s44168-026-00335-9" TargetMode="External"/><Relationship Id="rId1" Type="http://schemas.openxmlformats.org/officeDocument/2006/relationships/slideLayout" Target="../slideLayouts/slideLayout7.xml"/><Relationship Id="rId6" Type="http://schemas.openxmlformats.org/officeDocument/2006/relationships/hyperlink" Target="https://www.ipcc.ch/report/ar6/wg3/chapter/chapter-7/" TargetMode="External"/><Relationship Id="rId5" Type="http://schemas.openxmlformats.org/officeDocument/2006/relationships/hyperlink" Target="https://it-rc.org/2025/11/25/undp-ndc-insights-series-issue-no-8-november-2025/" TargetMode="External"/><Relationship Id="rId4" Type="http://schemas.openxmlformats.org/officeDocument/2006/relationships/hyperlink" Target="https://essd.copernicus.org/preprints/essd-2025-63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B16F-4D17-AEF6-2912-54674050C83D}"/>
              </a:ext>
            </a:extLst>
          </p:cNvPr>
          <p:cNvSpPr>
            <a:spLocks noGrp="1"/>
          </p:cNvSpPr>
          <p:nvPr>
            <p:ph type="ctrTitle"/>
          </p:nvPr>
        </p:nvSpPr>
        <p:spPr>
          <a:xfrm>
            <a:off x="290439" y="294791"/>
            <a:ext cx="4662561" cy="3652741"/>
          </a:xfrm>
        </p:spPr>
        <p:txBody>
          <a:bodyPr/>
          <a:lstStyle/>
          <a:p>
            <a:r>
              <a:rPr lang="en-US" dirty="0"/>
              <a:t>Modeling the Global Potential and Costs of Forest Carbon Sequestration Using Dynamic Economic Analysis </a:t>
            </a:r>
            <a:br>
              <a:rPr lang="en-US" dirty="0"/>
            </a:br>
            <a:br>
              <a:rPr lang="en-US" dirty="0"/>
            </a:br>
            <a:br>
              <a:rPr lang="en-US" dirty="0"/>
            </a:br>
            <a:br>
              <a:rPr lang="en-US" dirty="0"/>
            </a:br>
            <a:r>
              <a:rPr lang="en-US" sz="1600" b="0" dirty="0">
                <a:solidFill>
                  <a:schemeClr val="bg2"/>
                </a:solidFill>
              </a:rPr>
              <a:t>Alice Favero</a:t>
            </a:r>
            <a:br>
              <a:rPr lang="en-US" sz="1600" b="0" dirty="0">
                <a:solidFill>
                  <a:schemeClr val="bg2"/>
                </a:solidFill>
              </a:rPr>
            </a:br>
            <a:r>
              <a:rPr lang="en-US" sz="1600" b="0" dirty="0">
                <a:solidFill>
                  <a:schemeClr val="bg2"/>
                </a:solidFill>
              </a:rPr>
              <a:t>April 15, 2026</a:t>
            </a:r>
            <a:br>
              <a:rPr lang="en-US" sz="1600" b="0" dirty="0">
                <a:solidFill>
                  <a:schemeClr val="bg2"/>
                </a:solidFill>
              </a:rPr>
            </a:br>
            <a:r>
              <a:rPr lang="en-US" sz="1600" b="0" dirty="0">
                <a:solidFill>
                  <a:schemeClr val="bg2"/>
                </a:solidFill>
              </a:rPr>
              <a:t>Forum</a:t>
            </a:r>
            <a:br>
              <a:rPr lang="en-US" sz="1600" b="0" dirty="0">
                <a:solidFill>
                  <a:schemeClr val="bg2"/>
                </a:solidFill>
              </a:rPr>
            </a:br>
            <a:endParaRPr lang="en-US" sz="1600" b="0" dirty="0">
              <a:solidFill>
                <a:schemeClr val="bg2"/>
              </a:solidFill>
            </a:endParaRPr>
          </a:p>
        </p:txBody>
      </p:sp>
    </p:spTree>
    <p:extLst>
      <p:ext uri="{BB962C8B-B14F-4D97-AF65-F5344CB8AC3E}">
        <p14:creationId xmlns:p14="http://schemas.microsoft.com/office/powerpoint/2010/main" val="191434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C788-DDED-9D9F-A8E9-350FAF168003}"/>
              </a:ext>
            </a:extLst>
          </p:cNvPr>
          <p:cNvSpPr>
            <a:spLocks noGrp="1"/>
          </p:cNvSpPr>
          <p:nvPr>
            <p:ph type="title"/>
          </p:nvPr>
        </p:nvSpPr>
        <p:spPr/>
        <p:txBody>
          <a:bodyPr/>
          <a:lstStyle/>
          <a:p>
            <a:r>
              <a:rPr lang="en-US" dirty="0"/>
              <a:t>Costs and mitigation outcomes of meeting regional forest based NDCs, compared to a Global Coordination scenario, in 2030</a:t>
            </a:r>
          </a:p>
        </p:txBody>
      </p:sp>
      <p:pic>
        <p:nvPicPr>
          <p:cNvPr id="4" name="Content Placeholder 3">
            <a:extLst>
              <a:ext uri="{FF2B5EF4-FFF2-40B4-BE49-F238E27FC236}">
                <a16:creationId xmlns:a16="http://schemas.microsoft.com/office/drawing/2014/main" id="{467E57C4-09FC-7B43-4895-51A1AF02B6E4}"/>
              </a:ext>
            </a:extLst>
          </p:cNvPr>
          <p:cNvPicPr>
            <a:picLocks noGrp="1" noChangeAspect="1"/>
          </p:cNvPicPr>
          <p:nvPr>
            <p:ph idx="1"/>
          </p:nvPr>
        </p:nvPicPr>
        <p:blipFill>
          <a:blip r:embed="rId3"/>
          <a:stretch>
            <a:fillRect/>
          </a:stretch>
        </p:blipFill>
        <p:spPr>
          <a:xfrm>
            <a:off x="1793599" y="1133475"/>
            <a:ext cx="5556802" cy="3546475"/>
          </a:xfrm>
          <a:prstGeom prst="rect">
            <a:avLst/>
          </a:prstGeom>
        </p:spPr>
      </p:pic>
      <p:sp>
        <p:nvSpPr>
          <p:cNvPr id="3" name="TextBox 2">
            <a:extLst>
              <a:ext uri="{FF2B5EF4-FFF2-40B4-BE49-F238E27FC236}">
                <a16:creationId xmlns:a16="http://schemas.microsoft.com/office/drawing/2014/main" id="{89A70AB9-FDE0-4AD3-7EAA-CDE8097202BA}"/>
              </a:ext>
            </a:extLst>
          </p:cNvPr>
          <p:cNvSpPr txBox="1"/>
          <p:nvPr/>
        </p:nvSpPr>
        <p:spPr>
          <a:xfrm>
            <a:off x="0" y="4667349"/>
            <a:ext cx="6723369" cy="276999"/>
          </a:xfrm>
          <a:prstGeom prst="rect">
            <a:avLst/>
          </a:prstGeom>
          <a:noFill/>
        </p:spPr>
        <p:txBody>
          <a:bodyPr wrap="square">
            <a:spAutoFit/>
          </a:bodyPr>
          <a:lstStyle/>
          <a:p>
            <a:r>
              <a:rPr lang="en-US" sz="1200" dirty="0"/>
              <a:t>Austin, K. G. </a:t>
            </a:r>
            <a:r>
              <a:rPr lang="en-US" sz="1200" i="1" dirty="0"/>
              <a:t>et al.</a:t>
            </a:r>
            <a:r>
              <a:rPr lang="en-US" sz="1200" dirty="0"/>
              <a:t> Targeting climate finance for global forests. </a:t>
            </a:r>
            <a:r>
              <a:rPr lang="en-US" sz="1200" i="1" dirty="0"/>
              <a:t>Nat. Commun.</a:t>
            </a:r>
            <a:r>
              <a:rPr lang="en-US" sz="1200" dirty="0"/>
              <a:t> </a:t>
            </a:r>
            <a:r>
              <a:rPr lang="en-US" sz="1200" b="1" dirty="0"/>
              <a:t>16</a:t>
            </a:r>
            <a:r>
              <a:rPr lang="en-US" sz="1200" dirty="0"/>
              <a:t>, 6443 (2025).</a:t>
            </a:r>
          </a:p>
        </p:txBody>
      </p:sp>
    </p:spTree>
    <p:extLst>
      <p:ext uri="{BB962C8B-B14F-4D97-AF65-F5344CB8AC3E}">
        <p14:creationId xmlns:p14="http://schemas.microsoft.com/office/powerpoint/2010/main" val="327589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221D-5D10-4AA0-B1DF-A71ABD777DA4}"/>
              </a:ext>
            </a:extLst>
          </p:cNvPr>
          <p:cNvSpPr>
            <a:spLocks noGrp="1"/>
          </p:cNvSpPr>
          <p:nvPr>
            <p:ph type="title"/>
          </p:nvPr>
        </p:nvSpPr>
        <p:spPr/>
        <p:txBody>
          <a:bodyPr/>
          <a:lstStyle/>
          <a:p>
            <a:r>
              <a:rPr lang="en-US" dirty="0"/>
              <a:t>US net forest CO2 flux under alternative investment scenarios vs targets</a:t>
            </a:r>
          </a:p>
        </p:txBody>
      </p:sp>
      <p:pic>
        <p:nvPicPr>
          <p:cNvPr id="4" name="Content Placeholder 3">
            <a:extLst>
              <a:ext uri="{FF2B5EF4-FFF2-40B4-BE49-F238E27FC236}">
                <a16:creationId xmlns:a16="http://schemas.microsoft.com/office/drawing/2014/main" id="{FEC86361-3A78-CBC9-C46A-26DC2E7025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94" r="11395" b="6657"/>
          <a:stretch/>
        </p:blipFill>
        <p:spPr bwMode="auto">
          <a:xfrm>
            <a:off x="1921200" y="898378"/>
            <a:ext cx="5274167" cy="3201009"/>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871DB39-4791-D2E9-03DD-D2E2E2007A4D}"/>
              </a:ext>
            </a:extLst>
          </p:cNvPr>
          <p:cNvSpPr txBox="1"/>
          <p:nvPr/>
        </p:nvSpPr>
        <p:spPr>
          <a:xfrm>
            <a:off x="-14288" y="4288142"/>
            <a:ext cx="9158288" cy="461665"/>
          </a:xfrm>
          <a:prstGeom prst="rect">
            <a:avLst/>
          </a:prstGeom>
          <a:noFill/>
        </p:spPr>
        <p:txBody>
          <a:bodyPr wrap="square">
            <a:spAutoFit/>
          </a:bodyPr>
          <a:lstStyle/>
          <a:p>
            <a:r>
              <a:rPr lang="en-US" sz="1200" dirty="0"/>
              <a:t>Favero, A., Baker, J., Sohngen, B., Daigneault, A., Wade, C., Ohrel, S. &amp; Ragnauth, S. (2025). Investing in US forests to mitigate climate change. </a:t>
            </a:r>
            <a:r>
              <a:rPr lang="en-US" sz="1200" i="1" dirty="0"/>
              <a:t>Carbon Balance and Management</a:t>
            </a:r>
            <a:r>
              <a:rPr lang="en-US" sz="1200" dirty="0"/>
              <a:t> 20 (1), 4. </a:t>
            </a:r>
          </a:p>
        </p:txBody>
      </p:sp>
      <p:sp>
        <p:nvSpPr>
          <p:cNvPr id="3" name="Rectangle 2">
            <a:extLst>
              <a:ext uri="{FF2B5EF4-FFF2-40B4-BE49-F238E27FC236}">
                <a16:creationId xmlns:a16="http://schemas.microsoft.com/office/drawing/2014/main" id="{70C907A0-0B42-1B67-5ACE-9B4B63817002}"/>
              </a:ext>
            </a:extLst>
          </p:cNvPr>
          <p:cNvSpPr/>
          <p:nvPr/>
        </p:nvSpPr>
        <p:spPr bwMode="auto">
          <a:xfrm>
            <a:off x="4790831" y="1797538"/>
            <a:ext cx="2250831" cy="21648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395093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E75-2A53-7E50-3D0D-EB5AC7D0C4FC}"/>
              </a:ext>
            </a:extLst>
          </p:cNvPr>
          <p:cNvSpPr>
            <a:spLocks noGrp="1"/>
          </p:cNvSpPr>
          <p:nvPr>
            <p:ph type="title"/>
          </p:nvPr>
        </p:nvSpPr>
        <p:spPr/>
        <p:txBody>
          <a:bodyPr/>
          <a:lstStyle/>
          <a:p>
            <a:r>
              <a:rPr lang="en-US" dirty="0"/>
              <a:t>Country-based MACCs in 2050</a:t>
            </a:r>
          </a:p>
        </p:txBody>
      </p:sp>
      <p:graphicFrame>
        <p:nvGraphicFramePr>
          <p:cNvPr id="19" name="Content Placeholder 18">
            <a:extLst>
              <a:ext uri="{FF2B5EF4-FFF2-40B4-BE49-F238E27FC236}">
                <a16:creationId xmlns:a16="http://schemas.microsoft.com/office/drawing/2014/main" id="{F6D32972-B919-23AD-DE65-72AA1576FBC2}"/>
              </a:ext>
            </a:extLst>
          </p:cNvPr>
          <p:cNvGraphicFramePr>
            <a:graphicFrameLocks noGrp="1"/>
          </p:cNvGraphicFramePr>
          <p:nvPr>
            <p:ph sz="quarter" idx="4294967295"/>
            <p:extLst>
              <p:ext uri="{D42A27DB-BD31-4B8C-83A1-F6EECF244321}">
                <p14:modId xmlns:p14="http://schemas.microsoft.com/office/powerpoint/2010/main" val="4142696374"/>
              </p:ext>
            </p:extLst>
          </p:nvPr>
        </p:nvGraphicFramePr>
        <p:xfrm>
          <a:off x="111512" y="796630"/>
          <a:ext cx="4406900" cy="37909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0B6EDD8-228B-A70E-B05D-D34872A06A89}"/>
              </a:ext>
            </a:extLst>
          </p:cNvPr>
          <p:cNvSpPr txBox="1"/>
          <p:nvPr/>
        </p:nvSpPr>
        <p:spPr>
          <a:xfrm>
            <a:off x="4518412" y="1346963"/>
            <a:ext cx="4572000" cy="1643976"/>
          </a:xfrm>
          <a:prstGeom prst="rect">
            <a:avLst/>
          </a:prstGeom>
          <a:noFill/>
        </p:spPr>
        <p:txBody>
          <a:bodyPr wrap="square">
            <a:spAutoFit/>
          </a:bodyPr>
          <a:lstStyle/>
          <a:p>
            <a:pPr marL="225425" marR="0" lvl="0" indent="-225425" eaLnBrk="1" hangingPunct="1">
              <a:lnSpc>
                <a:spcPct val="115000"/>
              </a:lnSpc>
              <a:spcBef>
                <a:spcPct val="20000"/>
              </a:spcBef>
              <a:buSzPct val="80000"/>
              <a:buFont typeface="Courier New" panose="02070309020205020404" pitchFamily="49" charset="0"/>
              <a:buChar char="o"/>
              <a:tabLst>
                <a:tab pos="457200" algn="l"/>
              </a:tabLst>
            </a:pPr>
            <a:r>
              <a:rPr lang="en-US" sz="1400" dirty="0">
                <a:latin typeface="+mn-lt"/>
                <a:ea typeface="+mn-ea"/>
              </a:rPr>
              <a:t>We generate 215 country-specific MACCs, covering 99% of global forest.</a:t>
            </a:r>
          </a:p>
          <a:p>
            <a:pPr marL="225425" marR="0" lvl="0" indent="-225425" eaLnBrk="1" hangingPunct="1">
              <a:lnSpc>
                <a:spcPct val="115000"/>
              </a:lnSpc>
              <a:spcBef>
                <a:spcPct val="20000"/>
              </a:spcBef>
              <a:buSzPct val="80000"/>
              <a:buFont typeface="Courier New" panose="02070309020205020404" pitchFamily="49" charset="0"/>
              <a:buChar char="o"/>
              <a:tabLst>
                <a:tab pos="457200" algn="l"/>
              </a:tabLst>
            </a:pPr>
            <a:r>
              <a:rPr lang="en-US" sz="1400" dirty="0">
                <a:latin typeface="+mn-lt"/>
                <a:ea typeface="+mn-ea"/>
              </a:rPr>
              <a:t>Results are highly skewed — a small number of countries deliver most mitigation.</a:t>
            </a:r>
          </a:p>
          <a:p>
            <a:pPr marL="225425" marR="0" lvl="0" indent="-225425" eaLnBrk="1" hangingPunct="1">
              <a:lnSpc>
                <a:spcPct val="115000"/>
              </a:lnSpc>
              <a:spcBef>
                <a:spcPct val="20000"/>
              </a:spcBef>
              <a:buSzPct val="80000"/>
              <a:buFont typeface="Courier New" panose="02070309020205020404" pitchFamily="49" charset="0"/>
              <a:buChar char="o"/>
              <a:tabLst>
                <a:tab pos="457200" algn="l"/>
              </a:tabLst>
            </a:pPr>
            <a:r>
              <a:rPr lang="en-US" sz="1400" dirty="0">
                <a:latin typeface="+mn-lt"/>
                <a:ea typeface="+mn-ea"/>
              </a:rPr>
              <a:t>We highlight 12 representative countries that together account for 65% of global mitigation.</a:t>
            </a:r>
          </a:p>
        </p:txBody>
      </p:sp>
      <p:sp>
        <p:nvSpPr>
          <p:cNvPr id="6" name="TextBox 5">
            <a:extLst>
              <a:ext uri="{FF2B5EF4-FFF2-40B4-BE49-F238E27FC236}">
                <a16:creationId xmlns:a16="http://schemas.microsoft.com/office/drawing/2014/main" id="{DA41FF1F-00F4-1CF6-2727-41F860E8F5A6}"/>
              </a:ext>
            </a:extLst>
          </p:cNvPr>
          <p:cNvSpPr txBox="1"/>
          <p:nvPr/>
        </p:nvSpPr>
        <p:spPr>
          <a:xfrm>
            <a:off x="0" y="4544675"/>
            <a:ext cx="9144000" cy="461665"/>
          </a:xfrm>
          <a:prstGeom prst="rect">
            <a:avLst/>
          </a:prstGeom>
          <a:noFill/>
        </p:spPr>
        <p:txBody>
          <a:bodyPr wrap="square">
            <a:spAutoFit/>
          </a:bodyPr>
          <a:lstStyle/>
          <a:p>
            <a:r>
              <a:rPr lang="en-US" sz="1200" dirty="0"/>
              <a:t>Favero and Austin (2026). Charting our forest future: national supply curves for forest-based CO₂ mitigation | npj Climate Action</a:t>
            </a:r>
          </a:p>
          <a:p>
            <a:endParaRPr lang="en-US" sz="1200" u="sng" dirty="0"/>
          </a:p>
        </p:txBody>
      </p:sp>
    </p:spTree>
    <p:extLst>
      <p:ext uri="{BB962C8B-B14F-4D97-AF65-F5344CB8AC3E}">
        <p14:creationId xmlns:p14="http://schemas.microsoft.com/office/powerpoint/2010/main" val="83971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A329-AB19-7546-E23B-899C5986ED9C}"/>
              </a:ext>
            </a:extLst>
          </p:cNvPr>
          <p:cNvSpPr>
            <a:spLocks noGrp="1"/>
          </p:cNvSpPr>
          <p:nvPr>
            <p:ph type="title"/>
          </p:nvPr>
        </p:nvSpPr>
        <p:spPr/>
        <p:txBody>
          <a:bodyPr/>
          <a:lstStyle/>
          <a:p>
            <a:r>
              <a:rPr lang="en-US" dirty="0"/>
              <a:t>Geo-spatial results </a:t>
            </a:r>
          </a:p>
        </p:txBody>
      </p:sp>
      <p:sp>
        <p:nvSpPr>
          <p:cNvPr id="3" name="Content Placeholder 2">
            <a:extLst>
              <a:ext uri="{FF2B5EF4-FFF2-40B4-BE49-F238E27FC236}">
                <a16:creationId xmlns:a16="http://schemas.microsoft.com/office/drawing/2014/main" id="{86A65174-785A-A0A8-3D72-C9719B79830F}"/>
              </a:ext>
            </a:extLst>
          </p:cNvPr>
          <p:cNvSpPr>
            <a:spLocks noGrp="1"/>
          </p:cNvSpPr>
          <p:nvPr>
            <p:ph sz="quarter" idx="12"/>
          </p:nvPr>
        </p:nvSpPr>
        <p:spPr>
          <a:xfrm>
            <a:off x="137159" y="914400"/>
            <a:ext cx="5108062" cy="3790950"/>
          </a:xfrm>
        </p:spPr>
        <p:txBody>
          <a:bodyPr/>
          <a:lstStyle/>
          <a:p>
            <a:pPr marL="0" indent="0" eaLnBrk="0" hangingPunct="0">
              <a:spcBef>
                <a:spcPct val="0"/>
              </a:spcBef>
              <a:buSzTx/>
              <a:buNone/>
            </a:pPr>
            <a:r>
              <a:rPr lang="en-US" altLang="en-US" sz="1600" dirty="0">
                <a:solidFill>
                  <a:schemeClr val="tx1"/>
                </a:solidFill>
                <a:latin typeface="Arial" panose="020B0604020202020204" pitchFamily="34" charset="0"/>
              </a:rPr>
              <a:t>Forests provide multiple benefits beyond carbon sequestration </a:t>
            </a:r>
          </a:p>
          <a:p>
            <a:pPr lvl="1" eaLnBrk="0" hangingPunct="0">
              <a:spcBef>
                <a:spcPct val="0"/>
              </a:spcBef>
              <a:buSzTx/>
            </a:pPr>
            <a:r>
              <a:rPr lang="en-US" altLang="en-US" sz="1600" dirty="0">
                <a:solidFill>
                  <a:schemeClr val="tx1"/>
                </a:solidFill>
                <a:latin typeface="Arial" panose="020B0604020202020204" pitchFamily="34" charset="0"/>
              </a:rPr>
              <a:t>Ecosystem services, adaptation, and economic value </a:t>
            </a:r>
          </a:p>
          <a:p>
            <a:pPr eaLnBrk="0" hangingPunct="0">
              <a:spcBef>
                <a:spcPct val="0"/>
              </a:spcBef>
              <a:buSzTx/>
            </a:pPr>
            <a:r>
              <a:rPr lang="en-US" altLang="en-US" sz="1600" dirty="0">
                <a:solidFill>
                  <a:schemeClr val="tx1"/>
                </a:solidFill>
                <a:latin typeface="Arial" panose="020B0604020202020204" pitchFamily="34" charset="0"/>
              </a:rPr>
              <a:t>Need to target investments in: </a:t>
            </a:r>
          </a:p>
          <a:p>
            <a:pPr lvl="1" eaLnBrk="0" hangingPunct="0">
              <a:spcBef>
                <a:spcPct val="0"/>
              </a:spcBef>
              <a:buSzTx/>
            </a:pPr>
            <a:r>
              <a:rPr lang="en-US" altLang="en-US" sz="1600" dirty="0">
                <a:solidFill>
                  <a:schemeClr val="tx1"/>
                </a:solidFill>
                <a:latin typeface="Arial" panose="020B0604020202020204" pitchFamily="34" charset="0"/>
              </a:rPr>
              <a:t>Low disturbance / low reversal risk areas </a:t>
            </a:r>
          </a:p>
          <a:p>
            <a:pPr lvl="1" eaLnBrk="0" hangingPunct="0">
              <a:spcBef>
                <a:spcPct val="0"/>
              </a:spcBef>
              <a:buSzTx/>
            </a:pPr>
            <a:r>
              <a:rPr lang="en-US" altLang="en-US" sz="1600" dirty="0">
                <a:solidFill>
                  <a:schemeClr val="tx1"/>
                </a:solidFill>
                <a:latin typeface="Arial" panose="020B0604020202020204" pitchFamily="34" charset="0"/>
              </a:rPr>
              <a:t>maximize mitigation + climate resilience </a:t>
            </a:r>
          </a:p>
          <a:p>
            <a:pPr eaLnBrk="0" hangingPunct="0">
              <a:spcBef>
                <a:spcPct val="0"/>
              </a:spcBef>
              <a:buSzTx/>
            </a:pPr>
            <a:r>
              <a:rPr lang="en-US" altLang="en-US" sz="1600" dirty="0">
                <a:solidFill>
                  <a:schemeClr val="tx1"/>
                </a:solidFill>
                <a:latin typeface="Arial" panose="020B0604020202020204" pitchFamily="34" charset="0"/>
              </a:rPr>
              <a:t>New research direction: Integrating GTM with machine learning (</a:t>
            </a:r>
            <a:r>
              <a:rPr lang="en-US" altLang="en-US" sz="1600" dirty="0" err="1">
                <a:solidFill>
                  <a:schemeClr val="tx1"/>
                </a:solidFill>
                <a:latin typeface="Arial" panose="020B0604020202020204" pitchFamily="34" charset="0"/>
              </a:rPr>
              <a:t>EcoShift</a:t>
            </a:r>
            <a:r>
              <a:rPr lang="en-US" altLang="en-US" sz="1600" dirty="0">
                <a:solidFill>
                  <a:schemeClr val="tx1"/>
                </a:solidFill>
                <a:latin typeface="Arial" panose="020B0604020202020204" pitchFamily="34" charset="0"/>
              </a:rPr>
              <a:t>) </a:t>
            </a:r>
          </a:p>
          <a:p>
            <a:pPr lvl="1" eaLnBrk="0" hangingPunct="0">
              <a:spcBef>
                <a:spcPct val="0"/>
              </a:spcBef>
              <a:buSzTx/>
            </a:pPr>
            <a:r>
              <a:rPr lang="en-US" altLang="en-US" sz="1600" dirty="0">
                <a:solidFill>
                  <a:schemeClr val="tx1"/>
                </a:solidFill>
                <a:latin typeface="Arial" panose="020B0604020202020204" pitchFamily="34" charset="0"/>
              </a:rPr>
              <a:t>High-resolution: 30 × 30 m </a:t>
            </a:r>
          </a:p>
          <a:p>
            <a:pPr eaLnBrk="0" hangingPunct="0">
              <a:spcBef>
                <a:spcPct val="0"/>
              </a:spcBef>
              <a:buSzTx/>
            </a:pPr>
            <a:r>
              <a:rPr lang="en-US" altLang="en-US" sz="1600" dirty="0">
                <a:solidFill>
                  <a:schemeClr val="tx1"/>
                </a:solidFill>
                <a:latin typeface="Arial" panose="020B0604020202020204" pitchFamily="34" charset="0"/>
              </a:rPr>
              <a:t>Why spatial detail matters: </a:t>
            </a:r>
          </a:p>
          <a:p>
            <a:pPr lvl="1" eaLnBrk="0" hangingPunct="0">
              <a:spcBef>
                <a:spcPct val="0"/>
              </a:spcBef>
              <a:buSzTx/>
            </a:pPr>
            <a:r>
              <a:rPr lang="en-US" altLang="en-US" sz="1600" dirty="0">
                <a:solidFill>
                  <a:schemeClr val="tx1"/>
                </a:solidFill>
                <a:latin typeface="Arial" panose="020B0604020202020204" pitchFamily="34" charset="0"/>
              </a:rPr>
              <a:t>Identify synergies with other ecosystem services </a:t>
            </a:r>
          </a:p>
          <a:p>
            <a:pPr lvl="1" eaLnBrk="0" hangingPunct="0">
              <a:spcBef>
                <a:spcPct val="0"/>
              </a:spcBef>
              <a:buSzTx/>
            </a:pPr>
            <a:r>
              <a:rPr lang="en-US" altLang="en-US" sz="1600" dirty="0">
                <a:solidFill>
                  <a:schemeClr val="tx1"/>
                </a:solidFill>
                <a:latin typeface="Arial" panose="020B0604020202020204" pitchFamily="34" charset="0"/>
              </a:rPr>
              <a:t>Assess exposure to natural disturbances </a:t>
            </a:r>
          </a:p>
          <a:p>
            <a:pPr lvl="1" eaLnBrk="0" hangingPunct="0">
              <a:spcBef>
                <a:spcPct val="0"/>
              </a:spcBef>
              <a:buSzTx/>
            </a:pPr>
            <a:r>
              <a:rPr lang="en-US" altLang="en-US" sz="1600" dirty="0">
                <a:solidFill>
                  <a:schemeClr val="tx1"/>
                </a:solidFill>
                <a:latin typeface="Arial" panose="020B0604020202020204" pitchFamily="34" charset="0"/>
              </a:rPr>
              <a:t>Improve durability and resilience of investments</a:t>
            </a:r>
          </a:p>
          <a:p>
            <a:pPr marL="0" indent="0">
              <a:buNone/>
            </a:pPr>
            <a:endParaRPr lang="en-US" sz="1600" dirty="0"/>
          </a:p>
        </p:txBody>
      </p:sp>
      <p:pic>
        <p:nvPicPr>
          <p:cNvPr id="6" name="Content Placeholder 5">
            <a:extLst>
              <a:ext uri="{FF2B5EF4-FFF2-40B4-BE49-F238E27FC236}">
                <a16:creationId xmlns:a16="http://schemas.microsoft.com/office/drawing/2014/main" id="{6932DB6F-8F0B-8AE1-EE87-E3CC41B9314D}"/>
              </a:ext>
            </a:extLst>
          </p:cNvPr>
          <p:cNvPicPr>
            <a:picLocks noGrp="1" noChangeAspect="1"/>
          </p:cNvPicPr>
          <p:nvPr>
            <p:ph sz="quarter" idx="13"/>
          </p:nvPr>
        </p:nvPicPr>
        <p:blipFill>
          <a:blip r:embed="rId3"/>
          <a:srcRect t="8425"/>
          <a:stretch>
            <a:fillRect/>
          </a:stretch>
        </p:blipFill>
        <p:spPr>
          <a:xfrm>
            <a:off x="5326162" y="1855698"/>
            <a:ext cx="3653246" cy="2065922"/>
          </a:xfrm>
          <a:prstGeom prst="rect">
            <a:avLst/>
          </a:prstGeom>
        </p:spPr>
      </p:pic>
      <p:sp>
        <p:nvSpPr>
          <p:cNvPr id="5" name="TextBox 4">
            <a:extLst>
              <a:ext uri="{FF2B5EF4-FFF2-40B4-BE49-F238E27FC236}">
                <a16:creationId xmlns:a16="http://schemas.microsoft.com/office/drawing/2014/main" id="{9764F9D0-3DE4-72AB-312B-54692737A171}"/>
              </a:ext>
            </a:extLst>
          </p:cNvPr>
          <p:cNvSpPr txBox="1"/>
          <p:nvPr/>
        </p:nvSpPr>
        <p:spPr>
          <a:xfrm>
            <a:off x="5253037" y="1209367"/>
            <a:ext cx="3815128" cy="387798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cap="none" baseline="0" dirty="0"/>
              <a:t>Changes in Forest Area in 2035 – $50/tCO2</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cap="none"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cap="none"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cap="none"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cap="none" baseline="0" dirty="0"/>
          </a:p>
          <a:p>
            <a:pPr eaLnBrk="1" fontAlgn="auto" hangingPunct="1">
              <a:spcBef>
                <a:spcPts val="0"/>
              </a:spcBef>
              <a:spcAft>
                <a:spcPts val="0"/>
              </a:spcAft>
              <a:defRPr/>
            </a:pPr>
            <a:endParaRPr lang="en-US" altLang="en-US" sz="1200" dirty="0">
              <a:latin typeface="Arial" panose="020B0604020202020204" pitchFamily="34" charset="0"/>
            </a:endParaRPr>
          </a:p>
          <a:p>
            <a:pPr eaLnBrk="1" fontAlgn="auto" hangingPunct="1">
              <a:spcBef>
                <a:spcPts val="0"/>
              </a:spcBef>
              <a:spcAft>
                <a:spcPts val="0"/>
              </a:spcAft>
              <a:defRPr/>
            </a:pPr>
            <a:endParaRPr lang="en-US" altLang="en-US" sz="1200" dirty="0">
              <a:latin typeface="Arial" panose="020B0604020202020204" pitchFamily="34" charset="0"/>
            </a:endParaRPr>
          </a:p>
          <a:p>
            <a:pPr eaLnBrk="1" fontAlgn="auto" hangingPunct="1">
              <a:spcBef>
                <a:spcPts val="0"/>
              </a:spcBef>
              <a:spcAft>
                <a:spcPts val="0"/>
              </a:spcAft>
              <a:defRPr/>
            </a:pPr>
            <a:endParaRPr lang="en-US" altLang="en-US" sz="1200" dirty="0">
              <a:latin typeface="Arial" panose="020B0604020202020204" pitchFamily="34" charset="0"/>
            </a:endParaRPr>
          </a:p>
          <a:p>
            <a:pPr eaLnBrk="1" fontAlgn="auto" hangingPunct="1">
              <a:spcBef>
                <a:spcPts val="0"/>
              </a:spcBef>
              <a:spcAft>
                <a:spcPts val="0"/>
              </a:spcAft>
              <a:defRPr/>
            </a:pPr>
            <a:r>
              <a:rPr lang="en-US" altLang="en-US" sz="1200" dirty="0">
                <a:latin typeface="Arial" panose="020B0604020202020204" pitchFamily="34" charset="0"/>
              </a:rPr>
              <a:t>Favero et al. 2026 (</a:t>
            </a:r>
            <a:r>
              <a:rPr lang="en-US" altLang="en-US" sz="1200" i="1" dirty="0">
                <a:latin typeface="Arial" panose="020B0604020202020204" pitchFamily="34" charset="0"/>
              </a:rPr>
              <a:t>under review</a:t>
            </a:r>
            <a:r>
              <a:rPr lang="en-US" altLang="en-US" sz="1200" dirty="0">
                <a:latin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cap="none" baseline="0" dirty="0"/>
          </a:p>
        </p:txBody>
      </p:sp>
    </p:spTree>
    <p:extLst>
      <p:ext uri="{BB962C8B-B14F-4D97-AF65-F5344CB8AC3E}">
        <p14:creationId xmlns:p14="http://schemas.microsoft.com/office/powerpoint/2010/main" val="323492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F77E-797B-B77D-7A72-AC9C4BD3BABC}"/>
              </a:ext>
            </a:extLst>
          </p:cNvPr>
          <p:cNvSpPr>
            <a:spLocks noGrp="1"/>
          </p:cNvSpPr>
          <p:nvPr>
            <p:ph type="title"/>
          </p:nvPr>
        </p:nvSpPr>
        <p:spPr/>
        <p:txBody>
          <a:bodyPr/>
          <a:lstStyle/>
          <a:p>
            <a:r>
              <a:rPr lang="en-US" dirty="0"/>
              <a:t>Key Takeaways &amp; Limitations</a:t>
            </a:r>
          </a:p>
        </p:txBody>
      </p:sp>
      <p:sp>
        <p:nvSpPr>
          <p:cNvPr id="3" name="Content Placeholder 2">
            <a:extLst>
              <a:ext uri="{FF2B5EF4-FFF2-40B4-BE49-F238E27FC236}">
                <a16:creationId xmlns:a16="http://schemas.microsoft.com/office/drawing/2014/main" id="{A6B4B36C-AA7A-BB73-5C02-C77079B12250}"/>
              </a:ext>
            </a:extLst>
          </p:cNvPr>
          <p:cNvSpPr>
            <a:spLocks noGrp="1"/>
          </p:cNvSpPr>
          <p:nvPr>
            <p:ph sz="quarter" idx="12"/>
          </p:nvPr>
        </p:nvSpPr>
        <p:spPr>
          <a:xfrm>
            <a:off x="137158" y="914400"/>
            <a:ext cx="5781041" cy="3790950"/>
          </a:xfrm>
        </p:spPr>
        <p:txBody>
          <a:bodyPr/>
          <a:lstStyle/>
          <a:p>
            <a:r>
              <a:rPr lang="en-US" sz="1400" dirty="0"/>
              <a:t>No single model can answer all questions</a:t>
            </a:r>
          </a:p>
          <a:p>
            <a:pPr lvl="1"/>
            <a:r>
              <a:rPr lang="en-US" sz="1400" dirty="0"/>
              <a:t>Each model has limitations and built-in assumptions</a:t>
            </a:r>
          </a:p>
          <a:p>
            <a:pPr lvl="1"/>
            <a:r>
              <a:rPr lang="en-US" sz="1400" dirty="0"/>
              <a:t>Integrating multiple tools can help expand modeling capabilities</a:t>
            </a:r>
          </a:p>
          <a:p>
            <a:r>
              <a:rPr lang="en-US" sz="1400" dirty="0"/>
              <a:t>Translating policy targets into model inputs (and vice versa) is challenging</a:t>
            </a:r>
          </a:p>
          <a:p>
            <a:r>
              <a:rPr lang="en-US" sz="1400" dirty="0"/>
              <a:t>Robust findings across studies:</a:t>
            </a:r>
          </a:p>
          <a:p>
            <a:pPr lvl="1"/>
            <a:r>
              <a:rPr lang="en-US" sz="1400" dirty="0"/>
              <a:t>Forest mitigation potential is large, cost-effective, and unevenly distributed globally</a:t>
            </a:r>
          </a:p>
          <a:p>
            <a:pPr lvl="1"/>
            <a:r>
              <a:rPr lang="en-US" sz="1400" dirty="0"/>
              <a:t>Carbon pricing effects are heterogeneous: Responses differ across regions</a:t>
            </a:r>
          </a:p>
          <a:p>
            <a:r>
              <a:rPr lang="en-US" sz="1400" dirty="0"/>
              <a:t>Models represent a best-case economic potential: Perfect information, No transaction costs, Clear property rights, No free-riding,</a:t>
            </a:r>
          </a:p>
          <a:p>
            <a:r>
              <a:rPr lang="en-US" sz="1400" dirty="0"/>
              <a:t>Purpose of models: Not to judge reality, but to benchmark it against an idealized frontier, Measure the distance from efficiency, not the quality of real-world action</a:t>
            </a:r>
          </a:p>
        </p:txBody>
      </p:sp>
      <p:pic>
        <p:nvPicPr>
          <p:cNvPr id="5122" name="Picture 2" descr="Dumpling Squishy Mystery Bun Fidget Toy - Showcase">
            <a:extLst>
              <a:ext uri="{FF2B5EF4-FFF2-40B4-BE49-F238E27FC236}">
                <a16:creationId xmlns:a16="http://schemas.microsoft.com/office/drawing/2014/main" id="{21717F24-E15C-529C-F691-4457EAAEF00C}"/>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5276" r="5611"/>
          <a:stretch>
            <a:fillRect/>
          </a:stretch>
        </p:blipFill>
        <p:spPr bwMode="auto">
          <a:xfrm>
            <a:off x="5774265" y="914400"/>
            <a:ext cx="3378201"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94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62"/>
          <a:stretch/>
        </p:blipFill>
        <p:spPr bwMode="auto">
          <a:xfrm>
            <a:off x="-1" y="0"/>
            <a:ext cx="9144001" cy="48992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3900363"/>
            <a:ext cx="6572250" cy="1016112"/>
          </a:xfrm>
          <a:prstGeom prst="rect">
            <a:avLst/>
          </a:prstGeom>
          <a:noFill/>
        </p:spPr>
        <p:txBody>
          <a:bodyPr wrap="square" rtlCol="0">
            <a:spAutoFit/>
          </a:bodyPr>
          <a:lstStyle/>
          <a:p>
            <a:pPr>
              <a:lnSpc>
                <a:spcPct val="70000"/>
              </a:lnSpc>
            </a:pPr>
            <a:r>
              <a:rPr lang="en-US" sz="4950" b="1">
                <a:solidFill>
                  <a:schemeClr val="bg1"/>
                </a:solidFill>
              </a:rPr>
              <a:t>Thank you</a:t>
            </a:r>
          </a:p>
          <a:p>
            <a:pPr>
              <a:lnSpc>
                <a:spcPct val="70000"/>
              </a:lnSpc>
            </a:pPr>
            <a:endParaRPr lang="en-US" sz="1200" b="1">
              <a:solidFill>
                <a:schemeClr val="bg1"/>
              </a:solidFill>
              <a:latin typeface="Calibri" panose="020F0502020204030204" pitchFamily="34" charset="0"/>
            </a:endParaRPr>
          </a:p>
          <a:p>
            <a:pPr>
              <a:lnSpc>
                <a:spcPct val="70000"/>
              </a:lnSpc>
            </a:pPr>
            <a:r>
              <a:rPr lang="en-US" sz="1200" b="1">
                <a:solidFill>
                  <a:schemeClr val="bg1"/>
                </a:solidFill>
                <a:latin typeface="Arial" panose="020B0604020202020204" pitchFamily="34" charset="0"/>
                <a:cs typeface="Arial" panose="020B0604020202020204" pitchFamily="34" charset="0"/>
              </a:rPr>
              <a:t>Alice Favero| </a:t>
            </a:r>
            <a:r>
              <a:rPr lang="en-US" sz="1200" b="1">
                <a:solidFill>
                  <a:schemeClr val="bg1"/>
                </a:solidFill>
                <a:latin typeface="Arial" panose="020B0604020202020204" pitchFamily="34" charset="0"/>
                <a:cs typeface="Arial" panose="020B0604020202020204" pitchFamily="34" charset="0"/>
                <a:hlinkClick r:id="rId4"/>
              </a:rPr>
              <a:t>afavero@rti.org</a:t>
            </a:r>
            <a:endParaRPr lang="en-US" sz="1200" b="1">
              <a:solidFill>
                <a:schemeClr val="bg1"/>
              </a:solidFill>
              <a:latin typeface="Arial" panose="020B0604020202020204" pitchFamily="34" charset="0"/>
              <a:cs typeface="Arial" panose="020B0604020202020204" pitchFamily="34" charset="0"/>
            </a:endParaRPr>
          </a:p>
          <a:p>
            <a:pPr>
              <a:lnSpc>
                <a:spcPct val="70000"/>
              </a:lnSpc>
            </a:pPr>
            <a:endParaRPr lang="en-US" sz="1200" b="1">
              <a:solidFill>
                <a:schemeClr val="bg1"/>
              </a:solidFill>
              <a:latin typeface="Arial" panose="020B0604020202020204" pitchFamily="34" charset="0"/>
              <a:cs typeface="Arial" panose="020B0604020202020204" pitchFamily="34" charset="0"/>
            </a:endParaRPr>
          </a:p>
        </p:txBody>
      </p:sp>
      <p:sp>
        <p:nvSpPr>
          <p:cNvPr id="6"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15</a:t>
            </a:fld>
            <a:endParaRPr lang="en-US">
              <a:solidFill>
                <a:srgbClr val="FFFFFF"/>
              </a:solidFill>
            </a:endParaRPr>
          </a:p>
        </p:txBody>
      </p:sp>
    </p:spTree>
    <p:extLst>
      <p:ext uri="{BB962C8B-B14F-4D97-AF65-F5344CB8AC3E}">
        <p14:creationId xmlns:p14="http://schemas.microsoft.com/office/powerpoint/2010/main" val="126162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710A8-F816-F538-49CD-1E7AA862E259}"/>
              </a:ext>
            </a:extLst>
          </p:cNvPr>
          <p:cNvSpPr>
            <a:spLocks noGrp="1"/>
          </p:cNvSpPr>
          <p:nvPr>
            <p:ph type="title"/>
          </p:nvPr>
        </p:nvSpPr>
        <p:spPr/>
        <p:txBody>
          <a:bodyPr/>
          <a:lstStyle/>
          <a:p>
            <a:r>
              <a:rPr lang="en-US"/>
              <a:t>Cited References</a:t>
            </a:r>
          </a:p>
        </p:txBody>
      </p:sp>
      <p:sp>
        <p:nvSpPr>
          <p:cNvPr id="3" name="Content Placeholder 2">
            <a:extLst>
              <a:ext uri="{FF2B5EF4-FFF2-40B4-BE49-F238E27FC236}">
                <a16:creationId xmlns:a16="http://schemas.microsoft.com/office/drawing/2014/main" id="{03CDDD77-2092-B324-BDB3-AA4DE0983462}"/>
              </a:ext>
            </a:extLst>
          </p:cNvPr>
          <p:cNvSpPr>
            <a:spLocks noGrp="1"/>
          </p:cNvSpPr>
          <p:nvPr>
            <p:ph idx="1"/>
          </p:nvPr>
        </p:nvSpPr>
        <p:spPr>
          <a:xfrm>
            <a:off x="137160" y="936171"/>
            <a:ext cx="8842248" cy="3769179"/>
          </a:xfrm>
        </p:spPr>
        <p:txBody>
          <a:bodyPr/>
          <a:lstStyle/>
          <a:p>
            <a:r>
              <a:rPr lang="en-US" sz="1400" dirty="0">
                <a:hlinkClick r:id="rId2"/>
              </a:rPr>
              <a:t>Charting our forest future: national supply curves for forest-based CO₂ mitigation | npj Climate Action</a:t>
            </a:r>
            <a:endParaRPr lang="en-US" sz="1400" dirty="0"/>
          </a:p>
          <a:p>
            <a:r>
              <a:rPr lang="en-US" sz="1400" dirty="0"/>
              <a:t>Austin, K. G. </a:t>
            </a:r>
            <a:r>
              <a:rPr lang="en-US" sz="1400" i="1" dirty="0"/>
              <a:t>et al.</a:t>
            </a:r>
            <a:r>
              <a:rPr lang="en-US" sz="1400" dirty="0"/>
              <a:t> Targeting climate finance for global forests. </a:t>
            </a:r>
            <a:r>
              <a:rPr lang="en-US" sz="1400" i="1" dirty="0"/>
              <a:t>Nat. Commun.</a:t>
            </a:r>
            <a:r>
              <a:rPr lang="en-US" sz="1400" dirty="0"/>
              <a:t> </a:t>
            </a:r>
            <a:r>
              <a:rPr lang="en-US" sz="1400" b="1" dirty="0"/>
              <a:t>16</a:t>
            </a:r>
            <a:r>
              <a:rPr lang="en-US" sz="1400" dirty="0"/>
              <a:t>, 6443 (2025). </a:t>
            </a:r>
            <a:r>
              <a:rPr lang="en-US" sz="1400" u="sng" dirty="0">
                <a:hlinkClick r:id="rId3"/>
              </a:rPr>
              <a:t>https://doi.org/10.1038/s41467-025-61657-6</a:t>
            </a:r>
            <a:endParaRPr lang="en-US" sz="1400" dirty="0"/>
          </a:p>
          <a:p>
            <a:r>
              <a:rPr lang="it-IT" sz="1400" dirty="0"/>
              <a:t>Bastin, J. F. </a:t>
            </a:r>
            <a:r>
              <a:rPr lang="it-IT" sz="1400" i="1" dirty="0"/>
              <a:t>et al.</a:t>
            </a:r>
            <a:r>
              <a:rPr lang="it-IT" sz="1400" dirty="0"/>
              <a:t> </a:t>
            </a:r>
            <a:r>
              <a:rPr lang="en-US" sz="1400" dirty="0"/>
              <a:t>The global tree restoration potential. </a:t>
            </a:r>
            <a:r>
              <a:rPr lang="en-US" sz="1400" i="1" dirty="0"/>
              <a:t>Science</a:t>
            </a:r>
            <a:r>
              <a:rPr lang="en-US" sz="1400" dirty="0"/>
              <a:t> </a:t>
            </a:r>
            <a:r>
              <a:rPr lang="en-US" sz="1400" b="1" dirty="0"/>
              <a:t>365</a:t>
            </a:r>
            <a:r>
              <a:rPr lang="en-US" sz="1400" dirty="0"/>
              <a:t>, 76–79 (2019).</a:t>
            </a:r>
          </a:p>
          <a:p>
            <a:r>
              <a:rPr lang="en-US" sz="1400" dirty="0"/>
              <a:t>Ling, P. Y. </a:t>
            </a:r>
            <a:r>
              <a:rPr lang="en-US" sz="1400" i="1" dirty="0"/>
              <a:t>et al.</a:t>
            </a:r>
            <a:r>
              <a:rPr lang="en-US" sz="1400" dirty="0"/>
              <a:t> Mapping global forest regeneration – an untapped potential to mitigate climate change and biodiversity loss. </a:t>
            </a:r>
            <a:r>
              <a:rPr lang="en-US" sz="1400" i="1" dirty="0"/>
              <a:t>Environ. Res. Lett.</a:t>
            </a:r>
            <a:r>
              <a:rPr lang="en-US" sz="1400" dirty="0"/>
              <a:t> </a:t>
            </a:r>
            <a:r>
              <a:rPr lang="en-US" sz="1400" b="1" dirty="0"/>
              <a:t>18</a:t>
            </a:r>
            <a:r>
              <a:rPr lang="en-US" sz="1400" dirty="0"/>
              <a:t>, 054025 (2023).</a:t>
            </a:r>
          </a:p>
          <a:p>
            <a:r>
              <a:rPr lang="en-US" sz="1400" dirty="0">
                <a:hlinkClick r:id="rId4"/>
              </a:rPr>
              <a:t>ESSDD - New FAOSTAT forest emissions and removals estimates: 1990–2025</a:t>
            </a:r>
            <a:endParaRPr lang="en-US" sz="1400" dirty="0"/>
          </a:p>
          <a:p>
            <a:r>
              <a:rPr lang="en-US" sz="1400" dirty="0">
                <a:hlinkClick r:id="rId5"/>
              </a:rPr>
              <a:t>UNDP NDC Insights Series – Issue No. 8 (November 2025) – ITRC</a:t>
            </a:r>
            <a:endParaRPr lang="en-US" sz="1400" dirty="0"/>
          </a:p>
          <a:p>
            <a:r>
              <a:rPr lang="en-US" sz="1400" dirty="0">
                <a:hlinkClick r:id="rId6"/>
              </a:rPr>
              <a:t>Chapter 7: Agriculture, Forestry, and Other Land Uses (AFOLU)</a:t>
            </a:r>
            <a:endParaRPr lang="en-US" sz="1400" dirty="0"/>
          </a:p>
          <a:p>
            <a:pPr lvl="0"/>
            <a:r>
              <a:rPr lang="en-US" sz="1400" dirty="0"/>
              <a:t>Food and Agriculture Organization of the United Nations (FAO). </a:t>
            </a:r>
            <a:r>
              <a:rPr lang="en-US" sz="1400" i="1" dirty="0"/>
              <a:t>Global Forest Resources Assessment FRA Platform.</a:t>
            </a:r>
            <a:r>
              <a:rPr lang="en-US" sz="1400" dirty="0"/>
              <a:t> (FAO, 2021).</a:t>
            </a:r>
          </a:p>
          <a:p>
            <a:pPr lvl="0"/>
            <a:r>
              <a:rPr lang="en-US" sz="1400" dirty="0"/>
              <a:t>Food and Agriculture Organization of the United Nations (FAO). </a:t>
            </a:r>
            <a:r>
              <a:rPr lang="it-IT" sz="1400" i="1" dirty="0"/>
              <a:t>FAOSTAT.</a:t>
            </a:r>
            <a:r>
              <a:rPr lang="it-IT" sz="1400" dirty="0"/>
              <a:t> (FAO, Rome, 2025). </a:t>
            </a:r>
            <a:r>
              <a:rPr lang="it-IT" sz="1400" u="sng" dirty="0">
                <a:hlinkClick r:id="rId7"/>
              </a:rPr>
              <a:t>https://www.fao.org/faostat/en/</a:t>
            </a:r>
            <a:endParaRPr lang="it-IT" sz="1400" u="sng" dirty="0"/>
          </a:p>
          <a:p>
            <a:pPr lvl="0"/>
            <a:r>
              <a:rPr lang="en-US" sz="1400" dirty="0"/>
              <a:t>Sohngen, B., &amp; Mendelsohn, R. (2003). An optimal control model of forest carbon sequestration. </a:t>
            </a:r>
            <a:r>
              <a:rPr lang="en-US" sz="1400" i="1" dirty="0"/>
              <a:t>American Journal of Agricultural Economics</a:t>
            </a:r>
            <a:r>
              <a:rPr lang="en-US" sz="1400" dirty="0"/>
              <a:t>, </a:t>
            </a:r>
            <a:r>
              <a:rPr lang="en-US" sz="1400" i="1" dirty="0"/>
              <a:t>85</a:t>
            </a:r>
            <a:r>
              <a:rPr lang="en-US" sz="1400" dirty="0"/>
              <a:t>(2), 448-457.</a:t>
            </a:r>
          </a:p>
          <a:p>
            <a:endParaRPr lang="en-US" sz="1400" dirty="0"/>
          </a:p>
          <a:p>
            <a:endParaRPr lang="en-US" sz="1400" dirty="0"/>
          </a:p>
          <a:p>
            <a:endParaRPr lang="en-US" sz="1400" dirty="0"/>
          </a:p>
        </p:txBody>
      </p:sp>
    </p:spTree>
    <p:extLst>
      <p:ext uri="{BB962C8B-B14F-4D97-AF65-F5344CB8AC3E}">
        <p14:creationId xmlns:p14="http://schemas.microsoft.com/office/powerpoint/2010/main" val="374098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7A63-218E-C3CC-E3DF-475C01B76C0B}"/>
              </a:ext>
            </a:extLst>
          </p:cNvPr>
          <p:cNvSpPr>
            <a:spLocks noGrp="1"/>
          </p:cNvSpPr>
          <p:nvPr>
            <p:ph type="title"/>
          </p:nvPr>
        </p:nvSpPr>
        <p:spPr/>
        <p:txBody>
          <a:bodyPr/>
          <a:lstStyle/>
          <a:p>
            <a:r>
              <a:rPr lang="en-US"/>
              <a:t>Context</a:t>
            </a:r>
          </a:p>
        </p:txBody>
      </p:sp>
      <p:sp>
        <p:nvSpPr>
          <p:cNvPr id="3" name="Content Placeholder 2">
            <a:extLst>
              <a:ext uri="{FF2B5EF4-FFF2-40B4-BE49-F238E27FC236}">
                <a16:creationId xmlns:a16="http://schemas.microsoft.com/office/drawing/2014/main" id="{F6DED1FF-DA28-16B4-2530-03C059744579}"/>
              </a:ext>
            </a:extLst>
          </p:cNvPr>
          <p:cNvSpPr>
            <a:spLocks noGrp="1"/>
          </p:cNvSpPr>
          <p:nvPr>
            <p:ph idx="1"/>
          </p:nvPr>
        </p:nvSpPr>
        <p:spPr/>
        <p:txBody>
          <a:bodyPr/>
          <a:lstStyle/>
          <a:p>
            <a:r>
              <a:rPr lang="en-US" sz="1600" dirty="0"/>
              <a:t>Forests are central to mitigation pathways</a:t>
            </a:r>
          </a:p>
          <a:p>
            <a:pPr lvl="1"/>
            <a:r>
              <a:rPr lang="en-US" sz="1400" dirty="0"/>
              <a:t>Preserving and enhancing forest carbon is essential for limiting warming to 1.5°C</a:t>
            </a:r>
          </a:p>
          <a:p>
            <a:pPr lvl="1"/>
            <a:r>
              <a:rPr lang="en-US" sz="1400" dirty="0"/>
              <a:t>IPCC (2022) estimates AFOLU mitigation potential at 8–14 Gt CO₂/yr through 2050</a:t>
            </a:r>
          </a:p>
          <a:p>
            <a:r>
              <a:rPr lang="en-US" sz="1600" dirty="0"/>
              <a:t>FAO 2025 evidence confirms forests as net carbon sinks</a:t>
            </a:r>
          </a:p>
          <a:p>
            <a:pPr lvl="1"/>
            <a:r>
              <a:rPr lang="en-US" sz="1400" dirty="0"/>
              <a:t>Global forests removed 3.6 Gt CO₂/yr (2021–2025)</a:t>
            </a:r>
          </a:p>
          <a:p>
            <a:pPr lvl="1"/>
            <a:r>
              <a:rPr lang="en-US" sz="1400" dirty="0"/>
              <a:t>Deforestation emissions (2.8 Gt CO₂/yr), forests remained a net sink of −0.8 Gt CO₂/yr</a:t>
            </a:r>
          </a:p>
          <a:p>
            <a:r>
              <a:rPr lang="en-US" sz="1600" dirty="0"/>
              <a:t>Forests are embedded in national climate targets (UNDP, 2025)</a:t>
            </a:r>
          </a:p>
          <a:p>
            <a:pPr lvl="1"/>
            <a:r>
              <a:rPr lang="en-US" sz="1400" dirty="0"/>
              <a:t>97% of NDCs include LULUCF</a:t>
            </a:r>
          </a:p>
          <a:p>
            <a:pPr lvl="1"/>
            <a:r>
              <a:rPr lang="en-US" sz="1400" dirty="0"/>
              <a:t>75% include LULUCF in economy-wide targets, 68% explicit LULUCF targets</a:t>
            </a:r>
          </a:p>
        </p:txBody>
      </p:sp>
    </p:spTree>
    <p:extLst>
      <p:ext uri="{BB962C8B-B14F-4D97-AF65-F5344CB8AC3E}">
        <p14:creationId xmlns:p14="http://schemas.microsoft.com/office/powerpoint/2010/main" val="272394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6DA6-73F0-B7B3-D6FC-57F83EF1E94B}"/>
              </a:ext>
            </a:extLst>
          </p:cNvPr>
          <p:cNvSpPr>
            <a:spLocks noGrp="1"/>
          </p:cNvSpPr>
          <p:nvPr>
            <p:ph type="title"/>
          </p:nvPr>
        </p:nvSpPr>
        <p:spPr>
          <a:xfrm>
            <a:off x="137160" y="137160"/>
            <a:ext cx="3892973" cy="572464"/>
          </a:xfrm>
        </p:spPr>
        <p:txBody>
          <a:bodyPr/>
          <a:lstStyle/>
          <a:p>
            <a:r>
              <a:rPr lang="en-US" dirty="0"/>
              <a:t>Motivation</a:t>
            </a:r>
          </a:p>
        </p:txBody>
      </p:sp>
      <p:sp>
        <p:nvSpPr>
          <p:cNvPr id="3" name="Content Placeholder 2">
            <a:extLst>
              <a:ext uri="{FF2B5EF4-FFF2-40B4-BE49-F238E27FC236}">
                <a16:creationId xmlns:a16="http://schemas.microsoft.com/office/drawing/2014/main" id="{FA06C9A7-2615-E1E5-8AE8-26E7B9EB7465}"/>
              </a:ext>
            </a:extLst>
          </p:cNvPr>
          <p:cNvSpPr>
            <a:spLocks noGrp="1"/>
          </p:cNvSpPr>
          <p:nvPr>
            <p:ph idx="1"/>
          </p:nvPr>
        </p:nvSpPr>
        <p:spPr>
          <a:xfrm>
            <a:off x="137160" y="914400"/>
            <a:ext cx="3892973" cy="3546872"/>
          </a:xfrm>
        </p:spPr>
        <p:txBody>
          <a:bodyPr/>
          <a:lstStyle/>
          <a:p>
            <a:r>
              <a:rPr lang="en-US" sz="1600" dirty="0"/>
              <a:t>Strengthen net-zero planning by providing country-level data on forest mitigation potential and costs</a:t>
            </a:r>
          </a:p>
          <a:p>
            <a:r>
              <a:rPr lang="en-US" sz="1600" dirty="0"/>
              <a:t>Equip countries with actionable insights on forest-based carbon removal options</a:t>
            </a:r>
          </a:p>
          <a:p>
            <a:r>
              <a:rPr lang="en-US" sz="1600" dirty="0"/>
              <a:t>Clarify costs and opportunities to support domestic climate strategies (e.g., NDCs)</a:t>
            </a:r>
          </a:p>
          <a:p>
            <a:r>
              <a:rPr lang="en-US" sz="1600" dirty="0"/>
              <a:t>Bridge the gap between ambition and implementation with robust, evidence-based information</a:t>
            </a:r>
          </a:p>
        </p:txBody>
      </p:sp>
      <p:pic>
        <p:nvPicPr>
          <p:cNvPr id="1026" name="Picture 2" descr="Wooden Bridge In An Autumn Forest Mural - Murals Your Way">
            <a:extLst>
              <a:ext uri="{FF2B5EF4-FFF2-40B4-BE49-F238E27FC236}">
                <a16:creationId xmlns:a16="http://schemas.microsoft.com/office/drawing/2014/main" id="{C755DD58-F648-DDAB-8CF0-C59D56AFDC0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4250266" y="0"/>
            <a:ext cx="4893733" cy="489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20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3660-0FA9-E0D6-82E7-0C487DA42FAC}"/>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92B1DB86-546F-EBB9-8AC6-A7A4DF2771A4}"/>
              </a:ext>
            </a:extLst>
          </p:cNvPr>
          <p:cNvSpPr>
            <a:spLocks noGrp="1"/>
          </p:cNvSpPr>
          <p:nvPr>
            <p:ph idx="1"/>
          </p:nvPr>
        </p:nvSpPr>
        <p:spPr>
          <a:xfrm>
            <a:off x="0" y="1249680"/>
            <a:ext cx="3117074" cy="2201333"/>
          </a:xfrm>
        </p:spPr>
        <p:txBody>
          <a:bodyPr/>
          <a:lstStyle/>
          <a:p>
            <a:pPr marL="0" indent="0">
              <a:buNone/>
            </a:pPr>
            <a:r>
              <a:rPr lang="en-US" sz="1600" b="1" dirty="0"/>
              <a:t>1. Mitigation vs Targets </a:t>
            </a:r>
          </a:p>
          <a:p>
            <a:r>
              <a:rPr lang="en-US" sz="1600" dirty="0"/>
              <a:t>Investment scenarios: </a:t>
            </a:r>
            <a:r>
              <a:rPr lang="en-US" sz="1600" i="1" dirty="0"/>
              <a:t>Low / Medium / High</a:t>
            </a:r>
            <a:r>
              <a:rPr lang="en-US" sz="1600" dirty="0"/>
              <a:t> </a:t>
            </a:r>
          </a:p>
          <a:p>
            <a:r>
              <a:rPr lang="en-US" sz="1600" dirty="0"/>
              <a:t>Benchmarks: </a:t>
            </a:r>
          </a:p>
          <a:p>
            <a:pPr lvl="1"/>
            <a:r>
              <a:rPr lang="en-US" sz="1600" dirty="0"/>
              <a:t>2030 regional NDCs </a:t>
            </a:r>
          </a:p>
          <a:p>
            <a:pPr lvl="1"/>
            <a:r>
              <a:rPr lang="en-US" sz="1600" dirty="0"/>
              <a:t>2050 U.S. carbon flux </a:t>
            </a:r>
          </a:p>
          <a:p>
            <a:pPr marL="225425" lvl="1" indent="0">
              <a:buNone/>
            </a:pPr>
            <a:r>
              <a:rPr lang="en-US" sz="1600" dirty="0"/>
              <a:t>→ </a:t>
            </a:r>
            <a:r>
              <a:rPr lang="en-US" sz="1600" i="1" dirty="0"/>
              <a:t>Gap to targets</a:t>
            </a:r>
            <a:r>
              <a:rPr lang="en-US" sz="1600" dirty="0"/>
              <a:t> </a:t>
            </a:r>
          </a:p>
        </p:txBody>
      </p:sp>
      <p:sp>
        <p:nvSpPr>
          <p:cNvPr id="5" name="Content Placeholder 2">
            <a:extLst>
              <a:ext uri="{FF2B5EF4-FFF2-40B4-BE49-F238E27FC236}">
                <a16:creationId xmlns:a16="http://schemas.microsoft.com/office/drawing/2014/main" id="{A613A717-55E2-EE16-B2BF-FE72A76FC3EB}"/>
              </a:ext>
            </a:extLst>
          </p:cNvPr>
          <p:cNvSpPr txBox="1">
            <a:spLocks/>
          </p:cNvSpPr>
          <p:nvPr/>
        </p:nvSpPr>
        <p:spPr bwMode="auto">
          <a:xfrm>
            <a:off x="3117074" y="1249679"/>
            <a:ext cx="3117074" cy="2201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Font typeface="Courier New" panose="02070309020205020404" pitchFamily="49" charset="0"/>
              <a:buNone/>
            </a:pPr>
            <a:r>
              <a:rPr lang="en-US" sz="1600" b="1" kern="0" dirty="0"/>
              <a:t>2. $ vs Mitigation </a:t>
            </a:r>
          </a:p>
          <a:p>
            <a:r>
              <a:rPr lang="en-US" sz="1600" kern="0" dirty="0"/>
              <a:t>Investment ($) → Abatement (</a:t>
            </a:r>
            <a:r>
              <a:rPr lang="en-US" sz="1600" kern="0" dirty="0" err="1"/>
              <a:t>tCO</a:t>
            </a:r>
            <a:r>
              <a:rPr lang="en-US" sz="1600" kern="0" dirty="0"/>
              <a:t>₂) </a:t>
            </a:r>
          </a:p>
          <a:p>
            <a:r>
              <a:rPr lang="en-US" sz="1600" kern="0" dirty="0"/>
              <a:t>Increasing costs for additional mitigation </a:t>
            </a:r>
          </a:p>
          <a:p>
            <a:pPr marL="0" indent="0">
              <a:buFont typeface="Courier New" panose="02070309020205020404" pitchFamily="49" charset="0"/>
              <a:buNone/>
            </a:pPr>
            <a:r>
              <a:rPr lang="en-US" sz="1600" kern="0" dirty="0"/>
              <a:t>→ </a:t>
            </a:r>
            <a:r>
              <a:rPr lang="en-US" sz="1600" i="1" kern="0" dirty="0"/>
              <a:t>Diminishing returns</a:t>
            </a:r>
            <a:r>
              <a:rPr lang="en-US" sz="1600" kern="0" dirty="0"/>
              <a:t> </a:t>
            </a:r>
          </a:p>
          <a:p>
            <a:pPr marL="0" indent="0">
              <a:buFont typeface="Courier New" panose="02070309020205020404" pitchFamily="49" charset="0"/>
              <a:buNone/>
            </a:pPr>
            <a:endParaRPr lang="en-US" sz="1600" kern="0" dirty="0"/>
          </a:p>
          <a:p>
            <a:endParaRPr lang="en-US" sz="1600" kern="0" dirty="0"/>
          </a:p>
        </p:txBody>
      </p:sp>
      <p:sp>
        <p:nvSpPr>
          <p:cNvPr id="6" name="Content Placeholder 2">
            <a:extLst>
              <a:ext uri="{FF2B5EF4-FFF2-40B4-BE49-F238E27FC236}">
                <a16:creationId xmlns:a16="http://schemas.microsoft.com/office/drawing/2014/main" id="{D1A9FC97-657F-4926-5522-D3A68C130ADA}"/>
              </a:ext>
            </a:extLst>
          </p:cNvPr>
          <p:cNvSpPr txBox="1">
            <a:spLocks/>
          </p:cNvSpPr>
          <p:nvPr/>
        </p:nvSpPr>
        <p:spPr bwMode="auto">
          <a:xfrm>
            <a:off x="6243732" y="1249678"/>
            <a:ext cx="2900268" cy="2201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Font typeface="Courier New" panose="02070309020205020404" pitchFamily="49" charset="0"/>
              <a:buNone/>
            </a:pPr>
            <a:r>
              <a:rPr lang="en-US" sz="1600" b="1" kern="0" dirty="0"/>
              <a:t>3. Cost-Effectiveness </a:t>
            </a:r>
          </a:p>
          <a:p>
            <a:r>
              <a:rPr lang="en-US" sz="1600" kern="0" dirty="0"/>
              <a:t>Marginal Abatement Cost Curves (MACCs) </a:t>
            </a:r>
          </a:p>
          <a:p>
            <a:r>
              <a:rPr lang="en-US" sz="1600" kern="0" dirty="0"/>
              <a:t>Forest sector, country-level (2050) </a:t>
            </a:r>
          </a:p>
          <a:p>
            <a:pPr marL="0" indent="0">
              <a:buNone/>
            </a:pPr>
            <a:r>
              <a:rPr lang="en-US" sz="1600" kern="0" dirty="0"/>
              <a:t>→ </a:t>
            </a:r>
            <a:r>
              <a:rPr lang="en-US" sz="1600" i="1" kern="0" dirty="0"/>
              <a:t>Low vs high-cost opportunities</a:t>
            </a:r>
            <a:endParaRPr lang="en-US" sz="1600" kern="0" dirty="0"/>
          </a:p>
          <a:p>
            <a:endParaRPr lang="en-US" sz="1600" kern="0" dirty="0"/>
          </a:p>
          <a:p>
            <a:endParaRPr lang="en-US" sz="1600" kern="0" dirty="0"/>
          </a:p>
        </p:txBody>
      </p:sp>
    </p:spTree>
    <p:extLst>
      <p:ext uri="{BB962C8B-B14F-4D97-AF65-F5344CB8AC3E}">
        <p14:creationId xmlns:p14="http://schemas.microsoft.com/office/powerpoint/2010/main" val="339910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BFCC9-708E-1DBE-3AD2-86BA28B55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74F04-0E52-A0C9-B2E8-1742E25BFABA}"/>
              </a:ext>
            </a:extLst>
          </p:cNvPr>
          <p:cNvSpPr>
            <a:spLocks noGrp="1"/>
          </p:cNvSpPr>
          <p:nvPr>
            <p:ph type="title"/>
          </p:nvPr>
        </p:nvSpPr>
        <p:spPr/>
        <p:txBody>
          <a:bodyPr/>
          <a:lstStyle/>
          <a:p>
            <a:r>
              <a:rPr lang="en-US"/>
              <a:t>Methodology : Economic Model GTM</a:t>
            </a:r>
          </a:p>
        </p:txBody>
      </p:sp>
      <p:sp>
        <p:nvSpPr>
          <p:cNvPr id="3" name="Content Placeholder 2">
            <a:extLst>
              <a:ext uri="{FF2B5EF4-FFF2-40B4-BE49-F238E27FC236}">
                <a16:creationId xmlns:a16="http://schemas.microsoft.com/office/drawing/2014/main" id="{C7C76436-984E-7FFE-2531-2BC2FCDDA277}"/>
              </a:ext>
            </a:extLst>
          </p:cNvPr>
          <p:cNvSpPr>
            <a:spLocks noGrp="1"/>
          </p:cNvSpPr>
          <p:nvPr>
            <p:ph idx="1"/>
          </p:nvPr>
        </p:nvSpPr>
        <p:spPr>
          <a:xfrm>
            <a:off x="270164" y="914400"/>
            <a:ext cx="8409709" cy="3546872"/>
          </a:xfrm>
        </p:spPr>
        <p:txBody>
          <a:bodyPr/>
          <a:lstStyle/>
          <a:p>
            <a:r>
              <a:rPr lang="en-US" sz="1600" dirty="0"/>
              <a:t>Global Timber Model (GTM): Partial equilibrium model of the global forestry sector</a:t>
            </a:r>
          </a:p>
          <a:p>
            <a:r>
              <a:rPr lang="en-US" sz="1600" dirty="0"/>
              <a:t>Integrated framework: Economic behavior, land-use competition, and biophysical forest dynamics</a:t>
            </a:r>
          </a:p>
          <a:p>
            <a:r>
              <a:rPr lang="en-US" sz="1600" dirty="0"/>
              <a:t>Forward-looking optimization: Maximizes the NPV of global forestry sector welfare</a:t>
            </a:r>
          </a:p>
          <a:p>
            <a:r>
              <a:rPr lang="en-US" sz="1600" dirty="0"/>
              <a:t>Global scope: 16 regions, &gt;200 forest types; 150-year horizon in 10-year steps</a:t>
            </a:r>
          </a:p>
          <a:p>
            <a:pPr lvl="1"/>
            <a:r>
              <a:rPr lang="en-US" sz="1400" dirty="0"/>
              <a:t>Regions connected through global timber markets</a:t>
            </a:r>
          </a:p>
          <a:p>
            <a:r>
              <a:rPr lang="en-US" sz="1600" dirty="0"/>
              <a:t>Endogenous Decisions: Optimal harvest timing, land-use allocation, and forest management levels</a:t>
            </a:r>
          </a:p>
          <a:p>
            <a:pPr lvl="1"/>
            <a:r>
              <a:rPr lang="en-US" sz="1400" dirty="0"/>
              <a:t>3 Management Types: natural, naturally regenerated, and high-intensity (plantation)</a:t>
            </a:r>
          </a:p>
          <a:p>
            <a:r>
              <a:rPr lang="en-US" sz="1600" dirty="0"/>
              <a:t>Policy analysis: Evaluates forest and climate policies and demand changes</a:t>
            </a:r>
          </a:p>
          <a:p>
            <a:pPr lvl="1"/>
            <a:r>
              <a:rPr lang="en-US" sz="1400" dirty="0"/>
              <a:t>Carbon accounting: Tracks carbon in biomass, soils, harvested wood products, and slash</a:t>
            </a:r>
          </a:p>
        </p:txBody>
      </p:sp>
    </p:spTree>
    <p:extLst>
      <p:ext uri="{BB962C8B-B14F-4D97-AF65-F5344CB8AC3E}">
        <p14:creationId xmlns:p14="http://schemas.microsoft.com/office/powerpoint/2010/main" val="2423598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757F8-F37C-B6EC-FA46-D1442D43CEFF}"/>
              </a:ext>
            </a:extLst>
          </p:cNvPr>
          <p:cNvSpPr>
            <a:spLocks noGrp="1"/>
          </p:cNvSpPr>
          <p:nvPr>
            <p:ph type="title"/>
          </p:nvPr>
        </p:nvSpPr>
        <p:spPr/>
        <p:txBody>
          <a:bodyPr/>
          <a:lstStyle/>
          <a:p>
            <a:r>
              <a:rPr lang="en-US" dirty="0"/>
              <a:t>Scenarios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BD532-0DD2-4566-EF6C-B2DC2EA99F43}"/>
                  </a:ext>
                </a:extLst>
              </p:cNvPr>
              <p:cNvSpPr>
                <a:spLocks noGrp="1"/>
              </p:cNvSpPr>
              <p:nvPr>
                <p:ph idx="1"/>
              </p:nvPr>
            </p:nvSpPr>
            <p:spPr/>
            <p:txBody>
              <a:bodyPr/>
              <a:lstStyle/>
              <a:p>
                <a:r>
                  <a:rPr lang="en-US" sz="1600" dirty="0"/>
                  <a:t>Simulate nine global carbon price scenarios </a:t>
                </a:r>
                <a14:m>
                  <m:oMath xmlns:m="http://schemas.openxmlformats.org/officeDocument/2006/math">
                    <m:sSubSup>
                      <m:sSubSupPr>
                        <m:ctrlPr>
                          <a:rPr lang="en-US" sz="1600" i="1">
                            <a:latin typeface="Cambria Math" panose="02040503050406030204" pitchFamily="18" charset="0"/>
                          </a:rPr>
                        </m:ctrlPr>
                      </m:sSubSupPr>
                      <m:e>
                        <m:r>
                          <a:rPr lang="en-US" sz="1600">
                            <a:latin typeface="Cambria Math" panose="02040503050406030204" pitchFamily="18" charset="0"/>
                          </a:rPr>
                          <m:t>𝑃</m:t>
                        </m:r>
                      </m:e>
                      <m:sub>
                        <m:r>
                          <a:rPr lang="en-US" sz="1600">
                            <a:latin typeface="Cambria Math" panose="02040503050406030204" pitchFamily="18" charset="0"/>
                          </a:rPr>
                          <m:t>𝑡</m:t>
                        </m:r>
                      </m:sub>
                      <m:sup>
                        <m:r>
                          <a:rPr lang="en-US" sz="1600">
                            <a:latin typeface="Cambria Math" panose="02040503050406030204" pitchFamily="18" charset="0"/>
                          </a:rPr>
                          <m:t>𝑐</m:t>
                        </m:r>
                      </m:sup>
                    </m:sSubSup>
                    <m:r>
                      <a:rPr lang="en-US" sz="1600">
                        <a:latin typeface="Cambria Math" panose="02040503050406030204" pitchFamily="18" charset="0"/>
                      </a:rPr>
                      <m:t>(</m:t>
                    </m:r>
                    <m:f>
                      <m:fPr>
                        <m:type m:val="lin"/>
                        <m:ctrlPr>
                          <a:rPr lang="en-US" sz="1600" i="1">
                            <a:latin typeface="Cambria Math" panose="02040503050406030204" pitchFamily="18" charset="0"/>
                          </a:rPr>
                        </m:ctrlPr>
                      </m:fPr>
                      <m:num>
                        <m:r>
                          <a:rPr lang="en-US" sz="1600">
                            <a:latin typeface="Cambria Math" panose="02040503050406030204" pitchFamily="18" charset="0"/>
                          </a:rPr>
                          <m:t>$</m:t>
                        </m:r>
                      </m:num>
                      <m:den>
                        <m:r>
                          <a:rPr lang="en-US" sz="1600">
                            <a:latin typeface="Cambria Math" panose="02040503050406030204" pitchFamily="18" charset="0"/>
                          </a:rPr>
                          <m:t>𝑡𝐶𝑂</m:t>
                        </m:r>
                        <m:r>
                          <a:rPr lang="en-US" sz="1600">
                            <a:latin typeface="Cambria Math" panose="02040503050406030204" pitchFamily="18" charset="0"/>
                          </a:rPr>
                          <m:t>2</m:t>
                        </m:r>
                      </m:den>
                    </m:f>
                    <m:r>
                      <a:rPr lang="en-US" sz="1600">
                        <a:latin typeface="Cambria Math" panose="02040503050406030204" pitchFamily="18" charset="0"/>
                      </a:rPr>
                      <m:t>) </m:t>
                    </m:r>
                  </m:oMath>
                </a14:m>
                <a:r>
                  <a:rPr lang="en-US" sz="1600" dirty="0"/>
                  <a:t>starting at $5–$200 growing at 3% real annual rate</a:t>
                </a:r>
              </a:p>
              <a:p>
                <a:r>
                  <a:rPr lang="en-US" sz="1600" dirty="0"/>
                  <a:t>Carbon prices are interpreted as global mitigation incentives, not country-specific policy choices </a:t>
                </a:r>
              </a:p>
              <a:p>
                <a:r>
                  <a:rPr lang="en-US" sz="1600" dirty="0"/>
                  <a:t>The model endogenously selects the cost-effective responses across regions that max NPV timber sector (incl. payments for carbon sequestration).</a:t>
                </a:r>
              </a:p>
              <a:p>
                <a:r>
                  <a:rPr lang="en-US" sz="1600" dirty="0"/>
                  <a:t>Mitigation for every region </a:t>
                </a:r>
                <a:r>
                  <a:rPr lang="en-US" sz="1600" i="1" dirty="0"/>
                  <a:t>n</a:t>
                </a:r>
                <a:r>
                  <a:rPr lang="en-US" sz="1600" dirty="0"/>
                  <a:t> at any time t is measured as the change in net CO₂ flux relative to a no-policy baseline.</a:t>
                </a:r>
              </a:p>
              <a:p>
                <a:pPr marL="0" indent="0">
                  <a:buNone/>
                </a:pPr>
                <a:endParaRPr lang="en-US" sz="1600" dirty="0"/>
              </a:p>
            </p:txBody>
          </p:sp>
        </mc:Choice>
        <mc:Fallback xmlns="">
          <p:sp>
            <p:nvSpPr>
              <p:cNvPr id="3" name="Content Placeholder 2">
                <a:extLst>
                  <a:ext uri="{FF2B5EF4-FFF2-40B4-BE49-F238E27FC236}">
                    <a16:creationId xmlns:a16="http://schemas.microsoft.com/office/drawing/2014/main" id="{E55BD532-0DD2-4566-EF6C-B2DC2EA99F43}"/>
                  </a:ext>
                </a:extLst>
              </p:cNvPr>
              <p:cNvSpPr>
                <a:spLocks noGrp="1" noRot="1" noChangeAspect="1" noMove="1" noResize="1" noEditPoints="1" noAdjustHandles="1" noChangeArrowheads="1" noChangeShapeType="1" noTextEdit="1"/>
              </p:cNvSpPr>
              <p:nvPr>
                <p:ph idx="1"/>
              </p:nvPr>
            </p:nvSpPr>
            <p:spPr>
              <a:blipFill>
                <a:blip r:embed="rId3"/>
                <a:stretch>
                  <a:fillRect l="-69" t="-9622"/>
                </a:stretch>
              </a:blipFill>
            </p:spPr>
            <p:txBody>
              <a:bodyPr/>
              <a:lstStyle/>
              <a:p>
                <a:r>
                  <a:rPr lang="en-US">
                    <a:noFill/>
                  </a:rPr>
                  <a:t> </a:t>
                </a:r>
              </a:p>
            </p:txBody>
          </p:sp>
        </mc:Fallback>
      </mc:AlternateContent>
    </p:spTree>
    <p:extLst>
      <p:ext uri="{BB962C8B-B14F-4D97-AF65-F5344CB8AC3E}">
        <p14:creationId xmlns:p14="http://schemas.microsoft.com/office/powerpoint/2010/main" val="165607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6286D6-1101-F943-19EE-6967D2372363}"/>
              </a:ext>
            </a:extLst>
          </p:cNvPr>
          <p:cNvSpPr>
            <a:spLocks noGrp="1"/>
          </p:cNvSpPr>
          <p:nvPr>
            <p:ph sz="quarter" idx="13"/>
          </p:nvPr>
        </p:nvSpPr>
        <p:spPr>
          <a:xfrm>
            <a:off x="4590139" y="876716"/>
            <a:ext cx="4196948" cy="3790950"/>
          </a:xfrm>
        </p:spPr>
        <p:txBody>
          <a:bodyPr/>
          <a:lstStyle/>
          <a:p>
            <a:pPr marL="0" indent="0" algn="ctr">
              <a:buNone/>
            </a:pPr>
            <a:r>
              <a:rPr lang="en-US" sz="1600" b="1" dirty="0"/>
              <a:t>Changes in Forest management </a:t>
            </a:r>
          </a:p>
          <a:p>
            <a:r>
              <a:rPr lang="en-US" sz="1400" dirty="0"/>
              <a:t>Adjustments in harvest intensity and rotation length</a:t>
            </a:r>
          </a:p>
          <a:p>
            <a:r>
              <a:rPr lang="en-US" sz="1400" dirty="0"/>
              <a:t>Increases carbon stored per hectare</a:t>
            </a:r>
          </a:p>
          <a:p>
            <a:pPr marL="0" indent="0">
              <a:buNone/>
            </a:pPr>
            <a:endParaRPr lang="en-US" sz="1600" dirty="0"/>
          </a:p>
          <a:p>
            <a:pPr marL="0" indent="0">
              <a:buNone/>
            </a:pPr>
            <a:endParaRPr lang="en-US" sz="1600" dirty="0"/>
          </a:p>
          <a:p>
            <a:pPr marL="0" indent="0" algn="ctr">
              <a:buNone/>
            </a:pPr>
            <a:r>
              <a:rPr lang="en-US" sz="1600" b="1" dirty="0"/>
              <a:t>Changes in Harvested Wood Products</a:t>
            </a:r>
          </a:p>
          <a:p>
            <a:r>
              <a:rPr lang="en-US" sz="1400" dirty="0"/>
              <a:t>Carbon payments incentivize longer-lived wood products</a:t>
            </a:r>
          </a:p>
          <a:p>
            <a:r>
              <a:rPr lang="en-US" sz="1400" dirty="0"/>
              <a:t>Shifts production toward more durable product categories</a:t>
            </a:r>
          </a:p>
          <a:p>
            <a:endParaRPr lang="en-US" sz="1600" dirty="0"/>
          </a:p>
        </p:txBody>
      </p:sp>
      <p:sp>
        <p:nvSpPr>
          <p:cNvPr id="3" name="Content Placeholder 2">
            <a:extLst>
              <a:ext uri="{FF2B5EF4-FFF2-40B4-BE49-F238E27FC236}">
                <a16:creationId xmlns:a16="http://schemas.microsoft.com/office/drawing/2014/main" id="{605239CD-467F-CC1C-A46B-CE82F057DC11}"/>
              </a:ext>
            </a:extLst>
          </p:cNvPr>
          <p:cNvSpPr>
            <a:spLocks noGrp="1"/>
          </p:cNvSpPr>
          <p:nvPr>
            <p:ph sz="quarter" idx="12"/>
          </p:nvPr>
        </p:nvSpPr>
        <p:spPr>
          <a:xfrm>
            <a:off x="200866" y="914400"/>
            <a:ext cx="4196947" cy="3790950"/>
          </a:xfrm>
        </p:spPr>
        <p:txBody>
          <a:bodyPr/>
          <a:lstStyle/>
          <a:p>
            <a:pPr marL="0" indent="0" algn="ctr">
              <a:buNone/>
            </a:pPr>
            <a:r>
              <a:rPr lang="en-US" sz="1600" b="1" dirty="0"/>
              <a:t>Reduced/Avoided Deforestation</a:t>
            </a:r>
          </a:p>
          <a:p>
            <a:r>
              <a:rPr lang="en-US" sz="1400" dirty="0"/>
              <a:t>Carbon rentals on carbon stock in forests incentivize avoiding deforestation or harvesting</a:t>
            </a:r>
          </a:p>
          <a:p>
            <a:r>
              <a:rPr lang="en-US" sz="1400" dirty="0"/>
              <a:t>Preserves carbon in existing forests</a:t>
            </a:r>
          </a:p>
          <a:p>
            <a:endParaRPr lang="en-US" sz="1400" dirty="0"/>
          </a:p>
          <a:p>
            <a:endParaRPr lang="en-US" sz="1400" dirty="0"/>
          </a:p>
          <a:p>
            <a:pPr marL="0" indent="0" algn="ctr">
              <a:buNone/>
            </a:pPr>
            <a:r>
              <a:rPr lang="en-US" sz="1600" b="1" dirty="0"/>
              <a:t>Afforestation and Reforestation</a:t>
            </a:r>
          </a:p>
          <a:p>
            <a:r>
              <a:rPr lang="en-US" sz="1400" dirty="0"/>
              <a:t>Conversion of non-forest land to forest</a:t>
            </a:r>
          </a:p>
          <a:p>
            <a:r>
              <a:rPr lang="en-US" sz="1400" dirty="0"/>
              <a:t>Increases aboveground carbon stocks over time also increases soil carbon</a:t>
            </a:r>
          </a:p>
        </p:txBody>
      </p:sp>
      <p:sp>
        <p:nvSpPr>
          <p:cNvPr id="8" name="Rectangle 7">
            <a:extLst>
              <a:ext uri="{FF2B5EF4-FFF2-40B4-BE49-F238E27FC236}">
                <a16:creationId xmlns:a16="http://schemas.microsoft.com/office/drawing/2014/main" id="{77543548-3FA7-1652-085C-9320B5C9ED08}"/>
              </a:ext>
            </a:extLst>
          </p:cNvPr>
          <p:cNvSpPr/>
          <p:nvPr/>
        </p:nvSpPr>
        <p:spPr bwMode="auto">
          <a:xfrm>
            <a:off x="4553863" y="2459957"/>
            <a:ext cx="4196947" cy="312234"/>
          </a:xfrm>
          <a:prstGeom prst="rect">
            <a:avLst/>
          </a:prstGeom>
          <a:solidFill>
            <a:srgbClr val="00A3E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7" name="Rectangle 6">
            <a:extLst>
              <a:ext uri="{FF2B5EF4-FFF2-40B4-BE49-F238E27FC236}">
                <a16:creationId xmlns:a16="http://schemas.microsoft.com/office/drawing/2014/main" id="{177592E7-30B7-5865-D6E3-8CA56958A0F7}"/>
              </a:ext>
            </a:extLst>
          </p:cNvPr>
          <p:cNvSpPr/>
          <p:nvPr/>
        </p:nvSpPr>
        <p:spPr bwMode="auto">
          <a:xfrm>
            <a:off x="4590139" y="914401"/>
            <a:ext cx="4196947" cy="312234"/>
          </a:xfrm>
          <a:prstGeom prst="rect">
            <a:avLst/>
          </a:prstGeom>
          <a:solidFill>
            <a:srgbClr val="00A3E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sp>
        <p:nvSpPr>
          <p:cNvPr id="6" name="Rectangle 5">
            <a:extLst>
              <a:ext uri="{FF2B5EF4-FFF2-40B4-BE49-F238E27FC236}">
                <a16:creationId xmlns:a16="http://schemas.microsoft.com/office/drawing/2014/main" id="{54ECE70A-0C12-C830-1730-6B8F331B245E}"/>
              </a:ext>
            </a:extLst>
          </p:cNvPr>
          <p:cNvSpPr/>
          <p:nvPr/>
        </p:nvSpPr>
        <p:spPr bwMode="auto">
          <a:xfrm>
            <a:off x="164591" y="2459957"/>
            <a:ext cx="4196947" cy="312234"/>
          </a:xfrm>
          <a:prstGeom prst="rect">
            <a:avLst/>
          </a:prstGeom>
          <a:solidFill>
            <a:srgbClr val="00A3E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4" name="Rectangle 3">
            <a:extLst>
              <a:ext uri="{FF2B5EF4-FFF2-40B4-BE49-F238E27FC236}">
                <a16:creationId xmlns:a16="http://schemas.microsoft.com/office/drawing/2014/main" id="{FFC7B685-C481-2590-8E81-7C886B1F8740}"/>
              </a:ext>
            </a:extLst>
          </p:cNvPr>
          <p:cNvSpPr/>
          <p:nvPr/>
        </p:nvSpPr>
        <p:spPr bwMode="auto">
          <a:xfrm>
            <a:off x="164592" y="914401"/>
            <a:ext cx="4196947" cy="312234"/>
          </a:xfrm>
          <a:prstGeom prst="rect">
            <a:avLst/>
          </a:prstGeom>
          <a:solidFill>
            <a:srgbClr val="00A3E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2" name="Title 1">
            <a:extLst>
              <a:ext uri="{FF2B5EF4-FFF2-40B4-BE49-F238E27FC236}">
                <a16:creationId xmlns:a16="http://schemas.microsoft.com/office/drawing/2014/main" id="{FCBB63F9-9D7F-A93A-4846-D4692503F6E4}"/>
              </a:ext>
            </a:extLst>
          </p:cNvPr>
          <p:cNvSpPr>
            <a:spLocks noGrp="1"/>
          </p:cNvSpPr>
          <p:nvPr>
            <p:ph type="title"/>
          </p:nvPr>
        </p:nvSpPr>
        <p:spPr/>
        <p:txBody>
          <a:bodyPr/>
          <a:lstStyle/>
          <a:p>
            <a:r>
              <a:rPr lang="en-US" dirty="0"/>
              <a:t>Mitigation Activities</a:t>
            </a:r>
          </a:p>
        </p:txBody>
      </p:sp>
    </p:spTree>
    <p:extLst>
      <p:ext uri="{BB962C8B-B14F-4D97-AF65-F5344CB8AC3E}">
        <p14:creationId xmlns:p14="http://schemas.microsoft.com/office/powerpoint/2010/main" val="2015708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E423-3BC1-E36D-E771-90CA42961F99}"/>
              </a:ext>
            </a:extLst>
          </p:cNvPr>
          <p:cNvSpPr>
            <a:spLocks noGrp="1"/>
          </p:cNvSpPr>
          <p:nvPr>
            <p:ph type="ctrTitle"/>
          </p:nvPr>
        </p:nvSpPr>
        <p:spPr/>
        <p:txBody>
          <a:bodyPr/>
          <a:lstStyle/>
          <a:p>
            <a:r>
              <a:rPr lang="en-US" dirty="0"/>
              <a:t>Results</a:t>
            </a:r>
          </a:p>
        </p:txBody>
      </p:sp>
    </p:spTree>
    <p:extLst>
      <p:ext uri="{BB962C8B-B14F-4D97-AF65-F5344CB8AC3E}">
        <p14:creationId xmlns:p14="http://schemas.microsoft.com/office/powerpoint/2010/main" val="154521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E7B2-47CB-1C8C-7CC3-62D15D9C9730}"/>
              </a:ext>
            </a:extLst>
          </p:cNvPr>
          <p:cNvSpPr>
            <a:spLocks noGrp="1"/>
          </p:cNvSpPr>
          <p:nvPr>
            <p:ph type="title"/>
          </p:nvPr>
        </p:nvSpPr>
        <p:spPr/>
        <p:txBody>
          <a:bodyPr/>
          <a:lstStyle/>
          <a:p>
            <a:r>
              <a:rPr lang="en-US" dirty="0"/>
              <a:t>Regional net forest CO2 flux in 2030 under NDCs and under alternative finance scenarios</a:t>
            </a:r>
          </a:p>
        </p:txBody>
      </p:sp>
      <p:pic>
        <p:nvPicPr>
          <p:cNvPr id="4" name="Content Placeholder 3">
            <a:extLst>
              <a:ext uri="{FF2B5EF4-FFF2-40B4-BE49-F238E27FC236}">
                <a16:creationId xmlns:a16="http://schemas.microsoft.com/office/drawing/2014/main" id="{7391EB71-2A47-6B93-2E2A-9AFCF01A162F}"/>
              </a:ext>
            </a:extLst>
          </p:cNvPr>
          <p:cNvPicPr>
            <a:picLocks noGrp="1" noChangeAspect="1"/>
          </p:cNvPicPr>
          <p:nvPr>
            <p:ph idx="1"/>
          </p:nvPr>
        </p:nvPicPr>
        <p:blipFill>
          <a:blip r:embed="rId3"/>
          <a:stretch>
            <a:fillRect/>
          </a:stretch>
        </p:blipFill>
        <p:spPr>
          <a:xfrm>
            <a:off x="137160" y="1078527"/>
            <a:ext cx="6492803" cy="3389670"/>
          </a:xfrm>
          <a:prstGeom prst="rect">
            <a:avLst/>
          </a:prstGeom>
        </p:spPr>
      </p:pic>
      <p:sp>
        <p:nvSpPr>
          <p:cNvPr id="8" name="Picture Placeholder 7">
            <a:extLst>
              <a:ext uri="{FF2B5EF4-FFF2-40B4-BE49-F238E27FC236}">
                <a16:creationId xmlns:a16="http://schemas.microsoft.com/office/drawing/2014/main" id="{2733538E-5D0C-06BC-47EC-4A59DECE7988}"/>
              </a:ext>
            </a:extLst>
          </p:cNvPr>
          <p:cNvSpPr txBox="1">
            <a:spLocks/>
          </p:cNvSpPr>
          <p:nvPr/>
        </p:nvSpPr>
        <p:spPr>
          <a:xfrm>
            <a:off x="6675899" y="1078527"/>
            <a:ext cx="2468101" cy="2653598"/>
          </a:xfrm>
          <a:custGeom>
            <a:avLst/>
            <a:gdLst>
              <a:gd name="connsiteX0" fmla="*/ 0 w 4295775"/>
              <a:gd name="connsiteY0" fmla="*/ 0 h 7002463"/>
              <a:gd name="connsiteX1" fmla="*/ 4295775 w 4295775"/>
              <a:gd name="connsiteY1" fmla="*/ 0 h 7002463"/>
              <a:gd name="connsiteX2" fmla="*/ 4295775 w 4295775"/>
              <a:gd name="connsiteY2" fmla="*/ 7002463 h 7002463"/>
              <a:gd name="connsiteX3" fmla="*/ 0 w 4295775"/>
              <a:gd name="connsiteY3" fmla="*/ 7002463 h 7002463"/>
              <a:gd name="connsiteX4" fmla="*/ 0 w 4295775"/>
              <a:gd name="connsiteY4" fmla="*/ 0 h 7002463"/>
              <a:gd name="connsiteX0" fmla="*/ 870857 w 4295775"/>
              <a:gd name="connsiteY0" fmla="*/ 58058 h 7002463"/>
              <a:gd name="connsiteX1" fmla="*/ 4295775 w 4295775"/>
              <a:gd name="connsiteY1" fmla="*/ 0 h 7002463"/>
              <a:gd name="connsiteX2" fmla="*/ 4295775 w 4295775"/>
              <a:gd name="connsiteY2" fmla="*/ 7002463 h 7002463"/>
              <a:gd name="connsiteX3" fmla="*/ 0 w 4295775"/>
              <a:gd name="connsiteY3" fmla="*/ 7002463 h 7002463"/>
              <a:gd name="connsiteX4" fmla="*/ 870857 w 4295775"/>
              <a:gd name="connsiteY4" fmla="*/ 58058 h 7002463"/>
              <a:gd name="connsiteX0" fmla="*/ 870857 w 4295775"/>
              <a:gd name="connsiteY0" fmla="*/ 58058 h 7002463"/>
              <a:gd name="connsiteX1" fmla="*/ 4295775 w 4295775"/>
              <a:gd name="connsiteY1" fmla="*/ 0 h 7002463"/>
              <a:gd name="connsiteX2" fmla="*/ 4295775 w 4295775"/>
              <a:gd name="connsiteY2" fmla="*/ 7002463 h 7002463"/>
              <a:gd name="connsiteX3" fmla="*/ 0 w 4295775"/>
              <a:gd name="connsiteY3" fmla="*/ 7002463 h 7002463"/>
              <a:gd name="connsiteX4" fmla="*/ 870857 w 4295775"/>
              <a:gd name="connsiteY4" fmla="*/ 58058 h 7002463"/>
              <a:gd name="connsiteX0" fmla="*/ 704717 w 4129635"/>
              <a:gd name="connsiteY0" fmla="*/ 58058 h 7014038"/>
              <a:gd name="connsiteX1" fmla="*/ 4129635 w 4129635"/>
              <a:gd name="connsiteY1" fmla="*/ 0 h 7014038"/>
              <a:gd name="connsiteX2" fmla="*/ 4129635 w 4129635"/>
              <a:gd name="connsiteY2" fmla="*/ 7002463 h 7014038"/>
              <a:gd name="connsiteX3" fmla="*/ 42204 w 4129635"/>
              <a:gd name="connsiteY3" fmla="*/ 7014038 h 7014038"/>
              <a:gd name="connsiteX4" fmla="*/ 704717 w 4129635"/>
              <a:gd name="connsiteY4" fmla="*/ 58058 h 7014038"/>
              <a:gd name="connsiteX0" fmla="*/ 662513 w 4087431"/>
              <a:gd name="connsiteY0" fmla="*/ 58058 h 7014038"/>
              <a:gd name="connsiteX1" fmla="*/ 4087431 w 4087431"/>
              <a:gd name="connsiteY1" fmla="*/ 0 h 7014038"/>
              <a:gd name="connsiteX2" fmla="*/ 4087431 w 4087431"/>
              <a:gd name="connsiteY2" fmla="*/ 7002463 h 7014038"/>
              <a:gd name="connsiteX3" fmla="*/ 0 w 4087431"/>
              <a:gd name="connsiteY3" fmla="*/ 7014038 h 7014038"/>
              <a:gd name="connsiteX4" fmla="*/ 662513 w 4087431"/>
              <a:gd name="connsiteY4" fmla="*/ 58058 h 7014038"/>
              <a:gd name="connsiteX0" fmla="*/ 662513 w 4087431"/>
              <a:gd name="connsiteY0" fmla="*/ 58058 h 7014038"/>
              <a:gd name="connsiteX1" fmla="*/ 4087431 w 4087431"/>
              <a:gd name="connsiteY1" fmla="*/ 0 h 7014038"/>
              <a:gd name="connsiteX2" fmla="*/ 4087431 w 4087431"/>
              <a:gd name="connsiteY2" fmla="*/ 7002463 h 7014038"/>
              <a:gd name="connsiteX3" fmla="*/ 0 w 4087431"/>
              <a:gd name="connsiteY3" fmla="*/ 7014038 h 7014038"/>
              <a:gd name="connsiteX4" fmla="*/ 662513 w 4087431"/>
              <a:gd name="connsiteY4" fmla="*/ 58058 h 7014038"/>
              <a:gd name="connsiteX0" fmla="*/ 662513 w 4087431"/>
              <a:gd name="connsiteY0" fmla="*/ 58058 h 7014038"/>
              <a:gd name="connsiteX1" fmla="*/ 4087431 w 4087431"/>
              <a:gd name="connsiteY1" fmla="*/ 0 h 7014038"/>
              <a:gd name="connsiteX2" fmla="*/ 4087431 w 4087431"/>
              <a:gd name="connsiteY2" fmla="*/ 7002463 h 7014038"/>
              <a:gd name="connsiteX3" fmla="*/ 0 w 4087431"/>
              <a:gd name="connsiteY3" fmla="*/ 7014038 h 7014038"/>
              <a:gd name="connsiteX4" fmla="*/ 662513 w 4087431"/>
              <a:gd name="connsiteY4" fmla="*/ 58058 h 7014038"/>
              <a:gd name="connsiteX0" fmla="*/ 662513 w 4087431"/>
              <a:gd name="connsiteY0" fmla="*/ 0 h 6955980"/>
              <a:gd name="connsiteX1" fmla="*/ 3754921 w 4087431"/>
              <a:gd name="connsiteY1" fmla="*/ 25069 h 6955980"/>
              <a:gd name="connsiteX2" fmla="*/ 4087431 w 4087431"/>
              <a:gd name="connsiteY2" fmla="*/ 6944405 h 6955980"/>
              <a:gd name="connsiteX3" fmla="*/ 0 w 4087431"/>
              <a:gd name="connsiteY3" fmla="*/ 6955980 h 6955980"/>
              <a:gd name="connsiteX4" fmla="*/ 662513 w 4087431"/>
              <a:gd name="connsiteY4" fmla="*/ 0 h 6955980"/>
              <a:gd name="connsiteX0" fmla="*/ 662513 w 4101285"/>
              <a:gd name="connsiteY0" fmla="*/ 0 h 6955980"/>
              <a:gd name="connsiteX1" fmla="*/ 4101285 w 4101285"/>
              <a:gd name="connsiteY1" fmla="*/ 38924 h 6955980"/>
              <a:gd name="connsiteX2" fmla="*/ 4087431 w 4101285"/>
              <a:gd name="connsiteY2" fmla="*/ 6944405 h 6955980"/>
              <a:gd name="connsiteX3" fmla="*/ 0 w 4101285"/>
              <a:gd name="connsiteY3" fmla="*/ 6955980 h 6955980"/>
              <a:gd name="connsiteX4" fmla="*/ 662513 w 4101285"/>
              <a:gd name="connsiteY4" fmla="*/ 0 h 6955980"/>
              <a:gd name="connsiteX0" fmla="*/ 1258258 w 4101285"/>
              <a:gd name="connsiteY0" fmla="*/ 0 h 6942126"/>
              <a:gd name="connsiteX1" fmla="*/ 4101285 w 4101285"/>
              <a:gd name="connsiteY1" fmla="*/ 25070 h 6942126"/>
              <a:gd name="connsiteX2" fmla="*/ 4087431 w 4101285"/>
              <a:gd name="connsiteY2" fmla="*/ 6930551 h 6942126"/>
              <a:gd name="connsiteX3" fmla="*/ 0 w 4101285"/>
              <a:gd name="connsiteY3" fmla="*/ 6942126 h 6942126"/>
              <a:gd name="connsiteX4" fmla="*/ 1258258 w 4101285"/>
              <a:gd name="connsiteY4" fmla="*/ 0 h 6942126"/>
              <a:gd name="connsiteX0" fmla="*/ 612397 w 3455424"/>
              <a:gd name="connsiteY0" fmla="*/ 0 h 6969835"/>
              <a:gd name="connsiteX1" fmla="*/ 3455424 w 3455424"/>
              <a:gd name="connsiteY1" fmla="*/ 25070 h 6969835"/>
              <a:gd name="connsiteX2" fmla="*/ 3441570 w 3455424"/>
              <a:gd name="connsiteY2" fmla="*/ 6930551 h 6969835"/>
              <a:gd name="connsiteX3" fmla="*/ 102285 w 3455424"/>
              <a:gd name="connsiteY3" fmla="*/ 6969835 h 6969835"/>
              <a:gd name="connsiteX4" fmla="*/ 612397 w 3455424"/>
              <a:gd name="connsiteY4" fmla="*/ 0 h 6969835"/>
              <a:gd name="connsiteX0" fmla="*/ 912448 w 3755475"/>
              <a:gd name="connsiteY0" fmla="*/ 0 h 6957643"/>
              <a:gd name="connsiteX1" fmla="*/ 3755475 w 3755475"/>
              <a:gd name="connsiteY1" fmla="*/ 25070 h 6957643"/>
              <a:gd name="connsiteX2" fmla="*/ 3741621 w 3755475"/>
              <a:gd name="connsiteY2" fmla="*/ 6930551 h 6957643"/>
              <a:gd name="connsiteX3" fmla="*/ 0 w 3755475"/>
              <a:gd name="connsiteY3" fmla="*/ 6957643 h 6957643"/>
              <a:gd name="connsiteX4" fmla="*/ 912448 w 3755475"/>
              <a:gd name="connsiteY4" fmla="*/ 0 h 6957643"/>
              <a:gd name="connsiteX0" fmla="*/ 1000390 w 3843417"/>
              <a:gd name="connsiteY0" fmla="*/ 0 h 6957643"/>
              <a:gd name="connsiteX1" fmla="*/ 3843417 w 3843417"/>
              <a:gd name="connsiteY1" fmla="*/ 25070 h 6957643"/>
              <a:gd name="connsiteX2" fmla="*/ 3829563 w 3843417"/>
              <a:gd name="connsiteY2" fmla="*/ 6930551 h 6957643"/>
              <a:gd name="connsiteX3" fmla="*/ 87942 w 3843417"/>
              <a:gd name="connsiteY3" fmla="*/ 6957643 h 6957643"/>
              <a:gd name="connsiteX4" fmla="*/ 1000390 w 3843417"/>
              <a:gd name="connsiteY4" fmla="*/ 0 h 6957643"/>
              <a:gd name="connsiteX0" fmla="*/ 1337968 w 4180995"/>
              <a:gd name="connsiteY0" fmla="*/ 0 h 6957643"/>
              <a:gd name="connsiteX1" fmla="*/ 4180995 w 4180995"/>
              <a:gd name="connsiteY1" fmla="*/ 25070 h 6957643"/>
              <a:gd name="connsiteX2" fmla="*/ 4167141 w 4180995"/>
              <a:gd name="connsiteY2" fmla="*/ 6930551 h 6957643"/>
              <a:gd name="connsiteX3" fmla="*/ 425520 w 4180995"/>
              <a:gd name="connsiteY3" fmla="*/ 6957643 h 6957643"/>
              <a:gd name="connsiteX4" fmla="*/ 1337968 w 4180995"/>
              <a:gd name="connsiteY4" fmla="*/ 0 h 6957643"/>
              <a:gd name="connsiteX0" fmla="*/ 1337968 w 4167141"/>
              <a:gd name="connsiteY0" fmla="*/ 0 h 6957643"/>
              <a:gd name="connsiteX1" fmla="*/ 3205635 w 4167141"/>
              <a:gd name="connsiteY1" fmla="*/ 73838 h 6957643"/>
              <a:gd name="connsiteX2" fmla="*/ 4167141 w 4167141"/>
              <a:gd name="connsiteY2" fmla="*/ 6930551 h 6957643"/>
              <a:gd name="connsiteX3" fmla="*/ 425520 w 4167141"/>
              <a:gd name="connsiteY3" fmla="*/ 6957643 h 6957643"/>
              <a:gd name="connsiteX4" fmla="*/ 1337968 w 4167141"/>
              <a:gd name="connsiteY4" fmla="*/ 0 h 6957643"/>
              <a:gd name="connsiteX0" fmla="*/ 1337968 w 3205635"/>
              <a:gd name="connsiteY0" fmla="*/ 0 h 6967127"/>
              <a:gd name="connsiteX1" fmla="*/ 3205635 w 3205635"/>
              <a:gd name="connsiteY1" fmla="*/ 73838 h 6967127"/>
              <a:gd name="connsiteX2" fmla="*/ 2179845 w 3205635"/>
              <a:gd name="connsiteY2" fmla="*/ 6967127 h 6967127"/>
              <a:gd name="connsiteX3" fmla="*/ 425520 w 3205635"/>
              <a:gd name="connsiteY3" fmla="*/ 6957643 h 6967127"/>
              <a:gd name="connsiteX4" fmla="*/ 1337968 w 3205635"/>
              <a:gd name="connsiteY4" fmla="*/ 0 h 6967127"/>
              <a:gd name="connsiteX0" fmla="*/ 1337968 w 3205635"/>
              <a:gd name="connsiteY0" fmla="*/ 0 h 6957643"/>
              <a:gd name="connsiteX1" fmla="*/ 3205635 w 3205635"/>
              <a:gd name="connsiteY1" fmla="*/ 73838 h 6957643"/>
              <a:gd name="connsiteX2" fmla="*/ 2496837 w 3205635"/>
              <a:gd name="connsiteY2" fmla="*/ 6906167 h 6957643"/>
              <a:gd name="connsiteX3" fmla="*/ 425520 w 3205635"/>
              <a:gd name="connsiteY3" fmla="*/ 6957643 h 6957643"/>
              <a:gd name="connsiteX4" fmla="*/ 1337968 w 3205635"/>
              <a:gd name="connsiteY4" fmla="*/ 0 h 6957643"/>
              <a:gd name="connsiteX0" fmla="*/ 1337968 w 2496837"/>
              <a:gd name="connsiteY0" fmla="*/ 11506 h 6969149"/>
              <a:gd name="connsiteX1" fmla="*/ 2474115 w 2496837"/>
              <a:gd name="connsiteY1" fmla="*/ 0 h 6969149"/>
              <a:gd name="connsiteX2" fmla="*/ 2496837 w 2496837"/>
              <a:gd name="connsiteY2" fmla="*/ 6917673 h 6969149"/>
              <a:gd name="connsiteX3" fmla="*/ 425520 w 2496837"/>
              <a:gd name="connsiteY3" fmla="*/ 6969149 h 6969149"/>
              <a:gd name="connsiteX4" fmla="*/ 1337968 w 2496837"/>
              <a:gd name="connsiteY4" fmla="*/ 11506 h 6969149"/>
              <a:gd name="connsiteX0" fmla="*/ 1337968 w 2496837"/>
              <a:gd name="connsiteY0" fmla="*/ 0 h 6957643"/>
              <a:gd name="connsiteX1" fmla="*/ 2474115 w 2496837"/>
              <a:gd name="connsiteY1" fmla="*/ 25070 h 6957643"/>
              <a:gd name="connsiteX2" fmla="*/ 2496837 w 2496837"/>
              <a:gd name="connsiteY2" fmla="*/ 6906167 h 6957643"/>
              <a:gd name="connsiteX3" fmla="*/ 425520 w 2496837"/>
              <a:gd name="connsiteY3" fmla="*/ 6957643 h 6957643"/>
              <a:gd name="connsiteX4" fmla="*/ 1337968 w 2496837"/>
              <a:gd name="connsiteY4" fmla="*/ 0 h 6957643"/>
              <a:gd name="connsiteX0" fmla="*/ 1337968 w 2496837"/>
              <a:gd name="connsiteY0" fmla="*/ 0 h 6957643"/>
              <a:gd name="connsiteX1" fmla="*/ 2474115 w 2496837"/>
              <a:gd name="connsiteY1" fmla="*/ 25070 h 6957643"/>
              <a:gd name="connsiteX2" fmla="*/ 2496837 w 2496837"/>
              <a:gd name="connsiteY2" fmla="*/ 6906167 h 6957643"/>
              <a:gd name="connsiteX3" fmla="*/ 425520 w 2496837"/>
              <a:gd name="connsiteY3" fmla="*/ 6957643 h 6957643"/>
              <a:gd name="connsiteX4" fmla="*/ 1337968 w 2496837"/>
              <a:gd name="connsiteY4" fmla="*/ 0 h 6957643"/>
              <a:gd name="connsiteX0" fmla="*/ 1337968 w 2510691"/>
              <a:gd name="connsiteY0" fmla="*/ 0 h 6957643"/>
              <a:gd name="connsiteX1" fmla="*/ 2510691 w 2510691"/>
              <a:gd name="connsiteY1" fmla="*/ 686 h 6957643"/>
              <a:gd name="connsiteX2" fmla="*/ 2496837 w 2510691"/>
              <a:gd name="connsiteY2" fmla="*/ 6906167 h 6957643"/>
              <a:gd name="connsiteX3" fmla="*/ 425520 w 2510691"/>
              <a:gd name="connsiteY3" fmla="*/ 6957643 h 6957643"/>
              <a:gd name="connsiteX4" fmla="*/ 1337968 w 2510691"/>
              <a:gd name="connsiteY4" fmla="*/ 0 h 6957643"/>
              <a:gd name="connsiteX0" fmla="*/ 1056025 w 3158138"/>
              <a:gd name="connsiteY0" fmla="*/ 0 h 6972633"/>
              <a:gd name="connsiteX1" fmla="*/ 3158138 w 3158138"/>
              <a:gd name="connsiteY1" fmla="*/ 15676 h 6972633"/>
              <a:gd name="connsiteX2" fmla="*/ 3144284 w 3158138"/>
              <a:gd name="connsiteY2" fmla="*/ 6921157 h 6972633"/>
              <a:gd name="connsiteX3" fmla="*/ 1072967 w 3158138"/>
              <a:gd name="connsiteY3" fmla="*/ 6972633 h 6972633"/>
              <a:gd name="connsiteX4" fmla="*/ 1056025 w 3158138"/>
              <a:gd name="connsiteY4" fmla="*/ 0 h 6972633"/>
              <a:gd name="connsiteX0" fmla="*/ 670499 w 2772612"/>
              <a:gd name="connsiteY0" fmla="*/ 0 h 6972633"/>
              <a:gd name="connsiteX1" fmla="*/ 2772612 w 2772612"/>
              <a:gd name="connsiteY1" fmla="*/ 15676 h 6972633"/>
              <a:gd name="connsiteX2" fmla="*/ 2758758 w 2772612"/>
              <a:gd name="connsiteY2" fmla="*/ 6921157 h 6972633"/>
              <a:gd name="connsiteX3" fmla="*/ 687441 w 2772612"/>
              <a:gd name="connsiteY3" fmla="*/ 6972633 h 6972633"/>
              <a:gd name="connsiteX4" fmla="*/ 670499 w 2772612"/>
              <a:gd name="connsiteY4" fmla="*/ 0 h 6972633"/>
              <a:gd name="connsiteX0" fmla="*/ 823287 w 2925400"/>
              <a:gd name="connsiteY0" fmla="*/ 0 h 6972633"/>
              <a:gd name="connsiteX1" fmla="*/ 2925400 w 2925400"/>
              <a:gd name="connsiteY1" fmla="*/ 15676 h 6972633"/>
              <a:gd name="connsiteX2" fmla="*/ 2911546 w 2925400"/>
              <a:gd name="connsiteY2" fmla="*/ 6921157 h 6972633"/>
              <a:gd name="connsiteX3" fmla="*/ 840229 w 2925400"/>
              <a:gd name="connsiteY3" fmla="*/ 6972633 h 6972633"/>
              <a:gd name="connsiteX4" fmla="*/ 823287 w 2925400"/>
              <a:gd name="connsiteY4" fmla="*/ 0 h 6972633"/>
              <a:gd name="connsiteX0" fmla="*/ 864497 w 2966610"/>
              <a:gd name="connsiteY0" fmla="*/ 0 h 6972633"/>
              <a:gd name="connsiteX1" fmla="*/ 2966610 w 2966610"/>
              <a:gd name="connsiteY1" fmla="*/ 15676 h 6972633"/>
              <a:gd name="connsiteX2" fmla="*/ 2952756 w 2966610"/>
              <a:gd name="connsiteY2" fmla="*/ 6921157 h 6972633"/>
              <a:gd name="connsiteX3" fmla="*/ 881439 w 2966610"/>
              <a:gd name="connsiteY3" fmla="*/ 6972633 h 6972633"/>
              <a:gd name="connsiteX4" fmla="*/ 864497 w 2966610"/>
              <a:gd name="connsiteY4" fmla="*/ 0 h 6972633"/>
              <a:gd name="connsiteX0" fmla="*/ 737922 w 2840035"/>
              <a:gd name="connsiteY0" fmla="*/ 0 h 6972633"/>
              <a:gd name="connsiteX1" fmla="*/ 2840035 w 2840035"/>
              <a:gd name="connsiteY1" fmla="*/ 15676 h 6972633"/>
              <a:gd name="connsiteX2" fmla="*/ 2826181 w 2840035"/>
              <a:gd name="connsiteY2" fmla="*/ 6921157 h 6972633"/>
              <a:gd name="connsiteX3" fmla="*/ 754864 w 2840035"/>
              <a:gd name="connsiteY3" fmla="*/ 6972633 h 6972633"/>
              <a:gd name="connsiteX4" fmla="*/ 737922 w 2840035"/>
              <a:gd name="connsiteY4" fmla="*/ 0 h 6972633"/>
              <a:gd name="connsiteX0" fmla="*/ 811201 w 2913314"/>
              <a:gd name="connsiteY0" fmla="*/ 0 h 6972633"/>
              <a:gd name="connsiteX1" fmla="*/ 2913314 w 2913314"/>
              <a:gd name="connsiteY1" fmla="*/ 15676 h 6972633"/>
              <a:gd name="connsiteX2" fmla="*/ 2899460 w 2913314"/>
              <a:gd name="connsiteY2" fmla="*/ 6921157 h 6972633"/>
              <a:gd name="connsiteX3" fmla="*/ 828143 w 2913314"/>
              <a:gd name="connsiteY3" fmla="*/ 6972633 h 6972633"/>
              <a:gd name="connsiteX4" fmla="*/ 811201 w 2913314"/>
              <a:gd name="connsiteY4" fmla="*/ 0 h 6972633"/>
              <a:gd name="connsiteX0" fmla="*/ 811201 w 4757104"/>
              <a:gd name="connsiteY0" fmla="*/ 0 h 6972633"/>
              <a:gd name="connsiteX1" fmla="*/ 4757104 w 4757104"/>
              <a:gd name="connsiteY1" fmla="*/ 686 h 6972633"/>
              <a:gd name="connsiteX2" fmla="*/ 2899460 w 4757104"/>
              <a:gd name="connsiteY2" fmla="*/ 6921157 h 6972633"/>
              <a:gd name="connsiteX3" fmla="*/ 828143 w 4757104"/>
              <a:gd name="connsiteY3" fmla="*/ 6972633 h 6972633"/>
              <a:gd name="connsiteX4" fmla="*/ 811201 w 4757104"/>
              <a:gd name="connsiteY4" fmla="*/ 0 h 6972633"/>
              <a:gd name="connsiteX0" fmla="*/ 811201 w 4757104"/>
              <a:gd name="connsiteY0" fmla="*/ 0 h 6972633"/>
              <a:gd name="connsiteX1" fmla="*/ 4757104 w 4757104"/>
              <a:gd name="connsiteY1" fmla="*/ 686 h 6972633"/>
              <a:gd name="connsiteX2" fmla="*/ 4728260 w 4757104"/>
              <a:gd name="connsiteY2" fmla="*/ 6951138 h 6972633"/>
              <a:gd name="connsiteX3" fmla="*/ 828143 w 4757104"/>
              <a:gd name="connsiteY3" fmla="*/ 6972633 h 6972633"/>
              <a:gd name="connsiteX4" fmla="*/ 811201 w 4757104"/>
              <a:gd name="connsiteY4" fmla="*/ 0 h 6972633"/>
              <a:gd name="connsiteX0" fmla="*/ 657796 w 5341829"/>
              <a:gd name="connsiteY0" fmla="*/ 32364 h 6971947"/>
              <a:gd name="connsiteX1" fmla="*/ 5341829 w 5341829"/>
              <a:gd name="connsiteY1" fmla="*/ 0 h 6971947"/>
              <a:gd name="connsiteX2" fmla="*/ 5312985 w 5341829"/>
              <a:gd name="connsiteY2" fmla="*/ 6950452 h 6971947"/>
              <a:gd name="connsiteX3" fmla="*/ 1412868 w 5341829"/>
              <a:gd name="connsiteY3" fmla="*/ 6971947 h 6971947"/>
              <a:gd name="connsiteX4" fmla="*/ 657796 w 5341829"/>
              <a:gd name="connsiteY4" fmla="*/ 32364 h 6971947"/>
              <a:gd name="connsiteX0" fmla="*/ 111751 w 4795784"/>
              <a:gd name="connsiteY0" fmla="*/ 32364 h 6971947"/>
              <a:gd name="connsiteX1" fmla="*/ 4795784 w 4795784"/>
              <a:gd name="connsiteY1" fmla="*/ 0 h 6971947"/>
              <a:gd name="connsiteX2" fmla="*/ 4766940 w 4795784"/>
              <a:gd name="connsiteY2" fmla="*/ 6950452 h 6971947"/>
              <a:gd name="connsiteX3" fmla="*/ 866823 w 4795784"/>
              <a:gd name="connsiteY3" fmla="*/ 6971947 h 6971947"/>
              <a:gd name="connsiteX4" fmla="*/ 111751 w 4795784"/>
              <a:gd name="connsiteY4" fmla="*/ 32364 h 6971947"/>
              <a:gd name="connsiteX0" fmla="*/ 94045 w 5075534"/>
              <a:gd name="connsiteY0" fmla="*/ 10330 h 6971947"/>
              <a:gd name="connsiteX1" fmla="*/ 5075534 w 5075534"/>
              <a:gd name="connsiteY1" fmla="*/ 0 h 6971947"/>
              <a:gd name="connsiteX2" fmla="*/ 5046690 w 5075534"/>
              <a:gd name="connsiteY2" fmla="*/ 6950452 h 6971947"/>
              <a:gd name="connsiteX3" fmla="*/ 1146573 w 5075534"/>
              <a:gd name="connsiteY3" fmla="*/ 6971947 h 6971947"/>
              <a:gd name="connsiteX4" fmla="*/ 94045 w 5075534"/>
              <a:gd name="connsiteY4" fmla="*/ 10330 h 6971947"/>
              <a:gd name="connsiteX0" fmla="*/ 107987 w 5089476"/>
              <a:gd name="connsiteY0" fmla="*/ 10330 h 6950452"/>
              <a:gd name="connsiteX1" fmla="*/ 5089476 w 5089476"/>
              <a:gd name="connsiteY1" fmla="*/ 0 h 6950452"/>
              <a:gd name="connsiteX2" fmla="*/ 5060632 w 5089476"/>
              <a:gd name="connsiteY2" fmla="*/ 6950452 h 6950452"/>
              <a:gd name="connsiteX3" fmla="*/ 918144 w 5089476"/>
              <a:gd name="connsiteY3" fmla="*/ 6949913 h 6950452"/>
              <a:gd name="connsiteX4" fmla="*/ 107987 w 5089476"/>
              <a:gd name="connsiteY4" fmla="*/ 10330 h 6950452"/>
              <a:gd name="connsiteX0" fmla="*/ 87690 w 5069179"/>
              <a:gd name="connsiteY0" fmla="*/ 10330 h 6950452"/>
              <a:gd name="connsiteX1" fmla="*/ 5069179 w 5069179"/>
              <a:gd name="connsiteY1" fmla="*/ 0 h 6950452"/>
              <a:gd name="connsiteX2" fmla="*/ 5040335 w 5069179"/>
              <a:gd name="connsiteY2" fmla="*/ 6950452 h 6950452"/>
              <a:gd name="connsiteX3" fmla="*/ 897847 w 5069179"/>
              <a:gd name="connsiteY3" fmla="*/ 6949913 h 6950452"/>
              <a:gd name="connsiteX4" fmla="*/ 87690 w 5069179"/>
              <a:gd name="connsiteY4" fmla="*/ 10330 h 6950452"/>
              <a:gd name="connsiteX0" fmla="*/ 78264 w 5059753"/>
              <a:gd name="connsiteY0" fmla="*/ 10330 h 6950452"/>
              <a:gd name="connsiteX1" fmla="*/ 5059753 w 5059753"/>
              <a:gd name="connsiteY1" fmla="*/ 0 h 6950452"/>
              <a:gd name="connsiteX2" fmla="*/ 5030909 w 5059753"/>
              <a:gd name="connsiteY2" fmla="*/ 6950452 h 6950452"/>
              <a:gd name="connsiteX3" fmla="*/ 888421 w 5059753"/>
              <a:gd name="connsiteY3" fmla="*/ 6949913 h 6950452"/>
              <a:gd name="connsiteX4" fmla="*/ 78264 w 5059753"/>
              <a:gd name="connsiteY4" fmla="*/ 10330 h 6950452"/>
              <a:gd name="connsiteX0" fmla="*/ 78264 w 5030909"/>
              <a:gd name="connsiteY0" fmla="*/ 124 h 6940246"/>
              <a:gd name="connsiteX1" fmla="*/ 3468697 w 5030909"/>
              <a:gd name="connsiteY1" fmla="*/ 62946 h 6940246"/>
              <a:gd name="connsiteX2" fmla="*/ 5030909 w 5030909"/>
              <a:gd name="connsiteY2" fmla="*/ 6940246 h 6940246"/>
              <a:gd name="connsiteX3" fmla="*/ 888421 w 5030909"/>
              <a:gd name="connsiteY3" fmla="*/ 6939707 h 6940246"/>
              <a:gd name="connsiteX4" fmla="*/ 78264 w 5030909"/>
              <a:gd name="connsiteY4" fmla="*/ 124 h 6940246"/>
              <a:gd name="connsiteX0" fmla="*/ 78264 w 3468697"/>
              <a:gd name="connsiteY0" fmla="*/ 124 h 6939707"/>
              <a:gd name="connsiteX1" fmla="*/ 3468697 w 3468697"/>
              <a:gd name="connsiteY1" fmla="*/ 62946 h 6939707"/>
              <a:gd name="connsiteX2" fmla="*/ 3330125 w 3468697"/>
              <a:gd name="connsiteY2" fmla="*/ 6775654 h 6939707"/>
              <a:gd name="connsiteX3" fmla="*/ 888421 w 3468697"/>
              <a:gd name="connsiteY3" fmla="*/ 6939707 h 6939707"/>
              <a:gd name="connsiteX4" fmla="*/ 78264 w 3468697"/>
              <a:gd name="connsiteY4" fmla="*/ 124 h 6939707"/>
              <a:gd name="connsiteX0" fmla="*/ 78264 w 4134797"/>
              <a:gd name="connsiteY0" fmla="*/ 124 h 6958534"/>
              <a:gd name="connsiteX1" fmla="*/ 3468697 w 4134797"/>
              <a:gd name="connsiteY1" fmla="*/ 62946 h 6958534"/>
              <a:gd name="connsiteX2" fmla="*/ 4134797 w 4134797"/>
              <a:gd name="connsiteY2" fmla="*/ 6958534 h 6958534"/>
              <a:gd name="connsiteX3" fmla="*/ 888421 w 4134797"/>
              <a:gd name="connsiteY3" fmla="*/ 6939707 h 6958534"/>
              <a:gd name="connsiteX4" fmla="*/ 78264 w 4134797"/>
              <a:gd name="connsiteY4" fmla="*/ 124 h 6958534"/>
              <a:gd name="connsiteX0" fmla="*/ 78264 w 4218505"/>
              <a:gd name="connsiteY0" fmla="*/ 83482 h 7041892"/>
              <a:gd name="connsiteX1" fmla="*/ 4218505 w 4218505"/>
              <a:gd name="connsiteY1" fmla="*/ 0 h 7041892"/>
              <a:gd name="connsiteX2" fmla="*/ 4134797 w 4218505"/>
              <a:gd name="connsiteY2" fmla="*/ 7041892 h 7041892"/>
              <a:gd name="connsiteX3" fmla="*/ 888421 w 4218505"/>
              <a:gd name="connsiteY3" fmla="*/ 7023065 h 7041892"/>
              <a:gd name="connsiteX4" fmla="*/ 78264 w 4218505"/>
              <a:gd name="connsiteY4" fmla="*/ 83482 h 7041892"/>
              <a:gd name="connsiteX0" fmla="*/ 78264 w 4218505"/>
              <a:gd name="connsiteY0" fmla="*/ 0 h 6958410"/>
              <a:gd name="connsiteX1" fmla="*/ 4218505 w 4218505"/>
              <a:gd name="connsiteY1" fmla="*/ 7958 h 6958410"/>
              <a:gd name="connsiteX2" fmla="*/ 4134797 w 4218505"/>
              <a:gd name="connsiteY2" fmla="*/ 6958410 h 6958410"/>
              <a:gd name="connsiteX3" fmla="*/ 888421 w 4218505"/>
              <a:gd name="connsiteY3" fmla="*/ 6939583 h 6958410"/>
              <a:gd name="connsiteX4" fmla="*/ 78264 w 4218505"/>
              <a:gd name="connsiteY4" fmla="*/ 0 h 6958410"/>
              <a:gd name="connsiteX0" fmla="*/ 78264 w 4134797"/>
              <a:gd name="connsiteY0" fmla="*/ 28618 h 6987028"/>
              <a:gd name="connsiteX1" fmla="*/ 4090489 w 4134797"/>
              <a:gd name="connsiteY1" fmla="*/ 0 h 6987028"/>
              <a:gd name="connsiteX2" fmla="*/ 4134797 w 4134797"/>
              <a:gd name="connsiteY2" fmla="*/ 6987028 h 6987028"/>
              <a:gd name="connsiteX3" fmla="*/ 888421 w 4134797"/>
              <a:gd name="connsiteY3" fmla="*/ 6968201 h 6987028"/>
              <a:gd name="connsiteX4" fmla="*/ 78264 w 4134797"/>
              <a:gd name="connsiteY4" fmla="*/ 28618 h 6987028"/>
              <a:gd name="connsiteX0" fmla="*/ 78264 w 4200217"/>
              <a:gd name="connsiteY0" fmla="*/ 65194 h 7023604"/>
              <a:gd name="connsiteX1" fmla="*/ 4200217 w 4200217"/>
              <a:gd name="connsiteY1" fmla="*/ 0 h 7023604"/>
              <a:gd name="connsiteX2" fmla="*/ 4134797 w 4200217"/>
              <a:gd name="connsiteY2" fmla="*/ 7023604 h 7023604"/>
              <a:gd name="connsiteX3" fmla="*/ 888421 w 4200217"/>
              <a:gd name="connsiteY3" fmla="*/ 7004777 h 7023604"/>
              <a:gd name="connsiteX4" fmla="*/ 78264 w 4200217"/>
              <a:gd name="connsiteY4" fmla="*/ 65194 h 7023604"/>
              <a:gd name="connsiteX0" fmla="*/ 78264 w 4134797"/>
              <a:gd name="connsiteY0" fmla="*/ 10330 h 6968740"/>
              <a:gd name="connsiteX1" fmla="*/ 1475305 w 4134797"/>
              <a:gd name="connsiteY1" fmla="*/ 0 h 6968740"/>
              <a:gd name="connsiteX2" fmla="*/ 4134797 w 4134797"/>
              <a:gd name="connsiteY2" fmla="*/ 6968740 h 6968740"/>
              <a:gd name="connsiteX3" fmla="*/ 888421 w 4134797"/>
              <a:gd name="connsiteY3" fmla="*/ 6949913 h 6968740"/>
              <a:gd name="connsiteX4" fmla="*/ 78264 w 4134797"/>
              <a:gd name="connsiteY4" fmla="*/ 10330 h 6968740"/>
              <a:gd name="connsiteX0" fmla="*/ 78264 w 4134797"/>
              <a:gd name="connsiteY0" fmla="*/ 10330 h 6968740"/>
              <a:gd name="connsiteX1" fmla="*/ 1475305 w 4134797"/>
              <a:gd name="connsiteY1" fmla="*/ 0 h 6968740"/>
              <a:gd name="connsiteX2" fmla="*/ 4134797 w 4134797"/>
              <a:gd name="connsiteY2" fmla="*/ 6968740 h 6968740"/>
              <a:gd name="connsiteX3" fmla="*/ 888421 w 4134797"/>
              <a:gd name="connsiteY3" fmla="*/ 6949913 h 6968740"/>
              <a:gd name="connsiteX4" fmla="*/ 78264 w 4134797"/>
              <a:gd name="connsiteY4" fmla="*/ 10330 h 6968740"/>
              <a:gd name="connsiteX0" fmla="*/ 78264 w 4141724"/>
              <a:gd name="connsiteY0" fmla="*/ 10330 h 6968740"/>
              <a:gd name="connsiteX1" fmla="*/ 1475305 w 4141724"/>
              <a:gd name="connsiteY1" fmla="*/ 0 h 6968740"/>
              <a:gd name="connsiteX2" fmla="*/ 1742141 w 4141724"/>
              <a:gd name="connsiteY2" fmla="*/ 922532 h 6968740"/>
              <a:gd name="connsiteX3" fmla="*/ 4134797 w 4141724"/>
              <a:gd name="connsiteY3" fmla="*/ 6968740 h 6968740"/>
              <a:gd name="connsiteX4" fmla="*/ 888421 w 4141724"/>
              <a:gd name="connsiteY4" fmla="*/ 6949913 h 6968740"/>
              <a:gd name="connsiteX5" fmla="*/ 78264 w 4141724"/>
              <a:gd name="connsiteY5" fmla="*/ 10330 h 6968740"/>
              <a:gd name="connsiteX0" fmla="*/ 78264 w 4175265"/>
              <a:gd name="connsiteY0" fmla="*/ 10330 h 6968740"/>
              <a:gd name="connsiteX1" fmla="*/ 1475305 w 4175265"/>
              <a:gd name="connsiteY1" fmla="*/ 0 h 6968740"/>
              <a:gd name="connsiteX2" fmla="*/ 3588871 w 4175265"/>
              <a:gd name="connsiteY2" fmla="*/ 2410673 h 6968740"/>
              <a:gd name="connsiteX3" fmla="*/ 4134797 w 4175265"/>
              <a:gd name="connsiteY3" fmla="*/ 6968740 h 6968740"/>
              <a:gd name="connsiteX4" fmla="*/ 888421 w 4175265"/>
              <a:gd name="connsiteY4" fmla="*/ 6949913 h 6968740"/>
              <a:gd name="connsiteX5" fmla="*/ 78264 w 4175265"/>
              <a:gd name="connsiteY5" fmla="*/ 10330 h 6968740"/>
              <a:gd name="connsiteX0" fmla="*/ 78264 w 4177806"/>
              <a:gd name="connsiteY0" fmla="*/ 10330 h 6968740"/>
              <a:gd name="connsiteX1" fmla="*/ 1475305 w 4177806"/>
              <a:gd name="connsiteY1" fmla="*/ 0 h 6968740"/>
              <a:gd name="connsiteX2" fmla="*/ 3588871 w 4177806"/>
              <a:gd name="connsiteY2" fmla="*/ 2410673 h 6968740"/>
              <a:gd name="connsiteX3" fmla="*/ 4134797 w 4177806"/>
              <a:gd name="connsiteY3" fmla="*/ 6968740 h 6968740"/>
              <a:gd name="connsiteX4" fmla="*/ 888421 w 4177806"/>
              <a:gd name="connsiteY4" fmla="*/ 6949913 h 6968740"/>
              <a:gd name="connsiteX5" fmla="*/ 78264 w 4177806"/>
              <a:gd name="connsiteY5" fmla="*/ 10330 h 6968740"/>
              <a:gd name="connsiteX0" fmla="*/ 78264 w 4200829"/>
              <a:gd name="connsiteY0" fmla="*/ 10330 h 6968740"/>
              <a:gd name="connsiteX1" fmla="*/ 1475305 w 4200829"/>
              <a:gd name="connsiteY1" fmla="*/ 0 h 6968740"/>
              <a:gd name="connsiteX2" fmla="*/ 3588871 w 4200829"/>
              <a:gd name="connsiteY2" fmla="*/ 2410673 h 6968740"/>
              <a:gd name="connsiteX3" fmla="*/ 4134797 w 4200829"/>
              <a:gd name="connsiteY3" fmla="*/ 6968740 h 6968740"/>
              <a:gd name="connsiteX4" fmla="*/ 888421 w 4200829"/>
              <a:gd name="connsiteY4" fmla="*/ 6949913 h 6968740"/>
              <a:gd name="connsiteX5" fmla="*/ 78264 w 4200829"/>
              <a:gd name="connsiteY5" fmla="*/ 10330 h 6968740"/>
              <a:gd name="connsiteX0" fmla="*/ 78264 w 4200829"/>
              <a:gd name="connsiteY0" fmla="*/ 10330 h 6968740"/>
              <a:gd name="connsiteX1" fmla="*/ 1475305 w 4200829"/>
              <a:gd name="connsiteY1" fmla="*/ 0 h 6968740"/>
              <a:gd name="connsiteX2" fmla="*/ 3588871 w 4200829"/>
              <a:gd name="connsiteY2" fmla="*/ 2410673 h 6968740"/>
              <a:gd name="connsiteX3" fmla="*/ 4134797 w 4200829"/>
              <a:gd name="connsiteY3" fmla="*/ 6968740 h 6968740"/>
              <a:gd name="connsiteX4" fmla="*/ 888421 w 4200829"/>
              <a:gd name="connsiteY4" fmla="*/ 6949913 h 6968740"/>
              <a:gd name="connsiteX5" fmla="*/ 78264 w 4200829"/>
              <a:gd name="connsiteY5" fmla="*/ 10330 h 6968740"/>
              <a:gd name="connsiteX0" fmla="*/ 78264 w 4158738"/>
              <a:gd name="connsiteY0" fmla="*/ 10330 h 6968740"/>
              <a:gd name="connsiteX1" fmla="*/ 1475305 w 4158738"/>
              <a:gd name="connsiteY1" fmla="*/ 0 h 6968740"/>
              <a:gd name="connsiteX2" fmla="*/ 3588871 w 4158738"/>
              <a:gd name="connsiteY2" fmla="*/ 2410673 h 6968740"/>
              <a:gd name="connsiteX3" fmla="*/ 4134797 w 4158738"/>
              <a:gd name="connsiteY3" fmla="*/ 6968740 h 6968740"/>
              <a:gd name="connsiteX4" fmla="*/ 888421 w 4158738"/>
              <a:gd name="connsiteY4" fmla="*/ 6949913 h 6968740"/>
              <a:gd name="connsiteX5" fmla="*/ 78264 w 4158738"/>
              <a:gd name="connsiteY5" fmla="*/ 10330 h 6968740"/>
              <a:gd name="connsiteX0" fmla="*/ 78264 w 4213357"/>
              <a:gd name="connsiteY0" fmla="*/ 10330 h 6968740"/>
              <a:gd name="connsiteX1" fmla="*/ 1475305 w 4213357"/>
              <a:gd name="connsiteY1" fmla="*/ 0 h 6968740"/>
              <a:gd name="connsiteX2" fmla="*/ 4055036 w 4213357"/>
              <a:gd name="connsiteY2" fmla="*/ 1908649 h 6968740"/>
              <a:gd name="connsiteX3" fmla="*/ 4134797 w 4213357"/>
              <a:gd name="connsiteY3" fmla="*/ 6968740 h 6968740"/>
              <a:gd name="connsiteX4" fmla="*/ 888421 w 4213357"/>
              <a:gd name="connsiteY4" fmla="*/ 6949913 h 6968740"/>
              <a:gd name="connsiteX5" fmla="*/ 78264 w 4213357"/>
              <a:gd name="connsiteY5" fmla="*/ 10330 h 6968740"/>
              <a:gd name="connsiteX0" fmla="*/ 78264 w 4213357"/>
              <a:gd name="connsiteY0" fmla="*/ 10330 h 6968740"/>
              <a:gd name="connsiteX1" fmla="*/ 1475305 w 4213357"/>
              <a:gd name="connsiteY1" fmla="*/ 0 h 6968740"/>
              <a:gd name="connsiteX2" fmla="*/ 4055036 w 4213357"/>
              <a:gd name="connsiteY2" fmla="*/ 1908649 h 6968740"/>
              <a:gd name="connsiteX3" fmla="*/ 4134797 w 4213357"/>
              <a:gd name="connsiteY3" fmla="*/ 6968740 h 6968740"/>
              <a:gd name="connsiteX4" fmla="*/ 888421 w 4213357"/>
              <a:gd name="connsiteY4" fmla="*/ 6949913 h 6968740"/>
              <a:gd name="connsiteX5" fmla="*/ 78264 w 4213357"/>
              <a:gd name="connsiteY5" fmla="*/ 10330 h 6968740"/>
              <a:gd name="connsiteX0" fmla="*/ 78264 w 4213357"/>
              <a:gd name="connsiteY0" fmla="*/ 10330 h 6968740"/>
              <a:gd name="connsiteX1" fmla="*/ 1475305 w 4213357"/>
              <a:gd name="connsiteY1" fmla="*/ 0 h 6968740"/>
              <a:gd name="connsiteX2" fmla="*/ 4055036 w 4213357"/>
              <a:gd name="connsiteY2" fmla="*/ 1908649 h 6968740"/>
              <a:gd name="connsiteX3" fmla="*/ 4134797 w 4213357"/>
              <a:gd name="connsiteY3" fmla="*/ 6968740 h 6968740"/>
              <a:gd name="connsiteX4" fmla="*/ 888421 w 4213357"/>
              <a:gd name="connsiteY4" fmla="*/ 6949913 h 6968740"/>
              <a:gd name="connsiteX5" fmla="*/ 78264 w 4213357"/>
              <a:gd name="connsiteY5" fmla="*/ 10330 h 6968740"/>
              <a:gd name="connsiteX0" fmla="*/ 78264 w 4213357"/>
              <a:gd name="connsiteY0" fmla="*/ 10330 h 6968740"/>
              <a:gd name="connsiteX1" fmla="*/ 1475305 w 4213357"/>
              <a:gd name="connsiteY1" fmla="*/ 0 h 6968740"/>
              <a:gd name="connsiteX2" fmla="*/ 4055036 w 4213357"/>
              <a:gd name="connsiteY2" fmla="*/ 1908649 h 6968740"/>
              <a:gd name="connsiteX3" fmla="*/ 4134797 w 4213357"/>
              <a:gd name="connsiteY3" fmla="*/ 6968740 h 6968740"/>
              <a:gd name="connsiteX4" fmla="*/ 888421 w 4213357"/>
              <a:gd name="connsiteY4" fmla="*/ 6949913 h 6968740"/>
              <a:gd name="connsiteX5" fmla="*/ 78264 w 4213357"/>
              <a:gd name="connsiteY5" fmla="*/ 10330 h 6968740"/>
              <a:gd name="connsiteX0" fmla="*/ 78264 w 4213357"/>
              <a:gd name="connsiteY0" fmla="*/ 10330 h 6968740"/>
              <a:gd name="connsiteX1" fmla="*/ 1475305 w 4213357"/>
              <a:gd name="connsiteY1" fmla="*/ 0 h 6968740"/>
              <a:gd name="connsiteX2" fmla="*/ 4055036 w 4213357"/>
              <a:gd name="connsiteY2" fmla="*/ 1908649 h 6968740"/>
              <a:gd name="connsiteX3" fmla="*/ 4134797 w 4213357"/>
              <a:gd name="connsiteY3" fmla="*/ 6968740 h 6968740"/>
              <a:gd name="connsiteX4" fmla="*/ 888421 w 4213357"/>
              <a:gd name="connsiteY4" fmla="*/ 6949913 h 6968740"/>
              <a:gd name="connsiteX5" fmla="*/ 78264 w 4213357"/>
              <a:gd name="connsiteY5" fmla="*/ 10330 h 6968740"/>
              <a:gd name="connsiteX0" fmla="*/ 78264 w 4162266"/>
              <a:gd name="connsiteY0" fmla="*/ 10330 h 6968740"/>
              <a:gd name="connsiteX1" fmla="*/ 1475305 w 4162266"/>
              <a:gd name="connsiteY1" fmla="*/ 0 h 6968740"/>
              <a:gd name="connsiteX2" fmla="*/ 4055036 w 4162266"/>
              <a:gd name="connsiteY2" fmla="*/ 1908649 h 6968740"/>
              <a:gd name="connsiteX3" fmla="*/ 4134797 w 4162266"/>
              <a:gd name="connsiteY3" fmla="*/ 6968740 h 6968740"/>
              <a:gd name="connsiteX4" fmla="*/ 888421 w 4162266"/>
              <a:gd name="connsiteY4" fmla="*/ 6949913 h 6968740"/>
              <a:gd name="connsiteX5" fmla="*/ 78264 w 4162266"/>
              <a:gd name="connsiteY5" fmla="*/ 10330 h 6968740"/>
              <a:gd name="connsiteX0" fmla="*/ 78264 w 4162266"/>
              <a:gd name="connsiteY0" fmla="*/ 10330 h 6968740"/>
              <a:gd name="connsiteX1" fmla="*/ 1475305 w 4162266"/>
              <a:gd name="connsiteY1" fmla="*/ 0 h 6968740"/>
              <a:gd name="connsiteX2" fmla="*/ 4055036 w 4162266"/>
              <a:gd name="connsiteY2" fmla="*/ 1908649 h 6968740"/>
              <a:gd name="connsiteX3" fmla="*/ 4134797 w 4162266"/>
              <a:gd name="connsiteY3" fmla="*/ 6968740 h 6968740"/>
              <a:gd name="connsiteX4" fmla="*/ 888421 w 4162266"/>
              <a:gd name="connsiteY4" fmla="*/ 6949913 h 6968740"/>
              <a:gd name="connsiteX5" fmla="*/ 78264 w 4162266"/>
              <a:gd name="connsiteY5" fmla="*/ 10330 h 6968740"/>
              <a:gd name="connsiteX0" fmla="*/ 78264 w 4164226"/>
              <a:gd name="connsiteY0" fmla="*/ 10330 h 6968740"/>
              <a:gd name="connsiteX1" fmla="*/ 1475305 w 4164226"/>
              <a:gd name="connsiteY1" fmla="*/ 0 h 6968740"/>
              <a:gd name="connsiteX2" fmla="*/ 4090895 w 4164226"/>
              <a:gd name="connsiteY2" fmla="*/ 1962437 h 6968740"/>
              <a:gd name="connsiteX3" fmla="*/ 4134797 w 4164226"/>
              <a:gd name="connsiteY3" fmla="*/ 6968740 h 6968740"/>
              <a:gd name="connsiteX4" fmla="*/ 888421 w 4164226"/>
              <a:gd name="connsiteY4" fmla="*/ 6949913 h 6968740"/>
              <a:gd name="connsiteX5" fmla="*/ 78264 w 4164226"/>
              <a:gd name="connsiteY5" fmla="*/ 10330 h 6968740"/>
              <a:gd name="connsiteX0" fmla="*/ 78264 w 4189032"/>
              <a:gd name="connsiteY0" fmla="*/ 10330 h 6968740"/>
              <a:gd name="connsiteX1" fmla="*/ 1475305 w 4189032"/>
              <a:gd name="connsiteY1" fmla="*/ 0 h 6968740"/>
              <a:gd name="connsiteX2" fmla="*/ 4090895 w 4189032"/>
              <a:gd name="connsiteY2" fmla="*/ 1962437 h 6968740"/>
              <a:gd name="connsiteX3" fmla="*/ 4134797 w 4189032"/>
              <a:gd name="connsiteY3" fmla="*/ 6968740 h 6968740"/>
              <a:gd name="connsiteX4" fmla="*/ 888421 w 4189032"/>
              <a:gd name="connsiteY4" fmla="*/ 6949913 h 6968740"/>
              <a:gd name="connsiteX5" fmla="*/ 78264 w 4189032"/>
              <a:gd name="connsiteY5" fmla="*/ 10330 h 6968740"/>
              <a:gd name="connsiteX0" fmla="*/ 78264 w 4143975"/>
              <a:gd name="connsiteY0" fmla="*/ 10330 h 6968740"/>
              <a:gd name="connsiteX1" fmla="*/ 1475305 w 4143975"/>
              <a:gd name="connsiteY1" fmla="*/ 0 h 6968740"/>
              <a:gd name="connsiteX2" fmla="*/ 4090895 w 4143975"/>
              <a:gd name="connsiteY2" fmla="*/ 1962437 h 6968740"/>
              <a:gd name="connsiteX3" fmla="*/ 4134797 w 4143975"/>
              <a:gd name="connsiteY3" fmla="*/ 6968740 h 6968740"/>
              <a:gd name="connsiteX4" fmla="*/ 888421 w 4143975"/>
              <a:gd name="connsiteY4" fmla="*/ 6949913 h 6968740"/>
              <a:gd name="connsiteX5" fmla="*/ 78264 w 4143975"/>
              <a:gd name="connsiteY5" fmla="*/ 10330 h 69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3975" h="6968740">
                <a:moveTo>
                  <a:pt x="78264" y="10330"/>
                </a:moveTo>
                <a:lnTo>
                  <a:pt x="1475305" y="0"/>
                </a:lnTo>
                <a:cubicBezTo>
                  <a:pt x="1429889" y="1317446"/>
                  <a:pt x="3885759" y="1357735"/>
                  <a:pt x="4090895" y="1962437"/>
                </a:cubicBezTo>
                <a:cubicBezTo>
                  <a:pt x="4094874" y="2693587"/>
                  <a:pt x="4169507" y="6009000"/>
                  <a:pt x="4134797" y="6968740"/>
                </a:cubicBezTo>
                <a:lnTo>
                  <a:pt x="888421" y="6949913"/>
                </a:lnTo>
                <a:cubicBezTo>
                  <a:pt x="1294481" y="3872977"/>
                  <a:pt x="-373320" y="3054078"/>
                  <a:pt x="78264" y="10330"/>
                </a:cubicBezTo>
                <a:close/>
              </a:path>
            </a:pathLst>
          </a:custGeom>
        </p:spPr>
        <p:txBody>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None/>
            </a:pPr>
            <a:r>
              <a:rPr lang="en-US" sz="1000" kern="0" dirty="0"/>
              <a:t>Group A = regions achieving their NDC target without price incentives (No Finance)</a:t>
            </a:r>
          </a:p>
          <a:p>
            <a:pPr marL="0" indent="0">
              <a:buNone/>
            </a:pPr>
            <a:r>
              <a:rPr lang="en-US" sz="1000" kern="0" dirty="0"/>
              <a:t>Group B = regions achieving their NDC target with low price incentives</a:t>
            </a:r>
          </a:p>
          <a:p>
            <a:pPr marL="0" indent="0">
              <a:buNone/>
            </a:pPr>
            <a:r>
              <a:rPr lang="en-US" sz="1000" kern="0" dirty="0"/>
              <a:t>Group C = regions achieving their NDC targets with medium price incentives</a:t>
            </a:r>
          </a:p>
          <a:p>
            <a:pPr marL="0" indent="0">
              <a:buNone/>
            </a:pPr>
            <a:r>
              <a:rPr lang="en-US" sz="1000" kern="0" dirty="0"/>
              <a:t>Group D = regions achieving their NDC targets with high prices incentives</a:t>
            </a:r>
          </a:p>
          <a:p>
            <a:pPr marL="0" indent="0">
              <a:buNone/>
            </a:pPr>
            <a:r>
              <a:rPr lang="en-US" sz="1000" kern="0" dirty="0">
                <a:solidFill>
                  <a:schemeClr val="bg2"/>
                </a:solidFill>
              </a:rPr>
              <a:t>Positive flux = Net Emissions from Forests</a:t>
            </a:r>
          </a:p>
          <a:p>
            <a:pPr marL="0" indent="0">
              <a:buNone/>
            </a:pPr>
            <a:r>
              <a:rPr lang="en-US" sz="1000" kern="0" dirty="0">
                <a:solidFill>
                  <a:schemeClr val="bg2"/>
                </a:solidFill>
              </a:rPr>
              <a:t>Negative flux = Net Sequestration from Forest</a:t>
            </a:r>
            <a:endParaRPr lang="en-US" sz="1000" kern="0" dirty="0"/>
          </a:p>
        </p:txBody>
      </p:sp>
      <p:sp>
        <p:nvSpPr>
          <p:cNvPr id="5" name="TextBox 4">
            <a:extLst>
              <a:ext uri="{FF2B5EF4-FFF2-40B4-BE49-F238E27FC236}">
                <a16:creationId xmlns:a16="http://schemas.microsoft.com/office/drawing/2014/main" id="{6F76AAEA-B669-33B5-0052-7877F7F6943D}"/>
              </a:ext>
            </a:extLst>
          </p:cNvPr>
          <p:cNvSpPr txBox="1"/>
          <p:nvPr/>
        </p:nvSpPr>
        <p:spPr>
          <a:xfrm>
            <a:off x="0" y="4667349"/>
            <a:ext cx="6723369" cy="276999"/>
          </a:xfrm>
          <a:prstGeom prst="rect">
            <a:avLst/>
          </a:prstGeom>
          <a:noFill/>
        </p:spPr>
        <p:txBody>
          <a:bodyPr wrap="square">
            <a:spAutoFit/>
          </a:bodyPr>
          <a:lstStyle/>
          <a:p>
            <a:r>
              <a:rPr lang="en-US" sz="1200" dirty="0"/>
              <a:t>Austin, K. G. </a:t>
            </a:r>
            <a:r>
              <a:rPr lang="en-US" sz="1200" i="1" dirty="0"/>
              <a:t>et al.</a:t>
            </a:r>
            <a:r>
              <a:rPr lang="en-US" sz="1200" dirty="0"/>
              <a:t> Targeting climate finance for global forests. </a:t>
            </a:r>
            <a:r>
              <a:rPr lang="en-US" sz="1200" i="1" dirty="0"/>
              <a:t>Nat. Commun.</a:t>
            </a:r>
            <a:r>
              <a:rPr lang="en-US" sz="1200" dirty="0"/>
              <a:t> </a:t>
            </a:r>
            <a:r>
              <a:rPr lang="en-US" sz="1200" b="1" dirty="0"/>
              <a:t>16</a:t>
            </a:r>
            <a:r>
              <a:rPr lang="en-US" sz="1200" dirty="0"/>
              <a:t>, 6443 (2025).</a:t>
            </a:r>
          </a:p>
        </p:txBody>
      </p:sp>
    </p:spTree>
    <p:extLst>
      <p:ext uri="{BB962C8B-B14F-4D97-AF65-F5344CB8AC3E}">
        <p14:creationId xmlns:p14="http://schemas.microsoft.com/office/powerpoint/2010/main" val="3375655238"/>
      </p:ext>
    </p:extLst>
  </p:cSld>
  <p:clrMapOvr>
    <a:masterClrMapping/>
  </p:clrMapOvr>
</p:sld>
</file>

<file path=ppt/theme/theme1.xml><?xml version="1.0" encoding="utf-8"?>
<a:theme xmlns:a="http://schemas.openxmlformats.org/drawingml/2006/main" name="RTI Corporate (White)">
  <a:themeElements>
    <a:clrScheme name="RTI_Microsoft_1">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GraphicOptions_wide  -  Read-Only" id="{F92D3268-4A66-4171-BB2E-196E9B05F5B8}" vid="{E071C592-7699-4ABE-B8DF-FA0A50FEE88A}"/>
    </a:ext>
  </a:extLst>
</a:theme>
</file>

<file path=ppt/theme/theme2.xml><?xml version="1.0" encoding="utf-8"?>
<a:theme xmlns:a="http://schemas.openxmlformats.org/drawingml/2006/main" name="1_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GraphicOptions_wide  -  Read-Only" id="{F92D3268-4A66-4171-BB2E-196E9B05F5B8}" vid="{92491F53-8F0A-4DCA-B2C1-F52D8418637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5c11f9-020b-4ea4-b49f-f676139b16a5" xsi:nil="true"/>
    <lcf76f155ced4ddcb4097134ff3c332f xmlns="4cecae92-d326-45b1-80cf-0205f9ead9fa">
      <Terms xmlns="http://schemas.microsoft.com/office/infopath/2007/PartnerControls"/>
    </lcf76f155ced4ddcb4097134ff3c332f>
    <Date xmlns="4cecae92-d326-45b1-80cf-0205f9ead9fa" xsi:nil="true"/>
    <FileDescription xmlns="4cecae92-d326-45b1-80cf-0205f9ead9fa" xsi:nil="true"/>
    <ProjectID xmlns="4cecae92-d326-45b1-80cf-0205f9ead9fa" xsi:nil="true"/>
    <ProjectName xmlns="4cecae92-d326-45b1-80cf-0205f9ead9fa" xsi:nil="true"/>
    <Client xmlns="4cecae92-d326-45b1-80cf-0205f9ead9fa" xsi:nil="true"/>
    <Status xmlns="4cecae92-d326-45b1-80cf-0205f9ead9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BD81E1639E104B897B7464782B49BF" ma:contentTypeVersion="26" ma:contentTypeDescription="Create a new document." ma:contentTypeScope="" ma:versionID="2ac2038dccef4cdfd213c45cc9574a1b">
  <xsd:schema xmlns:xsd="http://www.w3.org/2001/XMLSchema" xmlns:xs="http://www.w3.org/2001/XMLSchema" xmlns:p="http://schemas.microsoft.com/office/2006/metadata/properties" xmlns:ns2="4cecae92-d326-45b1-80cf-0205f9ead9fa" xmlns:ns3="955c11f9-020b-4ea4-b49f-f676139b16a5" targetNamespace="http://schemas.microsoft.com/office/2006/metadata/properties" ma:root="true" ma:fieldsID="6ba057d56c77b88074d1eb67a6ec7df5" ns2:_="" ns3:_="">
    <xsd:import namespace="4cecae92-d326-45b1-80cf-0205f9ead9fa"/>
    <xsd:import namespace="955c11f9-020b-4ea4-b49f-f676139b16a5"/>
    <xsd:element name="properties">
      <xsd:complexType>
        <xsd:sequence>
          <xsd:element name="documentManagement">
            <xsd:complexType>
              <xsd:all>
                <xsd:element ref="ns2:Client" minOccurs="0"/>
                <xsd:element ref="ns2:ProjectID" minOccurs="0"/>
                <xsd:element ref="ns3:SharedWithUsers" minOccurs="0"/>
                <xsd:element ref="ns3:SharedWithDetails" minOccurs="0"/>
                <xsd:element ref="ns2:ProjectName"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Status" minOccurs="0"/>
                <xsd:element ref="ns2:MediaServiceDateTaken" minOccurs="0"/>
                <xsd:element ref="ns2:MediaLengthInSeconds" minOccurs="0"/>
                <xsd:element ref="ns2:MediaServiceLocation" minOccurs="0"/>
                <xsd:element ref="ns2:MediaServiceSearchProperties" minOccurs="0"/>
                <xsd:element ref="ns2:Date" minOccurs="0"/>
                <xsd:element ref="ns2:MediaServiceObjectDetectorVersions" minOccurs="0"/>
                <xsd:element ref="ns2:FileDescrip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cae92-d326-45b1-80cf-0205f9ead9fa" elementFormDefault="qualified">
    <xsd:import namespace="http://schemas.microsoft.com/office/2006/documentManagement/types"/>
    <xsd:import namespace="http://schemas.microsoft.com/office/infopath/2007/PartnerControls"/>
    <xsd:element name="Client" ma:index="8" nillable="true" ma:displayName="Client" ma:format="Dropdown" ma:internalName="Client">
      <xsd:simpleType>
        <xsd:restriction base="dms:Text">
          <xsd:maxLength value="255"/>
        </xsd:restriction>
      </xsd:simpleType>
    </xsd:element>
    <xsd:element name="ProjectID" ma:index="9" nillable="true" ma:displayName="Project Number" ma:format="Dropdown" ma:internalName="ProjectID">
      <xsd:simpleType>
        <xsd:restriction base="dms:Text">
          <xsd:maxLength value="255"/>
        </xsd:restriction>
      </xsd:simpleType>
    </xsd:element>
    <xsd:element name="ProjectName" ma:index="12" nillable="true" ma:displayName="Project Name" ma:format="Dropdown" ma:internalName="ProjectName">
      <xsd:simpleType>
        <xsd:restriction base="dms:Text">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Status" ma:index="23" nillable="true" ma:displayName="Status" ma:format="Dropdown" ma:internalName="Status">
      <xsd:simpleType>
        <xsd:restriction base="dms:Choice">
          <xsd:enumeration value="Active"/>
          <xsd:enumeration value="Closed"/>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Location" ma:index="26" nillable="true" ma:displayName="Location"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FileDescription" ma:index="30" nillable="true" ma:displayName="File Description" ma:description="Short description of the file" ma:format="Dropdown" ma:internalName="FileDescription">
      <xsd:simpleType>
        <xsd:restriction base="dms:Text">
          <xsd:maxLength value="255"/>
        </xsd:restriction>
      </xsd:simpleType>
    </xsd:element>
    <xsd:element name="MediaServiceBillingMetadata" ma:index="3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c11f9-020b-4ea4-b49f-f676139b16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46e6daf-71af-4009-ad17-73c15e282d41}" ma:internalName="TaxCatchAll" ma:showField="CatchAllData" ma:web="955c11f9-020b-4ea4-b49f-f676139b16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9CB693-0DEF-4114-9482-174E83C8CC11}">
  <ds:schemaRefs>
    <ds:schemaRef ds:uri="http://schemas.microsoft.com/office/infopath/2007/PartnerControls"/>
    <ds:schemaRef ds:uri="http://purl.org/dc/terms/"/>
    <ds:schemaRef ds:uri="http://purl.org/dc/dcmitype/"/>
    <ds:schemaRef ds:uri="4cecae92-d326-45b1-80cf-0205f9ead9fa"/>
    <ds:schemaRef ds:uri="955c11f9-020b-4ea4-b49f-f676139b16a5"/>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3.xml><?xml version="1.0" encoding="utf-8"?>
<ds:datastoreItem xmlns:ds="http://schemas.openxmlformats.org/officeDocument/2006/customXml" ds:itemID="{BA3BF6FB-D37C-4137-8507-97F31C45D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cae92-d326-45b1-80cf-0205f9ead9fa"/>
    <ds:schemaRef ds:uri="955c11f9-020b-4ea4-b49f-f676139b16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RTI_PPT_GraphicOptions_wide</Template>
  <TotalTime>1157</TotalTime>
  <Words>4015</Words>
  <Application>Microsoft Office PowerPoint</Application>
  <PresentationFormat>On-screen Show (16:9)</PresentationFormat>
  <Paragraphs>221</Paragraphs>
  <Slides>16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Calibri</vt:lpstr>
      <vt:lpstr>Cambria Math</vt:lpstr>
      <vt:lpstr>Courier New</vt:lpstr>
      <vt:lpstr>System Font Regular</vt:lpstr>
      <vt:lpstr>Wingdings</vt:lpstr>
      <vt:lpstr>RTI Corporate (White)</vt:lpstr>
      <vt:lpstr>1_RTI Corporate (White)</vt:lpstr>
      <vt:lpstr>Modeling the Global Potential and Costs of Forest Carbon Sequestration Using Dynamic Economic Analysis     Alice Favero April 15, 2026 Forum </vt:lpstr>
      <vt:lpstr>Context</vt:lpstr>
      <vt:lpstr>Motivation</vt:lpstr>
      <vt:lpstr>Key Results</vt:lpstr>
      <vt:lpstr>Methodology : Economic Model GTM</vt:lpstr>
      <vt:lpstr>Scenarios</vt:lpstr>
      <vt:lpstr>Mitigation Activities</vt:lpstr>
      <vt:lpstr>Results</vt:lpstr>
      <vt:lpstr>Regional net forest CO2 flux in 2030 under NDCs and under alternative finance scenarios</vt:lpstr>
      <vt:lpstr>Costs and mitigation outcomes of meeting regional forest based NDCs, compared to a Global Coordination scenario, in 2030</vt:lpstr>
      <vt:lpstr>US net forest CO2 flux under alternative investment scenarios vs targets</vt:lpstr>
      <vt:lpstr>Country-based MACCs in 2050</vt:lpstr>
      <vt:lpstr>Geo-spatial results </vt:lpstr>
      <vt:lpstr>Key Takeaways &amp; Limitations</vt:lpstr>
      <vt:lpstr>PowerPoint Presentation</vt:lpstr>
      <vt:lpstr>Cited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Favero, Alice</dc:creator>
  <cp:lastModifiedBy>Favero, Alice</cp:lastModifiedBy>
  <cp:revision>2</cp:revision>
  <cp:lastPrinted>2020-02-14T14:03:35Z</cp:lastPrinted>
  <dcterms:created xsi:type="dcterms:W3CDTF">2026-02-06T23:18:12Z</dcterms:created>
  <dcterms:modified xsi:type="dcterms:W3CDTF">2026-04-24T15:12:05Z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0x0101004CBD81E1639E104B897B7464782B49BF</vt:lpwstr>
  </property>
  <property fmtid="{D5CDD505-2E9C-101B-9397-08002B2CF9AE}" pid="3" name="MediaServiceImageTags">
    <vt:lpwstr/>
  </property>
</Properties>
</file>