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3" r:id="rId2"/>
    <p:sldId id="277" r:id="rId3"/>
    <p:sldId id="1274" r:id="rId4"/>
    <p:sldId id="1278" r:id="rId5"/>
    <p:sldId id="1281" r:id="rId6"/>
    <p:sldId id="1275" r:id="rId7"/>
    <p:sldId id="1282" r:id="rId8"/>
    <p:sldId id="260" r:id="rId9"/>
    <p:sldId id="1283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172A"/>
    <a:srgbClr val="033F63"/>
    <a:srgbClr val="F2F2F2"/>
    <a:srgbClr val="0F4C81"/>
    <a:srgbClr val="0F766E"/>
    <a:srgbClr val="28666E"/>
    <a:srgbClr val="7C9885"/>
    <a:srgbClr val="1A140F"/>
    <a:srgbClr val="B5B682"/>
    <a:srgbClr val="0F42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16" autoAdjust="0"/>
    <p:restoredTop sz="91373" autoAdjust="0"/>
  </p:normalViewPr>
  <p:slideViewPr>
    <p:cSldViewPr snapToGrid="0" showGuides="1">
      <p:cViewPr>
        <p:scale>
          <a:sx n="80" d="100"/>
          <a:sy n="80" d="100"/>
        </p:scale>
        <p:origin x="1147" y="-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FB5C7-8048-44FE-8737-5E712CB8487A}" type="datetimeFigureOut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CC65C-94AE-4BDF-9198-1BED5D0C1A2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5310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 models → MS capacity → EU targets → National policies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centralized modeling → decentralized accountability</a:t>
            </a:r>
            <a:endParaRPr lang="en-US" altLang="ko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CC65C-94AE-4BDF-9198-1BED5D0C1A2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6044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77858-59A5-A3C1-7C19-AECB73A07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D94E8-8B97-8343-6A91-236FFA8F80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CF2F44-0242-E49E-6AA4-7297934A9F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Land-use is now a core component of global climate assessments</a:t>
            </a:r>
            <a:endParaRPr lang="en-US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7101C-1B0B-1402-C880-4748B361C4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CC65C-94AE-4BDF-9198-1BED5D0C1A2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265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95E7C-1E92-4C1F-840B-BC1BEC43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942E72-47FB-7845-EB41-91D69DF08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1B77D-95E9-23E1-B57B-6015101E4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1" dirty="0">
                <a:latin typeface="Arial"/>
                <a:cs typeface="Arial"/>
                <a:sym typeface="Arial"/>
              </a:rPr>
              <a:t>What gets measured, gets compared, drives policy pressure  </a:t>
            </a:r>
          </a:p>
          <a:p>
            <a:endParaRPr lang="en-US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89103-1B2E-F2C3-EFF7-56990F11C6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CC65C-94AE-4BDF-9198-1BED5D0C1A2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01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B1808-528B-E73F-B3AF-C33700EE9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918F1B-8C97-45B5-99CB-EA8406528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38A5C6-4B47-029B-6170-74192B182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5FDEA-6FD6-89AE-3DFA-9EC949E06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CC65C-94AE-4BDF-9198-1BED5D0C1A2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126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D8FDF-A004-3612-56F0-539ACFADF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5C9193-63BB-7334-C49F-75196ECB0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AAEAA4-D198-ADD8-0B91-1391A7BD4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F2365-F0B8-A3F9-1A50-7E767448A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CC65C-94AE-4BDF-9198-1BED5D0C1A2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3788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7E88F-7750-E9DF-C693-D74F198B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545EA2-EAC6-6DE6-6DBF-14161B013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BE7217-9519-1C26-0B1B-D83E582FE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LULUCF is no longer just modeled—</a:t>
            </a:r>
            <a:b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measured, compared, and contested</a:t>
            </a:r>
            <a:endParaRPr lang="en-US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4E075-0A1B-88B7-9DC6-A293E7E52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8CC65C-94AE-4BDF-9198-1BED5D0C1A2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452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LULUCF is no longer just modeled—it is measured, compared, and contested</a:t>
            </a:r>
            <a:endParaRPr dirty="0"/>
          </a:p>
        </p:txBody>
      </p:sp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K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9A3EFB29-FABD-FA76-6257-C84591B5D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>
            <a:extLst>
              <a:ext uri="{FF2B5EF4-FFF2-40B4-BE49-F238E27FC236}">
                <a16:creationId xmlns:a16="http://schemas.microsoft.com/office/drawing/2014/main" id="{21735BF9-DDDA-A3DF-1B0E-9143D4A981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LULUCF is no longer just modeled—it is measured, compared, and contested</a:t>
            </a:r>
            <a:endParaRPr dirty="0"/>
          </a:p>
        </p:txBody>
      </p:sp>
      <p:sp>
        <p:nvSpPr>
          <p:cNvPr id="188" name="Google Shape;188;p5:notes">
            <a:extLst>
              <a:ext uri="{FF2B5EF4-FFF2-40B4-BE49-F238E27FC236}">
                <a16:creationId xmlns:a16="http://schemas.microsoft.com/office/drawing/2014/main" id="{30C84A83-447F-197A-0DA6-F0F502A4AA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672318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4F3E-B9F6-459C-5BA6-F1B1E4205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585EC5-9BE2-D883-D0F2-A8058FEF7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2C8A0-679B-195B-DA84-7297452C2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EF93-1BAD-40FF-B7D3-9C881228976B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A5775-3D71-8EFB-7ED4-AF008AB4E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64A6A-B7DA-ED3D-E45A-C2F2D263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26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5576-E151-C35E-4A8E-BAE236D1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5952E-DD89-F59E-2065-A396CF7EA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ECC6F-91C0-B920-DA70-2FADE3CF8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62FFE-5594-47FC-B2D9-1BECA4B3A642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071A7-0B09-2F6D-E7A8-12174747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850C5-FC49-531E-13DD-EDFB71B4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025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9794DC-7D51-9FF9-75F5-1CA7F2A72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0FD38-83B2-F409-DC16-D781F1F71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4A18F-BD18-486A-8274-88924645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7286B-8E7C-47B0-BE38-5AF6C93330F2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44E59-CB48-35CA-7B3F-1CBAF2F9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4B21E-F3DE-89FD-0C32-EDCF1C0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536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4A16B-5200-D45A-D20C-2AC0B2CE7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E50F-2EC2-2F1A-6D53-D299FB3A6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7FF30-B962-E1A4-B8CF-63EE9CC79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3D2C-5942-4629-831E-8C413C0421A7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F1DEE-8B1D-A335-E8E1-71A2ADE3F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73C87-30B9-9969-E242-FC6D7C73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581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7BFB-162F-4848-DBB9-3EA10D645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0393A-15A0-B162-0455-FDD7BA9E6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1C86A-13B0-DDEB-DE17-12379623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B7426-E734-4B48-AAE7-B4E2B70AA1E2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3F0F4-0864-15EB-B785-975E9F418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0A68E-3371-1D5B-850F-1D0E6EF8E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408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0F7B-0255-3A4D-523D-672B841D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DE14D-1EB5-E02C-5670-1FCDEB296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AB315-28DA-DA99-3B0E-61D65398F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5596E-3F93-E442-4AB4-D5452091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AED2-B3E7-4BA1-983A-5D5974315F22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CAF6F-346A-06A6-12B7-80AFBACA8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3400-67D4-A8B2-4AB8-960D05B2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696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2424-4557-91B8-68F1-D815A3DF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E37A7-85C9-EE97-DC92-E7D295D60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02FF4-3D8F-A04D-3DA7-7C9DDD938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7A4AF0-5DFC-16D2-1CF1-B0F886A9D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AE12A-D1C4-8720-6D96-415B09B66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BC6385-B2E3-CF6E-5C77-EF416B86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2F51-2890-4BF0-BBB8-BDBA5E17A72C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07354-6938-5A83-E02F-B67FA54D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D56B91-4E7A-0E1F-18E3-681CEA37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381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EDA1B-81A3-8681-809A-45B80C66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B34CB-710A-084E-7F0D-F01289E9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C0913-D6B9-4584-B4F0-2153DB144067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4CBDD-B498-0A24-CE8E-78716514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CCA38-C05C-84A1-F1DB-937F0B80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839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4FD4E-A250-3864-C9D4-665FB6985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FACE5-E048-44CE-8C85-52EAA8DB3631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D87DA9-6CC5-297D-3B82-1389557C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22D52-2710-5300-F185-D81DF4CB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316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41CC-B967-0954-FCDE-A4569C066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26A31-0226-C6D2-4F54-8C06F4BAC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ECC6B-BA29-80F8-1E75-007B637B7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6676-7A5F-6929-F0FF-E9AB8F60D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DD0C2-4B73-4FFC-98D4-BB0F400D8E03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F2E13-33AD-E150-00CF-ACC8D81D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4CB1F-CBF8-DCD6-6EB9-CAAE3D00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72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0BDD-C4D7-817E-F805-50A9E1DEC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EAB673-86E4-EA71-CCA6-DEDA5571B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8574F-55A6-2920-926C-46413FB8C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D9FDE-0A74-79BD-6F59-FC5BA4485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231C-EF61-4075-BF15-4EB6B5552D8C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23758-1C33-6A39-251C-94EEEA7ED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76CBE-63A1-2A85-A6C6-A8C3C676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132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6235A8-0CC5-FC66-B11C-D94BAB3E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900CE-8E03-9BBB-5CFF-E549DF2C2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altLang="ko-KR"/>
              <a:t>Click to edit Master text styles</a:t>
            </a:r>
          </a:p>
          <a:p>
            <a:pPr lvl="1"/>
            <a:r>
              <a:rPr lang="en-GB" altLang="ko-KR"/>
              <a:t>Second level</a:t>
            </a:r>
          </a:p>
          <a:p>
            <a:pPr lvl="2"/>
            <a:r>
              <a:rPr lang="en-GB" altLang="ko-KR"/>
              <a:t>Third level</a:t>
            </a:r>
          </a:p>
          <a:p>
            <a:pPr lvl="3"/>
            <a:r>
              <a:rPr lang="en-GB" altLang="ko-KR"/>
              <a:t>Fourth level</a:t>
            </a:r>
          </a:p>
          <a:p>
            <a:pPr lvl="4"/>
            <a:r>
              <a:rPr lang="en-GB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9C2D8-DE7C-E43F-2E61-6553306B2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807BE5-A3D7-4997-9FCC-41215F5E38A8}" type="datetime1">
              <a:rPr lang="ko-KR" altLang="en-US" smtClean="0"/>
              <a:t>2026-04-14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B26BA-0B35-BC06-1773-52CA30329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011BE-5CB2-DA27-7069-69E74DA85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52484D-88AF-4B97-8473-9638B4A6F6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132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forsell@kaist.ac.kr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orsell@kaist.ac.kr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orsell@kaist.ac.kr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 descr="실외, 자연이(가) 표시된 사진&#10;&#10;자동 생성된 설명"/>
          <p:cNvPicPr preferRelativeResize="0"/>
          <p:nvPr/>
        </p:nvPicPr>
        <p:blipFill rotWithShape="1">
          <a:blip r:embed="rId3">
            <a:alphaModFix/>
          </a:blip>
          <a:srcRect t="28413" b="17949"/>
          <a:stretch/>
        </p:blipFill>
        <p:spPr>
          <a:xfrm>
            <a:off x="2489204" y="-1"/>
            <a:ext cx="97027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25000">
                <a:schemeClr val="lt1"/>
              </a:gs>
              <a:gs pos="100000">
                <a:srgbClr val="FFFFF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725556" y="2113687"/>
            <a:ext cx="11130109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schemeClr val="dk1"/>
                </a:solidFill>
              </a:rPr>
              <a:t>Measuring development in the LULUCF Sector </a:t>
            </a:r>
          </a:p>
          <a:p>
            <a:pPr lvl="0"/>
            <a:r>
              <a:rPr lang="en-US" sz="2600" b="1" dirty="0">
                <a:solidFill>
                  <a:schemeClr val="dk1"/>
                </a:solidFill>
              </a:rPr>
              <a:t>From fragmented modeling to global indicators influencing policy</a:t>
            </a:r>
            <a:endParaRPr sz="2600" b="1" dirty="0">
              <a:solidFill>
                <a:schemeClr val="dk1"/>
              </a:solidFill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725558" y="3454624"/>
            <a:ext cx="464522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</a:rPr>
              <a:t>14</a:t>
            </a:r>
            <a:r>
              <a:rPr lang="en-US" sz="18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April 2026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" name="Google Shape;95;p13"/>
          <p:cNvCxnSpPr/>
          <p:nvPr/>
        </p:nvCxnSpPr>
        <p:spPr>
          <a:xfrm>
            <a:off x="1719532" y="817270"/>
            <a:ext cx="0" cy="264309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4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6" name="Google Shape;96;p13" descr="텍스트, 식탁용기구, 접시, 클립아트이(가) 표시된 사진&#10;&#10;자동 생성된 설명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558" y="817270"/>
            <a:ext cx="951512" cy="26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 descr="텍스트이(가) 표시된 사진&#10;&#10;자동 생성된 설명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8545" y="817269"/>
            <a:ext cx="2020076" cy="2643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93;p17">
            <a:extLst>
              <a:ext uri="{FF2B5EF4-FFF2-40B4-BE49-F238E27FC236}">
                <a16:creationId xmlns:a16="http://schemas.microsoft.com/office/drawing/2014/main" id="{D0B10187-B2C5-A0CA-B697-0A3A4C58FA7D}"/>
              </a:ext>
            </a:extLst>
          </p:cNvPr>
          <p:cNvSpPr txBox="1"/>
          <p:nvPr/>
        </p:nvSpPr>
        <p:spPr>
          <a:xfrm>
            <a:off x="725556" y="5437509"/>
            <a:ext cx="481418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Nicklas Forsell</a:t>
            </a:r>
            <a:endParaRPr b="1" dirty="0"/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Professor | </a:t>
            </a:r>
            <a:r>
              <a:rPr lang="en-US" sz="1200" dirty="0" err="1">
                <a:solidFill>
                  <a:schemeClr val="dk1"/>
                </a:solidFill>
              </a:rPr>
              <a:t>MetaEarth</a:t>
            </a:r>
            <a:r>
              <a:rPr lang="en-US" sz="1200" dirty="0">
                <a:solidFill>
                  <a:schemeClr val="dk1"/>
                </a:solidFill>
              </a:rPr>
              <a:t> Research Center</a:t>
            </a:r>
            <a:r>
              <a:rPr lang="en-KR" sz="1200" dirty="0">
                <a:solidFill>
                  <a:schemeClr val="dk1"/>
                </a:solidFill>
              </a:rPr>
              <a:t> </a:t>
            </a:r>
            <a:endParaRPr lang="en-US" sz="1200" dirty="0">
              <a:solidFill>
                <a:schemeClr val="dk1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200" dirty="0">
                <a:solidFill>
                  <a:schemeClr val="dk1"/>
                </a:solidFill>
              </a:rPr>
              <a:t>Advanced Institute of Science and Technology (KAIST)</a:t>
            </a:r>
          </a:p>
          <a:p>
            <a:pPr lvl="0">
              <a:lnSpc>
                <a:spcPct val="150000"/>
              </a:lnSpc>
            </a:pPr>
            <a:r>
              <a:rPr lang="en-US" sz="1200" dirty="0">
                <a:solidFill>
                  <a:schemeClr val="dk1"/>
                </a:solidFill>
              </a:rPr>
              <a:t>Email: </a:t>
            </a:r>
            <a:r>
              <a:rPr lang="en-US" sz="1200" dirty="0">
                <a:solidFill>
                  <a:schemeClr val="dk1"/>
                </a:solidFill>
                <a:hlinkClick r:id="rId6"/>
              </a:rPr>
              <a:t>forsell@kaist.ac.kr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모서리가 둥근 직사각형 16">
            <a:extLst>
              <a:ext uri="{FF2B5EF4-FFF2-40B4-BE49-F238E27FC236}">
                <a16:creationId xmlns:a16="http://schemas.microsoft.com/office/drawing/2014/main" id="{D1CBAC44-0D98-7D7B-ABB0-3B66151BB39B}"/>
              </a:ext>
            </a:extLst>
          </p:cNvPr>
          <p:cNvSpPr/>
          <p:nvPr/>
        </p:nvSpPr>
        <p:spPr>
          <a:xfrm>
            <a:off x="705600" y="5930403"/>
            <a:ext cx="10901679" cy="576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2" name="모서리가 둥근 직사각형 16">
            <a:extLst>
              <a:ext uri="{FF2B5EF4-FFF2-40B4-BE49-F238E27FC236}">
                <a16:creationId xmlns:a16="http://schemas.microsoft.com/office/drawing/2014/main" id="{40415A32-DF7C-6A17-6DF0-F8D3E4763DE5}"/>
              </a:ext>
            </a:extLst>
          </p:cNvPr>
          <p:cNvSpPr/>
          <p:nvPr/>
        </p:nvSpPr>
        <p:spPr>
          <a:xfrm>
            <a:off x="705600" y="4742897"/>
            <a:ext cx="10901679" cy="576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FC2D9A-2E42-EECF-119C-4D58CE20A172}"/>
              </a:ext>
            </a:extLst>
          </p:cNvPr>
          <p:cNvGrpSpPr/>
          <p:nvPr/>
        </p:nvGrpSpPr>
        <p:grpSpPr>
          <a:xfrm>
            <a:off x="704850" y="2121053"/>
            <a:ext cx="10901679" cy="917471"/>
            <a:chOff x="762000" y="1438301"/>
            <a:chExt cx="10901679" cy="917471"/>
          </a:xfrm>
        </p:grpSpPr>
        <p:sp>
          <p:nvSpPr>
            <p:cNvPr id="16" name="모서리가 둥근 직사각형 15">
              <a:extLst>
                <a:ext uri="{FF2B5EF4-FFF2-40B4-BE49-F238E27FC236}">
                  <a16:creationId xmlns:a16="http://schemas.microsoft.com/office/drawing/2014/main" id="{8AABBF9C-69E0-5B4F-6863-104EE40411E4}"/>
                </a:ext>
              </a:extLst>
            </p:cNvPr>
            <p:cNvSpPr/>
            <p:nvPr/>
          </p:nvSpPr>
          <p:spPr>
            <a:xfrm>
              <a:off x="762000" y="1779772"/>
              <a:ext cx="10901679" cy="57600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  <a:alpha val="3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2" name="사각형: 둥근 모서리 339">
              <a:extLst>
                <a:ext uri="{FF2B5EF4-FFF2-40B4-BE49-F238E27FC236}">
                  <a16:creationId xmlns:a16="http://schemas.microsoft.com/office/drawing/2014/main" id="{90F709F0-A336-B34D-8D81-B8013F136A41}"/>
                </a:ext>
              </a:extLst>
            </p:cNvPr>
            <p:cNvSpPr/>
            <p:nvPr/>
          </p:nvSpPr>
          <p:spPr>
            <a:xfrm>
              <a:off x="885150" y="1846556"/>
              <a:ext cx="10491298" cy="432000"/>
            </a:xfrm>
            <a:prstGeom prst="roundRect">
              <a:avLst/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eaLnBrk="0" fontAlgn="base" hangingPunct="0">
                <a:spcBef>
                  <a:spcPct val="0"/>
                </a:spcBef>
                <a:spcAft>
                  <a:spcPts val="1800"/>
                </a:spcAft>
              </a:pPr>
              <a:r>
                <a:rPr lang="en-US" altLang="ko-KR" sz="1600" dirty="0">
                  <a:solidFill>
                    <a:prstClr val="black"/>
                  </a:solidFill>
                  <a:latin typeface="+mn-ea"/>
                  <a:cs typeface="Arial" panose="020B0604020202020204" pitchFamily="34" charset="0"/>
                </a:rPr>
                <a:t>First EU-wide and MS specific AFOLU projections provided in the 2013 EU Reference Scenarios</a:t>
              </a:r>
            </a:p>
          </p:txBody>
        </p:sp>
        <p:sp>
          <p:nvSpPr>
            <p:cNvPr id="2" name="Google Shape;147;p15">
              <a:extLst>
                <a:ext uri="{FF2B5EF4-FFF2-40B4-BE49-F238E27FC236}">
                  <a16:creationId xmlns:a16="http://schemas.microsoft.com/office/drawing/2014/main" id="{D4BBB477-3954-9B90-B10E-9D2B404E73AF}"/>
                </a:ext>
              </a:extLst>
            </p:cNvPr>
            <p:cNvSpPr txBox="1"/>
            <p:nvPr/>
          </p:nvSpPr>
          <p:spPr>
            <a:xfrm>
              <a:off x="811739" y="1438301"/>
              <a:ext cx="1058015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tx2"/>
                  </a:solidFill>
                </a:rPr>
                <a:t>Phase 1. AFOLU estimates for EU Member States (MS) developed by the European Commission</a:t>
              </a:r>
              <a:endParaRPr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4" name="Google Shape;194;p9">
            <a:extLst>
              <a:ext uri="{FF2B5EF4-FFF2-40B4-BE49-F238E27FC236}">
                <a16:creationId xmlns:a16="http://schemas.microsoft.com/office/drawing/2014/main" id="{CF38A711-223B-3146-4AEA-69B34ED8AB9B}"/>
              </a:ext>
            </a:extLst>
          </p:cNvPr>
          <p:cNvSpPr txBox="1"/>
          <p:nvPr/>
        </p:nvSpPr>
        <p:spPr>
          <a:xfrm>
            <a:off x="522000" y="396000"/>
            <a:ext cx="9821389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ko-KR" sz="2800" b="1" dirty="0">
                <a:solidFill>
                  <a:srgbClr val="033F63"/>
                </a:solidFill>
                <a:latin typeface="Arial"/>
                <a:ea typeface="Arial"/>
                <a:cs typeface="Arial"/>
                <a:sym typeface="Arial"/>
              </a:rPr>
              <a:t>Evolution of EU LULLUCF modelling</a:t>
            </a:r>
          </a:p>
        </p:txBody>
      </p:sp>
      <p:cxnSp>
        <p:nvCxnSpPr>
          <p:cNvPr id="5" name="Google Shape;195;p9">
            <a:extLst>
              <a:ext uri="{FF2B5EF4-FFF2-40B4-BE49-F238E27FC236}">
                <a16:creationId xmlns:a16="http://schemas.microsoft.com/office/drawing/2014/main" id="{326FA515-D5CA-CE73-35F4-E3C2965064AB}"/>
              </a:ext>
            </a:extLst>
          </p:cNvPr>
          <p:cNvCxnSpPr>
            <a:cxnSpLocks/>
          </p:cNvCxnSpPr>
          <p:nvPr/>
        </p:nvCxnSpPr>
        <p:spPr>
          <a:xfrm>
            <a:off x="522098" y="1010436"/>
            <a:ext cx="11141582" cy="0"/>
          </a:xfrm>
          <a:prstGeom prst="straightConnector1">
            <a:avLst/>
          </a:prstGeom>
          <a:noFill/>
          <a:ln w="47625" cap="flat" cmpd="sng">
            <a:solidFill>
              <a:srgbClr val="28666E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F34F37-D566-41AE-F4D4-90C115452189}"/>
              </a:ext>
            </a:extLst>
          </p:cNvPr>
          <p:cNvGrpSpPr/>
          <p:nvPr/>
        </p:nvGrpSpPr>
        <p:grpSpPr>
          <a:xfrm>
            <a:off x="704850" y="3230810"/>
            <a:ext cx="10901679" cy="910039"/>
            <a:chOff x="762000" y="3104244"/>
            <a:chExt cx="10901679" cy="910039"/>
          </a:xfrm>
        </p:grpSpPr>
        <p:sp>
          <p:nvSpPr>
            <p:cNvPr id="17" name="모서리가 둥근 직사각형 16">
              <a:extLst>
                <a:ext uri="{FF2B5EF4-FFF2-40B4-BE49-F238E27FC236}">
                  <a16:creationId xmlns:a16="http://schemas.microsoft.com/office/drawing/2014/main" id="{4DC47162-C3DA-88AD-AA99-E8452587615E}"/>
                </a:ext>
              </a:extLst>
            </p:cNvPr>
            <p:cNvSpPr/>
            <p:nvPr/>
          </p:nvSpPr>
          <p:spPr>
            <a:xfrm>
              <a:off x="762000" y="3438283"/>
              <a:ext cx="10901679" cy="576000"/>
            </a:xfrm>
            <a:prstGeom prst="round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  <a:alpha val="3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3" name="사각형: 둥근 모서리 339">
              <a:extLst>
                <a:ext uri="{FF2B5EF4-FFF2-40B4-BE49-F238E27FC236}">
                  <a16:creationId xmlns:a16="http://schemas.microsoft.com/office/drawing/2014/main" id="{0FC2D413-7958-F0EA-4FF0-978763969116}"/>
                </a:ext>
              </a:extLst>
            </p:cNvPr>
            <p:cNvSpPr/>
            <p:nvPr/>
          </p:nvSpPr>
          <p:spPr>
            <a:xfrm>
              <a:off x="885150" y="3515048"/>
              <a:ext cx="10491298" cy="432000"/>
            </a:xfrm>
            <a:prstGeom prst="roundRect">
              <a:avLst/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dirty="0">
                  <a:solidFill>
                    <a:schemeClr val="tx1"/>
                  </a:solidFill>
                </a:rPr>
                <a:t>Numerous EU MS used domestic modelling tools to estimate Forest Reference Levels</a:t>
              </a:r>
            </a:p>
          </p:txBody>
        </p:sp>
        <p:sp>
          <p:nvSpPr>
            <p:cNvPr id="8" name="Google Shape;147;p15">
              <a:extLst>
                <a:ext uri="{FF2B5EF4-FFF2-40B4-BE49-F238E27FC236}">
                  <a16:creationId xmlns:a16="http://schemas.microsoft.com/office/drawing/2014/main" id="{17CD34EA-8453-2D0D-EE52-3874E47A7B3B}"/>
                </a:ext>
              </a:extLst>
            </p:cNvPr>
            <p:cNvSpPr txBox="1"/>
            <p:nvPr/>
          </p:nvSpPr>
          <p:spPr>
            <a:xfrm>
              <a:off x="811741" y="3104244"/>
              <a:ext cx="951127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tx2"/>
                  </a:solidFill>
                </a:rPr>
                <a:t>Phase 2. Member States developing / improving domestic capacities </a:t>
              </a:r>
              <a:endParaRPr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E5E542-ABB3-D3E1-AB0F-33C7B7C5B765}"/>
              </a:ext>
            </a:extLst>
          </p:cNvPr>
          <p:cNvGrpSpPr/>
          <p:nvPr/>
        </p:nvGrpSpPr>
        <p:grpSpPr>
          <a:xfrm>
            <a:off x="754590" y="4357513"/>
            <a:ext cx="10717109" cy="905596"/>
            <a:chOff x="811740" y="4774373"/>
            <a:chExt cx="10717109" cy="905596"/>
          </a:xfrm>
        </p:grpSpPr>
        <p:sp>
          <p:nvSpPr>
            <p:cNvPr id="24" name="사각형: 둥근 모서리 339">
              <a:extLst>
                <a:ext uri="{FF2B5EF4-FFF2-40B4-BE49-F238E27FC236}">
                  <a16:creationId xmlns:a16="http://schemas.microsoft.com/office/drawing/2014/main" id="{FF461E6A-BE03-3DFE-B75A-61191E3E6348}"/>
                </a:ext>
              </a:extLst>
            </p:cNvPr>
            <p:cNvSpPr/>
            <p:nvPr/>
          </p:nvSpPr>
          <p:spPr>
            <a:xfrm>
              <a:off x="885150" y="5225137"/>
              <a:ext cx="10643699" cy="454832"/>
            </a:xfrm>
            <a:prstGeom prst="roundRect">
              <a:avLst/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dirty="0">
                  <a:solidFill>
                    <a:schemeClr val="tx1"/>
                  </a:solidFill>
                </a:rPr>
                <a:t>Could set an EU-wide targets of increasing the LULUCF sink to -310 MtCO</a:t>
              </a:r>
              <a:r>
                <a:rPr lang="en-US" altLang="ko-KR" sz="1600" baseline="-25000" dirty="0">
                  <a:solidFill>
                    <a:schemeClr val="tx1"/>
                  </a:solidFill>
                </a:rPr>
                <a:t>2</a:t>
              </a:r>
              <a:r>
                <a:rPr lang="en-US" altLang="ko-KR" sz="1600" dirty="0">
                  <a:solidFill>
                    <a:schemeClr val="tx1"/>
                  </a:solidFill>
                </a:rPr>
                <a:t>eq by 2030</a:t>
              </a:r>
            </a:p>
          </p:txBody>
        </p:sp>
        <p:sp>
          <p:nvSpPr>
            <p:cNvPr id="9" name="Google Shape;147;p15">
              <a:extLst>
                <a:ext uri="{FF2B5EF4-FFF2-40B4-BE49-F238E27FC236}">
                  <a16:creationId xmlns:a16="http://schemas.microsoft.com/office/drawing/2014/main" id="{37D062D2-A4E8-F880-1E7D-43F3B5CAEE13}"/>
                </a:ext>
              </a:extLst>
            </p:cNvPr>
            <p:cNvSpPr txBox="1"/>
            <p:nvPr/>
          </p:nvSpPr>
          <p:spPr>
            <a:xfrm>
              <a:off x="811740" y="4774373"/>
              <a:ext cx="1028352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b="1" dirty="0">
                  <a:solidFill>
                    <a:schemeClr val="tx2"/>
                  </a:solidFill>
                </a:rPr>
                <a:t>Phase 3. Setting of EU wide LULUCF targets and MS specific contributions</a:t>
              </a:r>
              <a:endParaRPr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B8F7C1-2181-7833-2715-087E104272F8}"/>
              </a:ext>
            </a:extLst>
          </p:cNvPr>
          <p:cNvGrpSpPr/>
          <p:nvPr/>
        </p:nvGrpSpPr>
        <p:grpSpPr>
          <a:xfrm>
            <a:off x="730525" y="5523310"/>
            <a:ext cx="10741174" cy="929980"/>
            <a:chOff x="811740" y="4774373"/>
            <a:chExt cx="10741174" cy="929980"/>
          </a:xfrm>
        </p:grpSpPr>
        <p:sp>
          <p:nvSpPr>
            <p:cNvPr id="30" name="사각형: 둥근 모서리 339">
              <a:extLst>
                <a:ext uri="{FF2B5EF4-FFF2-40B4-BE49-F238E27FC236}">
                  <a16:creationId xmlns:a16="http://schemas.microsoft.com/office/drawing/2014/main" id="{6A5841C2-5176-C88C-8EAB-ED9285CF5EE9}"/>
                </a:ext>
              </a:extLst>
            </p:cNvPr>
            <p:cNvSpPr/>
            <p:nvPr/>
          </p:nvSpPr>
          <p:spPr>
            <a:xfrm>
              <a:off x="909215" y="5249521"/>
              <a:ext cx="10643699" cy="454832"/>
            </a:xfrm>
            <a:prstGeom prst="roundRect">
              <a:avLst/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600" dirty="0">
                  <a:solidFill>
                    <a:schemeClr val="tx1"/>
                  </a:solidFill>
                </a:rPr>
                <a:t>Increased utilization of national tools to formulate and set national targets</a:t>
              </a:r>
            </a:p>
          </p:txBody>
        </p:sp>
        <p:sp>
          <p:nvSpPr>
            <p:cNvPr id="31" name="Google Shape;147;p15">
              <a:extLst>
                <a:ext uri="{FF2B5EF4-FFF2-40B4-BE49-F238E27FC236}">
                  <a16:creationId xmlns:a16="http://schemas.microsoft.com/office/drawing/2014/main" id="{A96043D1-9547-75C4-789B-20E343C7DB41}"/>
                </a:ext>
              </a:extLst>
            </p:cNvPr>
            <p:cNvSpPr txBox="1"/>
            <p:nvPr/>
          </p:nvSpPr>
          <p:spPr>
            <a:xfrm>
              <a:off x="811740" y="4774373"/>
              <a:ext cx="1028352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en-US" b="1" dirty="0">
                  <a:solidFill>
                    <a:schemeClr val="tx2"/>
                  </a:solidFill>
                </a:rPr>
                <a:t>Phase 4. Implementation of domestic policies to reduce emissions and enhance sink effects</a:t>
              </a:r>
              <a:endParaRPr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3" name="Google Shape;147;p15">
            <a:extLst>
              <a:ext uri="{FF2B5EF4-FFF2-40B4-BE49-F238E27FC236}">
                <a16:creationId xmlns:a16="http://schemas.microsoft.com/office/drawing/2014/main" id="{B0FB7694-1398-EE32-B80E-C6C555F2632D}"/>
              </a:ext>
            </a:extLst>
          </p:cNvPr>
          <p:cNvSpPr txBox="1"/>
          <p:nvPr/>
        </p:nvSpPr>
        <p:spPr>
          <a:xfrm>
            <a:off x="762000" y="1357879"/>
            <a:ext cx="109016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From centralized modeling to decentralized accountability</a:t>
            </a:r>
            <a:endParaRPr lang="en-US" altLang="ko-KR" sz="2000" b="1" dirty="0">
              <a:latin typeface="Arial"/>
              <a:cs typeface="Arial"/>
            </a:endParaRPr>
          </a:p>
        </p:txBody>
      </p:sp>
      <p:sp>
        <p:nvSpPr>
          <p:cNvPr id="6" name="Google Shape;148;p15">
            <a:extLst>
              <a:ext uri="{FF2B5EF4-FFF2-40B4-BE49-F238E27FC236}">
                <a16:creationId xmlns:a16="http://schemas.microsoft.com/office/drawing/2014/main" id="{636B1AEC-3043-6BCC-9B3A-9CBCF2E05129}"/>
              </a:ext>
            </a:extLst>
          </p:cNvPr>
          <p:cNvSpPr/>
          <p:nvPr/>
        </p:nvSpPr>
        <p:spPr>
          <a:xfrm>
            <a:off x="571500" y="1273429"/>
            <a:ext cx="76200" cy="50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090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9C03B-8B77-8954-F50F-353497388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BCAB5C-A72C-4C5B-144F-E81A42F6F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19" y="2734581"/>
            <a:ext cx="3972136" cy="2973715"/>
          </a:xfrm>
          <a:prstGeom prst="rect">
            <a:avLst/>
          </a:prstGeom>
        </p:spPr>
      </p:pic>
      <p:sp>
        <p:nvSpPr>
          <p:cNvPr id="4" name="Google Shape;194;p9">
            <a:extLst>
              <a:ext uri="{FF2B5EF4-FFF2-40B4-BE49-F238E27FC236}">
                <a16:creationId xmlns:a16="http://schemas.microsoft.com/office/drawing/2014/main" id="{27A4D719-0668-185B-170B-0FB5C5619E45}"/>
              </a:ext>
            </a:extLst>
          </p:cNvPr>
          <p:cNvSpPr txBox="1"/>
          <p:nvPr/>
        </p:nvSpPr>
        <p:spPr>
          <a:xfrm>
            <a:off x="522000" y="396000"/>
            <a:ext cx="98213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ko-KR" sz="2800" b="1" dirty="0">
                <a:solidFill>
                  <a:srgbClr val="033F63"/>
                </a:solidFill>
                <a:latin typeface="Arial"/>
                <a:ea typeface="Arial"/>
                <a:cs typeface="Arial"/>
                <a:sym typeface="Arial"/>
              </a:rPr>
              <a:t>Integration of land-use sector into global assessments</a:t>
            </a:r>
          </a:p>
        </p:txBody>
      </p:sp>
      <p:cxnSp>
        <p:nvCxnSpPr>
          <p:cNvPr id="5" name="Google Shape;195;p9">
            <a:extLst>
              <a:ext uri="{FF2B5EF4-FFF2-40B4-BE49-F238E27FC236}">
                <a16:creationId xmlns:a16="http://schemas.microsoft.com/office/drawing/2014/main" id="{E9E3130D-B168-C15C-E46E-14336B38D460}"/>
              </a:ext>
            </a:extLst>
          </p:cNvPr>
          <p:cNvCxnSpPr>
            <a:cxnSpLocks/>
          </p:cNvCxnSpPr>
          <p:nvPr/>
        </p:nvCxnSpPr>
        <p:spPr>
          <a:xfrm>
            <a:off x="522098" y="1010436"/>
            <a:ext cx="11141582" cy="0"/>
          </a:xfrm>
          <a:prstGeom prst="straightConnector1">
            <a:avLst/>
          </a:prstGeom>
          <a:noFill/>
          <a:ln w="47625" cap="flat" cmpd="sng">
            <a:solidFill>
              <a:srgbClr val="28666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AE42756-0377-BD0C-5363-FA6BB903062E}"/>
              </a:ext>
            </a:extLst>
          </p:cNvPr>
          <p:cNvSpPr txBox="1"/>
          <p:nvPr/>
        </p:nvSpPr>
        <p:spPr>
          <a:xfrm>
            <a:off x="468470" y="2298730"/>
            <a:ext cx="3460434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IEA World Energy Outlook (2025)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FEF037-1706-AB0F-965D-AC2247E3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856" y="2770208"/>
            <a:ext cx="3972135" cy="3441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CDD8F7-2A03-0C34-F850-94380A34C531}"/>
              </a:ext>
            </a:extLst>
          </p:cNvPr>
          <p:cNvSpPr txBox="1"/>
          <p:nvPr/>
        </p:nvSpPr>
        <p:spPr>
          <a:xfrm>
            <a:off x="4672128" y="2298730"/>
            <a:ext cx="2573590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UNEP Gap report (2025)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9CD887-F202-9C13-543C-DF382DE20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221" y="2829094"/>
            <a:ext cx="4072837" cy="26421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524144-02A5-1285-D866-3E47EBF6AEFF}"/>
              </a:ext>
            </a:extLst>
          </p:cNvPr>
          <p:cNvSpPr txBox="1"/>
          <p:nvPr/>
        </p:nvSpPr>
        <p:spPr>
          <a:xfrm>
            <a:off x="8624010" y="2298730"/>
            <a:ext cx="281525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State of CDR report (2025)</a:t>
            </a:r>
          </a:p>
        </p:txBody>
      </p:sp>
      <p:sp>
        <p:nvSpPr>
          <p:cNvPr id="20" name="Google Shape;147;p15">
            <a:extLst>
              <a:ext uri="{FF2B5EF4-FFF2-40B4-BE49-F238E27FC236}">
                <a16:creationId xmlns:a16="http://schemas.microsoft.com/office/drawing/2014/main" id="{526ECD34-C034-FAAD-573D-7E8DCBAC7327}"/>
              </a:ext>
            </a:extLst>
          </p:cNvPr>
          <p:cNvSpPr txBox="1"/>
          <p:nvPr/>
        </p:nvSpPr>
        <p:spPr>
          <a:xfrm>
            <a:off x="762001" y="1222166"/>
            <a:ext cx="1090168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The AFOLU sector and its contribution has moved from peripheral to mainstream 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in global assessments</a:t>
            </a:r>
          </a:p>
        </p:txBody>
      </p:sp>
      <p:sp>
        <p:nvSpPr>
          <p:cNvPr id="21" name="Google Shape;148;p15">
            <a:extLst>
              <a:ext uri="{FF2B5EF4-FFF2-40B4-BE49-F238E27FC236}">
                <a16:creationId xmlns:a16="http://schemas.microsoft.com/office/drawing/2014/main" id="{99A6A44C-567B-A588-0B2F-15774472421D}"/>
              </a:ext>
            </a:extLst>
          </p:cNvPr>
          <p:cNvSpPr/>
          <p:nvPr/>
        </p:nvSpPr>
        <p:spPr>
          <a:xfrm>
            <a:off x="571500" y="1273429"/>
            <a:ext cx="76200" cy="50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4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475B4-A09A-D420-9462-4C27FB409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9">
            <a:extLst>
              <a:ext uri="{FF2B5EF4-FFF2-40B4-BE49-F238E27FC236}">
                <a16:creationId xmlns:a16="http://schemas.microsoft.com/office/drawing/2014/main" id="{277CC59C-5F60-C148-1145-0016067D06E3}"/>
              </a:ext>
            </a:extLst>
          </p:cNvPr>
          <p:cNvSpPr txBox="1"/>
          <p:nvPr/>
        </p:nvSpPr>
        <p:spPr>
          <a:xfrm>
            <a:off x="522000" y="396000"/>
            <a:ext cx="111415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ko-KR" sz="2800" b="1" dirty="0">
                <a:solidFill>
                  <a:srgbClr val="033F63"/>
                </a:solidFill>
                <a:latin typeface="Arial"/>
                <a:ea typeface="Arial"/>
                <a:cs typeface="Arial"/>
                <a:sym typeface="Arial"/>
              </a:rPr>
              <a:t>From modelling to benchmarking countries</a:t>
            </a:r>
          </a:p>
        </p:txBody>
      </p:sp>
      <p:cxnSp>
        <p:nvCxnSpPr>
          <p:cNvPr id="5" name="Google Shape;195;p9">
            <a:extLst>
              <a:ext uri="{FF2B5EF4-FFF2-40B4-BE49-F238E27FC236}">
                <a16:creationId xmlns:a16="http://schemas.microsoft.com/office/drawing/2014/main" id="{F8B112FA-3DC0-9451-BD94-2894632EC90F}"/>
              </a:ext>
            </a:extLst>
          </p:cNvPr>
          <p:cNvCxnSpPr>
            <a:cxnSpLocks/>
          </p:cNvCxnSpPr>
          <p:nvPr/>
        </p:nvCxnSpPr>
        <p:spPr>
          <a:xfrm>
            <a:off x="522098" y="1010436"/>
            <a:ext cx="11141582" cy="0"/>
          </a:xfrm>
          <a:prstGeom prst="straightConnector1">
            <a:avLst/>
          </a:prstGeom>
          <a:noFill/>
          <a:ln w="47625" cap="flat" cmpd="sng">
            <a:solidFill>
              <a:srgbClr val="28666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1AE35B6-9FC2-1D35-CE93-B59F0B881DF4}"/>
              </a:ext>
            </a:extLst>
          </p:cNvPr>
          <p:cNvSpPr txBox="1"/>
          <p:nvPr/>
        </p:nvSpPr>
        <p:spPr>
          <a:xfrm>
            <a:off x="8815413" y="2192261"/>
            <a:ext cx="2975173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Environmental Performance </a:t>
            </a:r>
          </a:p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Index (EPI)</a:t>
            </a:r>
          </a:p>
        </p:txBody>
      </p:sp>
      <p:sp>
        <p:nvSpPr>
          <p:cNvPr id="20" name="Google Shape;147;p15">
            <a:extLst>
              <a:ext uri="{FF2B5EF4-FFF2-40B4-BE49-F238E27FC236}">
                <a16:creationId xmlns:a16="http://schemas.microsoft.com/office/drawing/2014/main" id="{648F9675-87A6-7A46-A8CD-EC1BAC6F5514}"/>
              </a:ext>
            </a:extLst>
          </p:cNvPr>
          <p:cNvSpPr txBox="1"/>
          <p:nvPr/>
        </p:nvSpPr>
        <p:spPr>
          <a:xfrm>
            <a:off x="762001" y="1222166"/>
            <a:ext cx="1090168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The AFOLU sector and its contribution is also being integrated too major index providers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assessing the state of climate change mitigation </a:t>
            </a:r>
          </a:p>
        </p:txBody>
      </p:sp>
      <p:sp>
        <p:nvSpPr>
          <p:cNvPr id="21" name="Google Shape;148;p15">
            <a:extLst>
              <a:ext uri="{FF2B5EF4-FFF2-40B4-BE49-F238E27FC236}">
                <a16:creationId xmlns:a16="http://schemas.microsoft.com/office/drawing/2014/main" id="{E4958BE2-A304-123D-46AE-FD1F918D2C8C}"/>
              </a:ext>
            </a:extLst>
          </p:cNvPr>
          <p:cNvSpPr/>
          <p:nvPr/>
        </p:nvSpPr>
        <p:spPr>
          <a:xfrm>
            <a:off x="571500" y="1273429"/>
            <a:ext cx="76200" cy="50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9B2182-A822-AB0F-DFB4-6775256C40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91"/>
          <a:stretch>
            <a:fillRect/>
          </a:stretch>
        </p:blipFill>
        <p:spPr>
          <a:xfrm>
            <a:off x="183381" y="2826416"/>
            <a:ext cx="4446120" cy="2505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A0C30-46D7-09BC-1E60-DAE0F06A8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619" y="2826417"/>
            <a:ext cx="3605270" cy="3589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396381-4A3D-9821-3566-DB4339F57798}"/>
              </a:ext>
            </a:extLst>
          </p:cNvPr>
          <p:cNvSpPr txBox="1"/>
          <p:nvPr/>
        </p:nvSpPr>
        <p:spPr>
          <a:xfrm>
            <a:off x="1054661" y="2192261"/>
            <a:ext cx="2703561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Climate Change </a:t>
            </a:r>
          </a:p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Performance Index (CCPI)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0F2FAE-F1DC-7779-66A7-7C5C4803A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499" y="2801515"/>
            <a:ext cx="3832697" cy="3614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FAA3E7-DA70-6841-02FB-081D97A30F00}"/>
              </a:ext>
            </a:extLst>
          </p:cNvPr>
          <p:cNvSpPr txBox="1"/>
          <p:nvPr/>
        </p:nvSpPr>
        <p:spPr>
          <a:xfrm>
            <a:off x="5108666" y="2192261"/>
            <a:ext cx="250572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Circular Carbon </a:t>
            </a:r>
          </a:p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Economy Index (CCE)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81C15D-340C-2743-6D22-4FAB4EC6CF93}"/>
              </a:ext>
            </a:extLst>
          </p:cNvPr>
          <p:cNvSpPr/>
          <p:nvPr/>
        </p:nvSpPr>
        <p:spPr>
          <a:xfrm>
            <a:off x="7697905" y="2511972"/>
            <a:ext cx="594757" cy="54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7D5C29-0CE3-524D-F85C-2F720F410E9E}"/>
              </a:ext>
            </a:extLst>
          </p:cNvPr>
          <p:cNvSpPr/>
          <p:nvPr/>
        </p:nvSpPr>
        <p:spPr>
          <a:xfrm>
            <a:off x="8404944" y="5746253"/>
            <a:ext cx="781098" cy="54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B354C-D95C-E8ED-EFB1-D2BF1EFB9A6B}"/>
              </a:ext>
            </a:extLst>
          </p:cNvPr>
          <p:cNvSpPr/>
          <p:nvPr/>
        </p:nvSpPr>
        <p:spPr>
          <a:xfrm rot="2174769">
            <a:off x="8797551" y="5869198"/>
            <a:ext cx="594757" cy="54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DFF7D1-E299-4BD4-7D55-E63BFCD116CA}"/>
              </a:ext>
            </a:extLst>
          </p:cNvPr>
          <p:cNvSpPr/>
          <p:nvPr/>
        </p:nvSpPr>
        <p:spPr>
          <a:xfrm>
            <a:off x="4531248" y="2691435"/>
            <a:ext cx="594757" cy="546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F6845-A3F6-24EB-DE36-A7FB449BF725}"/>
              </a:ext>
            </a:extLst>
          </p:cNvPr>
          <p:cNvSpPr/>
          <p:nvPr/>
        </p:nvSpPr>
        <p:spPr>
          <a:xfrm>
            <a:off x="183381" y="5218176"/>
            <a:ext cx="4347867" cy="528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155508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B11A9-43D6-D6CC-F0A0-1ADECD91F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9">
            <a:extLst>
              <a:ext uri="{FF2B5EF4-FFF2-40B4-BE49-F238E27FC236}">
                <a16:creationId xmlns:a16="http://schemas.microsoft.com/office/drawing/2014/main" id="{631C5A0F-0BDD-6DA5-1C2C-3BCF6AC27260}"/>
              </a:ext>
            </a:extLst>
          </p:cNvPr>
          <p:cNvSpPr txBox="1"/>
          <p:nvPr/>
        </p:nvSpPr>
        <p:spPr>
          <a:xfrm>
            <a:off x="522000" y="396000"/>
            <a:ext cx="111415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ko-KR" sz="2800" b="1" dirty="0">
                <a:solidFill>
                  <a:srgbClr val="033F63"/>
                </a:solidFill>
                <a:latin typeface="Arial"/>
                <a:ea typeface="Arial"/>
                <a:cs typeface="Arial"/>
                <a:sym typeface="Arial"/>
              </a:rPr>
              <a:t>Integration of land-use sector into global index</a:t>
            </a:r>
          </a:p>
        </p:txBody>
      </p:sp>
      <p:cxnSp>
        <p:nvCxnSpPr>
          <p:cNvPr id="5" name="Google Shape;195;p9">
            <a:extLst>
              <a:ext uri="{FF2B5EF4-FFF2-40B4-BE49-F238E27FC236}">
                <a16:creationId xmlns:a16="http://schemas.microsoft.com/office/drawing/2014/main" id="{7E7C91F6-3F50-EA1D-69D9-E203251FF296}"/>
              </a:ext>
            </a:extLst>
          </p:cNvPr>
          <p:cNvCxnSpPr>
            <a:cxnSpLocks/>
          </p:cNvCxnSpPr>
          <p:nvPr/>
        </p:nvCxnSpPr>
        <p:spPr>
          <a:xfrm>
            <a:off x="522098" y="1010436"/>
            <a:ext cx="11141582" cy="0"/>
          </a:xfrm>
          <a:prstGeom prst="straightConnector1">
            <a:avLst/>
          </a:prstGeom>
          <a:noFill/>
          <a:ln w="47625" cap="flat" cmpd="sng">
            <a:solidFill>
              <a:srgbClr val="28666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147;p15">
            <a:extLst>
              <a:ext uri="{FF2B5EF4-FFF2-40B4-BE49-F238E27FC236}">
                <a16:creationId xmlns:a16="http://schemas.microsoft.com/office/drawing/2014/main" id="{ED3FC6C2-7551-E183-721C-855D275B8683}"/>
              </a:ext>
            </a:extLst>
          </p:cNvPr>
          <p:cNvSpPr txBox="1"/>
          <p:nvPr/>
        </p:nvSpPr>
        <p:spPr>
          <a:xfrm>
            <a:off x="762001" y="1222166"/>
            <a:ext cx="1090168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Developed a Forest Industry Lens (FIL) that measures the carbon circularity in the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forest sector of 30 countries across the world</a:t>
            </a:r>
          </a:p>
        </p:txBody>
      </p:sp>
      <p:sp>
        <p:nvSpPr>
          <p:cNvPr id="21" name="Google Shape;148;p15">
            <a:extLst>
              <a:ext uri="{FF2B5EF4-FFF2-40B4-BE49-F238E27FC236}">
                <a16:creationId xmlns:a16="http://schemas.microsoft.com/office/drawing/2014/main" id="{B73805CA-0BAA-9D05-7D7E-3899D14418CA}"/>
              </a:ext>
            </a:extLst>
          </p:cNvPr>
          <p:cNvSpPr/>
          <p:nvPr/>
        </p:nvSpPr>
        <p:spPr>
          <a:xfrm>
            <a:off x="571500" y="1273429"/>
            <a:ext cx="76200" cy="50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06C4F5-A2B7-0B4D-766C-36A34F41E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3" y="2488893"/>
            <a:ext cx="5156124" cy="4315184"/>
          </a:xfrm>
          <a:prstGeom prst="rect">
            <a:avLst/>
          </a:prstGeom>
        </p:spPr>
      </p:pic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614FE0B-C0E5-F40A-C12D-7B865B98F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860" y="2560395"/>
            <a:ext cx="4019747" cy="4099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E3BE97-2CC5-6D7C-43C0-C5A631DE3368}"/>
              </a:ext>
            </a:extLst>
          </p:cNvPr>
          <p:cNvSpPr txBox="1"/>
          <p:nvPr/>
        </p:nvSpPr>
        <p:spPr>
          <a:xfrm>
            <a:off x="949942" y="2090964"/>
            <a:ext cx="332302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2023 Scores for major countries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A98B3-7DB4-F3B6-A609-F1E2506A6F7D}"/>
              </a:ext>
            </a:extLst>
          </p:cNvPr>
          <p:cNvSpPr txBox="1"/>
          <p:nvPr/>
        </p:nvSpPr>
        <p:spPr>
          <a:xfrm>
            <a:off x="8894319" y="2090964"/>
            <a:ext cx="250882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Development of scores </a:t>
            </a:r>
          </a:p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from 2019-2023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52DC5-4448-4D86-C007-B8826B187E79}"/>
              </a:ext>
            </a:extLst>
          </p:cNvPr>
          <p:cNvSpPr txBox="1"/>
          <p:nvPr/>
        </p:nvSpPr>
        <p:spPr>
          <a:xfrm>
            <a:off x="5301859" y="2090964"/>
            <a:ext cx="2609817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The Forest Industry Lens</a:t>
            </a:r>
          </a:p>
          <a:p>
            <a:pPr lvl="0" algn="ctr"/>
            <a:r>
              <a:rPr lang="en-US" sz="1600" b="1" dirty="0">
                <a:solidFill>
                  <a:schemeClr val="dk1"/>
                </a:solidFill>
              </a:rPr>
              <a:t>and its four indicators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25E0A6-0BED-6DFC-47A4-3179E312C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892" y="2800688"/>
            <a:ext cx="2905751" cy="2369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FD77FF-5D02-637A-B2E5-F0433ACC2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436" y="6132697"/>
            <a:ext cx="1986663" cy="52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69ED9-B136-E48F-0BF8-E7FF3053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;p9">
            <a:extLst>
              <a:ext uri="{FF2B5EF4-FFF2-40B4-BE49-F238E27FC236}">
                <a16:creationId xmlns:a16="http://schemas.microsoft.com/office/drawing/2014/main" id="{A01208CE-4442-D968-6EEE-1E273B1AD762}"/>
              </a:ext>
            </a:extLst>
          </p:cNvPr>
          <p:cNvSpPr txBox="1"/>
          <p:nvPr/>
        </p:nvSpPr>
        <p:spPr>
          <a:xfrm>
            <a:off x="522000" y="396000"/>
            <a:ext cx="104264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b="1" dirty="0">
                <a:solidFill>
                  <a:srgbClr val="033F63"/>
                </a:solidFill>
                <a:latin typeface="Arial"/>
                <a:cs typeface="Arial"/>
              </a:rPr>
              <a:t>Even with better data, fundamental value conflicts remain</a:t>
            </a:r>
          </a:p>
        </p:txBody>
      </p:sp>
      <p:cxnSp>
        <p:nvCxnSpPr>
          <p:cNvPr id="5" name="Google Shape;195;p9">
            <a:extLst>
              <a:ext uri="{FF2B5EF4-FFF2-40B4-BE49-F238E27FC236}">
                <a16:creationId xmlns:a16="http://schemas.microsoft.com/office/drawing/2014/main" id="{38202C79-3C8F-3FA3-9949-599A072D9E63}"/>
              </a:ext>
            </a:extLst>
          </p:cNvPr>
          <p:cNvCxnSpPr>
            <a:cxnSpLocks/>
          </p:cNvCxnSpPr>
          <p:nvPr/>
        </p:nvCxnSpPr>
        <p:spPr>
          <a:xfrm>
            <a:off x="522098" y="1010436"/>
            <a:ext cx="11141582" cy="0"/>
          </a:xfrm>
          <a:prstGeom prst="straightConnector1">
            <a:avLst/>
          </a:prstGeom>
          <a:noFill/>
          <a:ln w="47625" cap="flat" cmpd="sng">
            <a:solidFill>
              <a:srgbClr val="28666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147;p15">
            <a:extLst>
              <a:ext uri="{FF2B5EF4-FFF2-40B4-BE49-F238E27FC236}">
                <a16:creationId xmlns:a16="http://schemas.microsoft.com/office/drawing/2014/main" id="{7A4ECF66-4C3E-2339-F898-07EB28E35D4B}"/>
              </a:ext>
            </a:extLst>
          </p:cNvPr>
          <p:cNvSpPr txBox="1"/>
          <p:nvPr/>
        </p:nvSpPr>
        <p:spPr>
          <a:xfrm>
            <a:off x="762001" y="1222166"/>
            <a:ext cx="1090168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Key headline of the assessment: </a:t>
            </a:r>
            <a:r>
              <a:rPr lang="en-US" sz="2000" b="1" dirty="0">
                <a:solidFill>
                  <a:schemeClr val="tx2"/>
                </a:solidFill>
              </a:rPr>
              <a:t>Sweden’s old-growth natural forests store 83% more </a:t>
            </a:r>
          </a:p>
          <a:p>
            <a:r>
              <a:rPr lang="en-US" sz="2000" b="1" dirty="0">
                <a:solidFill>
                  <a:schemeClr val="tx2"/>
                </a:solidFill>
              </a:rPr>
              <a:t>carbon than managed woodlands</a:t>
            </a:r>
          </a:p>
        </p:txBody>
      </p:sp>
      <p:sp>
        <p:nvSpPr>
          <p:cNvPr id="8" name="Google Shape;148;p15">
            <a:extLst>
              <a:ext uri="{FF2B5EF4-FFF2-40B4-BE49-F238E27FC236}">
                <a16:creationId xmlns:a16="http://schemas.microsoft.com/office/drawing/2014/main" id="{EBFF5586-9D43-C19E-C8D3-1D957D705638}"/>
              </a:ext>
            </a:extLst>
          </p:cNvPr>
          <p:cNvSpPr/>
          <p:nvPr/>
        </p:nvSpPr>
        <p:spPr>
          <a:xfrm>
            <a:off x="571500" y="1273429"/>
            <a:ext cx="76200" cy="50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05646E-1D20-F670-D16F-22A5FCF442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187"/>
          <a:stretch>
            <a:fillRect/>
          </a:stretch>
        </p:blipFill>
        <p:spPr>
          <a:xfrm>
            <a:off x="6963129" y="2283934"/>
            <a:ext cx="2005585" cy="41362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0A7EA-76C9-3891-E873-BEB86094E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956" y="2135009"/>
            <a:ext cx="5073771" cy="41362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F1C4DA-C498-266A-5E14-AB9E3A8AF224}"/>
              </a:ext>
            </a:extLst>
          </p:cNvPr>
          <p:cNvSpPr txBox="1"/>
          <p:nvPr/>
        </p:nvSpPr>
        <p:spPr>
          <a:xfrm>
            <a:off x="4749048" y="6407112"/>
            <a:ext cx="2935099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sz="1200" dirty="0">
                <a:solidFill>
                  <a:schemeClr val="dk1"/>
                </a:solidFill>
              </a:rPr>
              <a:t>Source: D. Pascual et al., Science (2026)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AE4B71-7A2D-FC72-DDAA-44C1C8564405}"/>
              </a:ext>
            </a:extLst>
          </p:cNvPr>
          <p:cNvSpPr/>
          <p:nvPr/>
        </p:nvSpPr>
        <p:spPr>
          <a:xfrm rot="18946319">
            <a:off x="8036012" y="5485116"/>
            <a:ext cx="1585986" cy="553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288154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0C83B-5581-91F1-2099-FCF8778CB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195;p9">
            <a:extLst>
              <a:ext uri="{FF2B5EF4-FFF2-40B4-BE49-F238E27FC236}">
                <a16:creationId xmlns:a16="http://schemas.microsoft.com/office/drawing/2014/main" id="{B4F7B5E5-7A5B-E852-3C66-012D697D7BB7}"/>
              </a:ext>
            </a:extLst>
          </p:cNvPr>
          <p:cNvCxnSpPr>
            <a:cxnSpLocks/>
          </p:cNvCxnSpPr>
          <p:nvPr/>
        </p:nvCxnSpPr>
        <p:spPr>
          <a:xfrm>
            <a:off x="522098" y="1010436"/>
            <a:ext cx="11141582" cy="0"/>
          </a:xfrm>
          <a:prstGeom prst="straightConnector1">
            <a:avLst/>
          </a:prstGeom>
          <a:noFill/>
          <a:ln w="47625" cap="flat" cmpd="sng">
            <a:solidFill>
              <a:srgbClr val="28666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147;p15">
            <a:extLst>
              <a:ext uri="{FF2B5EF4-FFF2-40B4-BE49-F238E27FC236}">
                <a16:creationId xmlns:a16="http://schemas.microsoft.com/office/drawing/2014/main" id="{A0C18D28-3FD9-C30C-A747-3C4BD49E5DC6}"/>
              </a:ext>
            </a:extLst>
          </p:cNvPr>
          <p:cNvSpPr txBox="1"/>
          <p:nvPr/>
        </p:nvSpPr>
        <p:spPr>
          <a:xfrm>
            <a:off x="762001" y="1352791"/>
            <a:ext cx="109016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KR" altLang="en-KR" sz="2000" b="1" dirty="0">
                <a:solidFill>
                  <a:schemeClr val="tx2"/>
                </a:solidFill>
              </a:rPr>
              <a:t>LULUCF has moved to the center of climate modeling and policy</a:t>
            </a:r>
          </a:p>
        </p:txBody>
      </p:sp>
      <p:sp>
        <p:nvSpPr>
          <p:cNvPr id="8" name="Google Shape;148;p15">
            <a:extLst>
              <a:ext uri="{FF2B5EF4-FFF2-40B4-BE49-F238E27FC236}">
                <a16:creationId xmlns:a16="http://schemas.microsoft.com/office/drawing/2014/main" id="{CE845F38-2D6B-8C66-D3DA-7963AE822F12}"/>
              </a:ext>
            </a:extLst>
          </p:cNvPr>
          <p:cNvSpPr/>
          <p:nvPr/>
        </p:nvSpPr>
        <p:spPr>
          <a:xfrm>
            <a:off x="571500" y="1273429"/>
            <a:ext cx="76200" cy="50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1D353F-72F3-6FCF-BAD0-EA060F702A1B}"/>
              </a:ext>
            </a:extLst>
          </p:cNvPr>
          <p:cNvSpPr/>
          <p:nvPr/>
        </p:nvSpPr>
        <p:spPr>
          <a:xfrm rot="18946319">
            <a:off x="8036012" y="5485116"/>
            <a:ext cx="1585986" cy="553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" name="Google Shape;194;p9">
            <a:extLst>
              <a:ext uri="{FF2B5EF4-FFF2-40B4-BE49-F238E27FC236}">
                <a16:creationId xmlns:a16="http://schemas.microsoft.com/office/drawing/2014/main" id="{5FC6B240-0205-B850-8D33-4833647AE7FA}"/>
              </a:ext>
            </a:extLst>
          </p:cNvPr>
          <p:cNvSpPr txBox="1"/>
          <p:nvPr/>
        </p:nvSpPr>
        <p:spPr>
          <a:xfrm>
            <a:off x="522000" y="396000"/>
            <a:ext cx="98213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ko-KR" sz="2800" b="1" dirty="0">
                <a:solidFill>
                  <a:srgbClr val="033F63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sp>
        <p:nvSpPr>
          <p:cNvPr id="7" name="Google Shape;147;p15">
            <a:extLst>
              <a:ext uri="{FF2B5EF4-FFF2-40B4-BE49-F238E27FC236}">
                <a16:creationId xmlns:a16="http://schemas.microsoft.com/office/drawing/2014/main" id="{E46698D9-A0BE-F0DE-0A5D-3F3037014C77}"/>
              </a:ext>
            </a:extLst>
          </p:cNvPr>
          <p:cNvSpPr txBox="1"/>
          <p:nvPr/>
        </p:nvSpPr>
        <p:spPr>
          <a:xfrm>
            <a:off x="762001" y="2125610"/>
            <a:ext cx="109016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Indicators and indices now shape decisions and accountability</a:t>
            </a:r>
            <a:endParaRPr lang="en-KR" altLang="en-KR" sz="2000" b="1" dirty="0">
              <a:solidFill>
                <a:schemeClr val="tx2"/>
              </a:solidFill>
            </a:endParaRPr>
          </a:p>
        </p:txBody>
      </p:sp>
      <p:sp>
        <p:nvSpPr>
          <p:cNvPr id="12" name="Google Shape;148;p15">
            <a:extLst>
              <a:ext uri="{FF2B5EF4-FFF2-40B4-BE49-F238E27FC236}">
                <a16:creationId xmlns:a16="http://schemas.microsoft.com/office/drawing/2014/main" id="{CD5003FD-56F4-1A1D-4C92-18BBBA5846B8}"/>
              </a:ext>
            </a:extLst>
          </p:cNvPr>
          <p:cNvSpPr/>
          <p:nvPr/>
        </p:nvSpPr>
        <p:spPr>
          <a:xfrm>
            <a:off x="571500" y="2046248"/>
            <a:ext cx="76200" cy="50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7;p15">
            <a:extLst>
              <a:ext uri="{FF2B5EF4-FFF2-40B4-BE49-F238E27FC236}">
                <a16:creationId xmlns:a16="http://schemas.microsoft.com/office/drawing/2014/main" id="{5D346D44-60D5-0C5C-394C-2B33D3C8975A}"/>
              </a:ext>
            </a:extLst>
          </p:cNvPr>
          <p:cNvSpPr txBox="1"/>
          <p:nvPr/>
        </p:nvSpPr>
        <p:spPr>
          <a:xfrm>
            <a:off x="762000" y="2861401"/>
            <a:ext cx="109016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Fundamental debates remain unresolved</a:t>
            </a:r>
            <a:endParaRPr lang="en-KR" altLang="en-KR" sz="2000" b="1" dirty="0">
              <a:solidFill>
                <a:schemeClr val="tx2"/>
              </a:solidFill>
            </a:endParaRPr>
          </a:p>
        </p:txBody>
      </p:sp>
      <p:sp>
        <p:nvSpPr>
          <p:cNvPr id="15" name="Google Shape;148;p15">
            <a:extLst>
              <a:ext uri="{FF2B5EF4-FFF2-40B4-BE49-F238E27FC236}">
                <a16:creationId xmlns:a16="http://schemas.microsoft.com/office/drawing/2014/main" id="{8F4D8821-8B5C-3CD3-D9D1-7893812E8080}"/>
              </a:ext>
            </a:extLst>
          </p:cNvPr>
          <p:cNvSpPr/>
          <p:nvPr/>
        </p:nvSpPr>
        <p:spPr>
          <a:xfrm>
            <a:off x="571499" y="2782039"/>
            <a:ext cx="76200" cy="504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15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7" descr="실외, 자연이(가) 표시된 사진&#10;&#10;자동 생성된 설명"/>
          <p:cNvPicPr preferRelativeResize="0"/>
          <p:nvPr/>
        </p:nvPicPr>
        <p:blipFill rotWithShape="1">
          <a:blip r:embed="rId3">
            <a:alphaModFix/>
          </a:blip>
          <a:srcRect t="28413" b="17949"/>
          <a:stretch/>
        </p:blipFill>
        <p:spPr>
          <a:xfrm>
            <a:off x="2489204" y="-1"/>
            <a:ext cx="97027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25000">
                <a:schemeClr val="lt1"/>
              </a:gs>
              <a:gs pos="100000">
                <a:srgbClr val="FFFFF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7"/>
          <p:cNvSpPr txBox="1"/>
          <p:nvPr/>
        </p:nvSpPr>
        <p:spPr>
          <a:xfrm>
            <a:off x="4972071" y="3136613"/>
            <a:ext cx="22478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17"/>
          <p:cNvCxnSpPr/>
          <p:nvPr/>
        </p:nvCxnSpPr>
        <p:spPr>
          <a:xfrm>
            <a:off x="1719532" y="817270"/>
            <a:ext cx="0" cy="264309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4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6" name="Google Shape;196;p17" descr="텍스트, 식탁용기구, 접시, 클립아트이(가) 표시된 사진&#10;&#10;자동 생성된 설명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558" y="817270"/>
            <a:ext cx="951512" cy="26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7" descr="텍스트이(가) 표시된 사진&#10;&#10;자동 생성된 설명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8545" y="817269"/>
            <a:ext cx="2020076" cy="2643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93;p17">
            <a:extLst>
              <a:ext uri="{FF2B5EF4-FFF2-40B4-BE49-F238E27FC236}">
                <a16:creationId xmlns:a16="http://schemas.microsoft.com/office/drawing/2014/main" id="{71B5C61A-38C5-F125-ED60-10E09A2D80D1}"/>
              </a:ext>
            </a:extLst>
          </p:cNvPr>
          <p:cNvSpPr txBox="1"/>
          <p:nvPr/>
        </p:nvSpPr>
        <p:spPr>
          <a:xfrm>
            <a:off x="5906929" y="5653548"/>
            <a:ext cx="605342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 </a:t>
            </a:r>
            <a:r>
              <a:rPr lang="en-US" sz="1200" dirty="0">
                <a:solidFill>
                  <a:schemeClr val="dk1"/>
                </a:solidFill>
                <a:latin typeface="Arial"/>
                <a:cs typeface="Arial"/>
              </a:rPr>
              <a:t>supported by the National Research Foundation of Korea (NRF) grant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cs typeface="Arial"/>
              </a:rPr>
              <a:t>funded by the Korea Government (MSIT) (RS-2025-24536202), the Ministry of Science and ICT through the National Research Foundation of Korea (RS-2025-02312954)</a:t>
            </a:r>
            <a:r>
              <a:rPr lang="en-KR" sz="12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endParaRPr lang="en-US" sz="12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93;p17">
            <a:extLst>
              <a:ext uri="{FF2B5EF4-FFF2-40B4-BE49-F238E27FC236}">
                <a16:creationId xmlns:a16="http://schemas.microsoft.com/office/drawing/2014/main" id="{4005B971-22EA-5409-0994-0D977D5E8E4F}"/>
              </a:ext>
            </a:extLst>
          </p:cNvPr>
          <p:cNvSpPr txBox="1"/>
          <p:nvPr/>
        </p:nvSpPr>
        <p:spPr>
          <a:xfrm>
            <a:off x="725557" y="5388741"/>
            <a:ext cx="42465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Nicklas Forsell</a:t>
            </a:r>
            <a:endParaRPr b="1" dirty="0"/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Professor | </a:t>
            </a:r>
            <a:r>
              <a:rPr lang="en-US" sz="1200" dirty="0" err="1">
                <a:solidFill>
                  <a:schemeClr val="dk1"/>
                </a:solidFill>
              </a:rPr>
              <a:t>MetaEarth</a:t>
            </a:r>
            <a:r>
              <a:rPr lang="en-US" sz="1200" dirty="0">
                <a:solidFill>
                  <a:schemeClr val="dk1"/>
                </a:solidFill>
              </a:rPr>
              <a:t> Research Center</a:t>
            </a:r>
            <a:r>
              <a:rPr lang="en-KR" sz="1200" dirty="0">
                <a:solidFill>
                  <a:schemeClr val="dk1"/>
                </a:solidFill>
              </a:rPr>
              <a:t> </a:t>
            </a:r>
            <a:endParaRPr lang="en-US" sz="1200" dirty="0">
              <a:solidFill>
                <a:schemeClr val="dk1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200" dirty="0">
                <a:solidFill>
                  <a:schemeClr val="dk1"/>
                </a:solidFill>
              </a:rPr>
              <a:t>Advanced Institute of Science and Technology (KAIST)</a:t>
            </a:r>
          </a:p>
          <a:p>
            <a:pPr lvl="0">
              <a:lnSpc>
                <a:spcPct val="150000"/>
              </a:lnSpc>
            </a:pPr>
            <a:r>
              <a:rPr lang="en-US" sz="1200" dirty="0">
                <a:solidFill>
                  <a:schemeClr val="dk1"/>
                </a:solidFill>
              </a:rPr>
              <a:t>Email: </a:t>
            </a:r>
            <a:r>
              <a:rPr lang="en-US" sz="1200" dirty="0">
                <a:solidFill>
                  <a:schemeClr val="dk1"/>
                </a:solidFill>
                <a:hlinkClick r:id="rId6"/>
              </a:rPr>
              <a:t>forsell@kaist.ac.kr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60729071-2ACA-43B5-F3FA-13F9D9C10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7" descr="실외, 자연이(가) 표시된 사진&#10;&#10;자동 생성된 설명">
            <a:extLst>
              <a:ext uri="{FF2B5EF4-FFF2-40B4-BE49-F238E27FC236}">
                <a16:creationId xmlns:a16="http://schemas.microsoft.com/office/drawing/2014/main" id="{6C8118E8-C6F1-52B6-50F0-44B9849CD3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413" b="17949"/>
          <a:stretch/>
        </p:blipFill>
        <p:spPr>
          <a:xfrm>
            <a:off x="2489204" y="-1"/>
            <a:ext cx="97027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7">
            <a:extLst>
              <a:ext uri="{FF2B5EF4-FFF2-40B4-BE49-F238E27FC236}">
                <a16:creationId xmlns:a16="http://schemas.microsoft.com/office/drawing/2014/main" id="{C2DF048B-8B81-FD29-FEB1-E361BA9CEA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25000">
                <a:schemeClr val="lt1"/>
              </a:gs>
              <a:gs pos="100000">
                <a:srgbClr val="FFFFFF">
                  <a:alpha val="49803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7">
            <a:extLst>
              <a:ext uri="{FF2B5EF4-FFF2-40B4-BE49-F238E27FC236}">
                <a16:creationId xmlns:a16="http://schemas.microsoft.com/office/drawing/2014/main" id="{FDBC334D-CA83-90E5-BDC6-C5D3BE8E3C11}"/>
              </a:ext>
            </a:extLst>
          </p:cNvPr>
          <p:cNvSpPr txBox="1"/>
          <p:nvPr/>
        </p:nvSpPr>
        <p:spPr>
          <a:xfrm>
            <a:off x="4972071" y="3136613"/>
            <a:ext cx="22478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p17">
            <a:extLst>
              <a:ext uri="{FF2B5EF4-FFF2-40B4-BE49-F238E27FC236}">
                <a16:creationId xmlns:a16="http://schemas.microsoft.com/office/drawing/2014/main" id="{9F1F621F-FC25-34A8-03D5-1BB956AC8F75}"/>
              </a:ext>
            </a:extLst>
          </p:cNvPr>
          <p:cNvCxnSpPr/>
          <p:nvPr/>
        </p:nvCxnSpPr>
        <p:spPr>
          <a:xfrm>
            <a:off x="1719532" y="817270"/>
            <a:ext cx="0" cy="264309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4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6" name="Google Shape;196;p17" descr="텍스트, 식탁용기구, 접시, 클립아트이(가) 표시된 사진&#10;&#10;자동 생성된 설명">
            <a:extLst>
              <a:ext uri="{FF2B5EF4-FFF2-40B4-BE49-F238E27FC236}">
                <a16:creationId xmlns:a16="http://schemas.microsoft.com/office/drawing/2014/main" id="{077532CA-A2F1-A04E-8818-692FF98C21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558" y="817270"/>
            <a:ext cx="951512" cy="26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7" descr="텍스트이(가) 표시된 사진&#10;&#10;자동 생성된 설명">
            <a:extLst>
              <a:ext uri="{FF2B5EF4-FFF2-40B4-BE49-F238E27FC236}">
                <a16:creationId xmlns:a16="http://schemas.microsoft.com/office/drawing/2014/main" id="{09345B56-BB41-55B9-F45E-76E8EDE73B4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8545" y="817269"/>
            <a:ext cx="2020076" cy="2643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93;p17">
            <a:extLst>
              <a:ext uri="{FF2B5EF4-FFF2-40B4-BE49-F238E27FC236}">
                <a16:creationId xmlns:a16="http://schemas.microsoft.com/office/drawing/2014/main" id="{F5FD8D3A-BF01-6B1F-E21F-B8990350A506}"/>
              </a:ext>
            </a:extLst>
          </p:cNvPr>
          <p:cNvSpPr txBox="1"/>
          <p:nvPr/>
        </p:nvSpPr>
        <p:spPr>
          <a:xfrm>
            <a:off x="5906929" y="5653548"/>
            <a:ext cx="605342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 </a:t>
            </a:r>
            <a:r>
              <a:rPr lang="en-US" sz="1200" dirty="0">
                <a:solidFill>
                  <a:schemeClr val="dk1"/>
                </a:solidFill>
                <a:latin typeface="Arial"/>
                <a:cs typeface="Arial"/>
              </a:rPr>
              <a:t>supported by the National Research Foundation of Korea (NRF) grant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cs typeface="Arial"/>
              </a:rPr>
              <a:t>funded by the Korea Government (MSIT) (RS-2025-24536202), the Ministry of Science and ICT through the National Research Foundation of Korea (RS-2025-02312954)</a:t>
            </a:r>
            <a:r>
              <a:rPr lang="en-KR" sz="1200" dirty="0">
                <a:solidFill>
                  <a:schemeClr val="dk1"/>
                </a:solidFill>
                <a:latin typeface="Arial"/>
                <a:cs typeface="Arial"/>
              </a:rPr>
              <a:t> </a:t>
            </a:r>
            <a:endParaRPr lang="en-US" sz="120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93;p17">
            <a:extLst>
              <a:ext uri="{FF2B5EF4-FFF2-40B4-BE49-F238E27FC236}">
                <a16:creationId xmlns:a16="http://schemas.microsoft.com/office/drawing/2014/main" id="{FB54826A-5149-0843-20F2-A74EC6A34F4E}"/>
              </a:ext>
            </a:extLst>
          </p:cNvPr>
          <p:cNvSpPr txBox="1"/>
          <p:nvPr/>
        </p:nvSpPr>
        <p:spPr>
          <a:xfrm>
            <a:off x="725557" y="5388741"/>
            <a:ext cx="42465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Nicklas Forsell</a:t>
            </a:r>
            <a:endParaRPr b="1" dirty="0"/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Professor | </a:t>
            </a:r>
            <a:r>
              <a:rPr lang="en-US" sz="1200" dirty="0" err="1">
                <a:solidFill>
                  <a:schemeClr val="dk1"/>
                </a:solidFill>
              </a:rPr>
              <a:t>MetaEarth</a:t>
            </a:r>
            <a:r>
              <a:rPr lang="en-US" sz="1200" dirty="0">
                <a:solidFill>
                  <a:schemeClr val="dk1"/>
                </a:solidFill>
              </a:rPr>
              <a:t> Research Center</a:t>
            </a:r>
            <a:r>
              <a:rPr lang="en-KR" sz="1200" dirty="0">
                <a:solidFill>
                  <a:schemeClr val="dk1"/>
                </a:solidFill>
              </a:rPr>
              <a:t> </a:t>
            </a:r>
            <a:endParaRPr lang="en-US" sz="1200" dirty="0">
              <a:solidFill>
                <a:schemeClr val="dk1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sz="1200" dirty="0">
                <a:solidFill>
                  <a:schemeClr val="dk1"/>
                </a:solidFill>
              </a:rPr>
              <a:t>Advanced Institute of Science and Technology (KAIST)</a:t>
            </a:r>
          </a:p>
          <a:p>
            <a:pPr lvl="0">
              <a:lnSpc>
                <a:spcPct val="150000"/>
              </a:lnSpc>
            </a:pPr>
            <a:r>
              <a:rPr lang="en-US" sz="1200" dirty="0">
                <a:solidFill>
                  <a:schemeClr val="dk1"/>
                </a:solidFill>
              </a:rPr>
              <a:t>Email: </a:t>
            </a:r>
            <a:r>
              <a:rPr lang="en-US" sz="1200" dirty="0">
                <a:solidFill>
                  <a:schemeClr val="dk1"/>
                </a:solidFill>
                <a:hlinkClick r:id="rId6"/>
              </a:rPr>
              <a:t>forsell@kaist.ac.kr</a:t>
            </a:r>
            <a:r>
              <a:rPr lang="en-US" sz="1200" dirty="0">
                <a:solidFill>
                  <a:schemeClr val="dk1"/>
                </a:solidFill>
              </a:rPr>
              <a:t> 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38C33-5033-7732-3B61-B88F240CAD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34" y="1221059"/>
            <a:ext cx="5887843" cy="44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44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D81E1639E104B897B7464782B49BF" ma:contentTypeVersion="26" ma:contentTypeDescription="Create a new document." ma:contentTypeScope="" ma:versionID="2ac2038dccef4cdfd213c45cc9574a1b">
  <xsd:schema xmlns:xsd="http://www.w3.org/2001/XMLSchema" xmlns:xs="http://www.w3.org/2001/XMLSchema" xmlns:p="http://schemas.microsoft.com/office/2006/metadata/properties" xmlns:ns2="4cecae92-d326-45b1-80cf-0205f9ead9fa" xmlns:ns3="955c11f9-020b-4ea4-b49f-f676139b16a5" targetNamespace="http://schemas.microsoft.com/office/2006/metadata/properties" ma:root="true" ma:fieldsID="6ba057d56c77b88074d1eb67a6ec7df5" ns2:_="" ns3:_="">
    <xsd:import namespace="4cecae92-d326-45b1-80cf-0205f9ead9fa"/>
    <xsd:import namespace="955c11f9-020b-4ea4-b49f-f676139b16a5"/>
    <xsd:element name="properties">
      <xsd:complexType>
        <xsd:sequence>
          <xsd:element name="documentManagement">
            <xsd:complexType>
              <xsd:all>
                <xsd:element ref="ns2:Client" minOccurs="0"/>
                <xsd:element ref="ns2:ProjectID" minOccurs="0"/>
                <xsd:element ref="ns3:SharedWithUsers" minOccurs="0"/>
                <xsd:element ref="ns3:SharedWithDetails" minOccurs="0"/>
                <xsd:element ref="ns2:ProjectNam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Statu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Date" minOccurs="0"/>
                <xsd:element ref="ns2:MediaServiceObjectDetectorVersions" minOccurs="0"/>
                <xsd:element ref="ns2:FileDescrip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cae92-d326-45b1-80cf-0205f9ead9fa" elementFormDefault="qualified">
    <xsd:import namespace="http://schemas.microsoft.com/office/2006/documentManagement/types"/>
    <xsd:import namespace="http://schemas.microsoft.com/office/infopath/2007/PartnerControls"/>
    <xsd:element name="Client" ma:index="8" nillable="true" ma:displayName="Client" ma:format="Dropdown" ma:internalName="Client">
      <xsd:simpleType>
        <xsd:restriction base="dms:Text">
          <xsd:maxLength value="255"/>
        </xsd:restriction>
      </xsd:simpleType>
    </xsd:element>
    <xsd:element name="ProjectID" ma:index="9" nillable="true" ma:displayName="Project Number" ma:format="Dropdown" ma:internalName="ProjectID">
      <xsd:simpleType>
        <xsd:restriction base="dms:Text">
          <xsd:maxLength value="255"/>
        </xsd:restriction>
      </xsd:simpleType>
    </xsd:element>
    <xsd:element name="ProjectName" ma:index="12" nillable="true" ma:displayName="Project Name" ma:format="Dropdown" ma:internalName="ProjectName">
      <xsd:simpleType>
        <xsd:restriction base="dms:Text">
          <xsd:maxLength value="255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3b40f3a-84d0-4acf-ad34-a39173ff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Status" ma:index="23" nillable="true" ma:displayName="Status" ma:format="Dropdown" ma:internalName="Status">
      <xsd:simpleType>
        <xsd:restriction base="dms:Choice">
          <xsd:enumeration value="Active"/>
          <xsd:enumeration value="Closed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8" nillable="true" ma:displayName="Date" ma:format="DateOnly" ma:internalName="Date">
      <xsd:simpleType>
        <xsd:restriction base="dms:DateTime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FileDescription" ma:index="30" nillable="true" ma:displayName="File Description" ma:description="Short description of the file" ma:format="Dropdown" ma:internalName="FileDescription">
      <xsd:simpleType>
        <xsd:restriction base="dms:Text">
          <xsd:maxLength value="255"/>
        </xsd:restriction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c11f9-020b-4ea4-b49f-f676139b16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46e6daf-71af-4009-ad17-73c15e282d41}" ma:internalName="TaxCatchAll" ma:showField="CatchAllData" ma:web="955c11f9-020b-4ea4-b49f-f676139b16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4cecae92-d326-45b1-80cf-0205f9ead9fa" xsi:nil="true"/>
    <TaxCatchAll xmlns="955c11f9-020b-4ea4-b49f-f676139b16a5" xsi:nil="true"/>
    <FileDescription xmlns="4cecae92-d326-45b1-80cf-0205f9ead9fa" xsi:nil="true"/>
    <lcf76f155ced4ddcb4097134ff3c332f xmlns="4cecae92-d326-45b1-80cf-0205f9ead9fa">
      <Terms xmlns="http://schemas.microsoft.com/office/infopath/2007/PartnerControls"/>
    </lcf76f155ced4ddcb4097134ff3c332f>
    <ProjectID xmlns="4cecae92-d326-45b1-80cf-0205f9ead9fa" xsi:nil="true"/>
    <ProjectName xmlns="4cecae92-d326-45b1-80cf-0205f9ead9fa" xsi:nil="true"/>
    <Client xmlns="4cecae92-d326-45b1-80cf-0205f9ead9fa" xsi:nil="true"/>
    <Status xmlns="4cecae92-d326-45b1-80cf-0205f9ead9fa" xsi:nil="true"/>
  </documentManagement>
</p:properties>
</file>

<file path=customXml/itemProps1.xml><?xml version="1.0" encoding="utf-8"?>
<ds:datastoreItem xmlns:ds="http://schemas.openxmlformats.org/officeDocument/2006/customXml" ds:itemID="{43B1E32B-32C7-488A-923D-5D7AFAC8308A}"/>
</file>

<file path=customXml/itemProps2.xml><?xml version="1.0" encoding="utf-8"?>
<ds:datastoreItem xmlns:ds="http://schemas.openxmlformats.org/officeDocument/2006/customXml" ds:itemID="{5B4876B9-306E-41D6-BDA1-BFCDD8870E35}"/>
</file>

<file path=customXml/itemProps3.xml><?xml version="1.0" encoding="utf-8"?>
<ds:datastoreItem xmlns:ds="http://schemas.openxmlformats.org/officeDocument/2006/customXml" ds:itemID="{29A0F9B8-0314-458D-9B5D-BC38A08914E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Widescreen</PresentationFormat>
  <Paragraphs>75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맑은 고딕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조혜민</dc:creator>
  <cp:lastModifiedBy>NP Forsell</cp:lastModifiedBy>
  <cp:revision>103</cp:revision>
  <dcterms:created xsi:type="dcterms:W3CDTF">2026-02-20T06:40:31Z</dcterms:created>
  <dcterms:modified xsi:type="dcterms:W3CDTF">2026-04-14T10:58:56Z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0x0101004CBD81E1639E104B897B7464782B49BF</vt:lpwstr>
  </property>
  <property fmtid="{D5CDD505-2E9C-101B-9397-08002B2CF9AE}" pid="3" name="MediaServiceImageTags">
    <vt:lpwstr/>
  </property>
</Properties>
</file>