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s/modernComment_214_2340636B.xml" ContentType="application/vnd.ms-powerpoint.comments+xml"/>
  <Override PartName="/ppt/theme/theme1.xml" ContentType="application/vnd.openxmlformats-officedocument.theme+xml"/>
  <Override PartName="/ppt/comments/modernComment_20B_65EBE8EA.xml" ContentType="application/vnd.ms-powerpoint.comment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1F9_713553F2.xml" ContentType="application/vnd.ms-powerpoint.comments+xml"/>
  <Override PartName="/ppt/comments/modernComment_1F5_9F76EE7E.xml" ContentType="application/vnd.ms-powerpoint.comments+xml"/>
  <Override PartName="/ppt/comments/modernComment_1F6_D3A1C97A.xml" ContentType="application/vnd.ms-powerpoint.comments+xml"/>
  <Override PartName="/ppt/comments/modernComment_210_279D86C9.xml" ContentType="application/vnd.ms-powerpoint.comments+xml"/>
  <Override PartName="/ppt/comments/modernComment_211_CA8025B8.xml" ContentType="application/vnd.ms-powerpoint.comments+xml"/>
  <Override PartName="/ppt/comments/modernComment_22F_DBDA83FA.xml" ContentType="application/vnd.ms-powerpoint.comments+xml"/>
  <Override PartName="/ppt/comments/modernComment_200_C99907C0.xml" ContentType="application/vnd.ms-powerpoint.comments+xml"/>
  <Override PartName="/ppt/comments/modernComment_213_F4A1C46.xml" ContentType="application/vnd.ms-powerpoint.comments+xml"/>
  <Override PartName="/ppt/authors.xml" ContentType="application/vnd.ms-powerpoint.authors+xml"/>
  <Override PartName="/ppt/comments/modernComment_20D_998177DE.xml" ContentType="application/vnd.ms-powerpoint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1" r:id="rId2"/>
    <p:sldMasterId id="2147483701" r:id="rId3"/>
    <p:sldMasterId id="2147483713" r:id="rId4"/>
  </p:sldMasterIdLst>
  <p:notesMasterIdLst>
    <p:notesMasterId r:id="rId33"/>
  </p:notesMasterIdLst>
  <p:sldIdLst>
    <p:sldId id="480" r:id="rId5"/>
    <p:sldId id="553" r:id="rId6"/>
    <p:sldId id="541" r:id="rId7"/>
    <p:sldId id="542" r:id="rId8"/>
    <p:sldId id="543" r:id="rId9"/>
    <p:sldId id="554" r:id="rId10"/>
    <p:sldId id="545" r:id="rId11"/>
    <p:sldId id="559" r:id="rId12"/>
    <p:sldId id="560" r:id="rId13"/>
    <p:sldId id="556" r:id="rId14"/>
    <p:sldId id="561" r:id="rId15"/>
    <p:sldId id="557" r:id="rId16"/>
    <p:sldId id="505" r:id="rId17"/>
    <p:sldId id="501" r:id="rId18"/>
    <p:sldId id="502" r:id="rId19"/>
    <p:sldId id="528" r:id="rId20"/>
    <p:sldId id="529" r:id="rId21"/>
    <p:sldId id="525" r:id="rId22"/>
    <p:sldId id="512" r:id="rId23"/>
    <p:sldId id="503" r:id="rId24"/>
    <p:sldId id="499" r:id="rId25"/>
    <p:sldId id="523" r:id="rId26"/>
    <p:sldId id="531" r:id="rId27"/>
    <p:sldId id="532" r:id="rId28"/>
    <p:sldId id="558" r:id="rId29"/>
    <p:sldId id="547" r:id="rId30"/>
    <p:sldId id="546" r:id="rId31"/>
    <p:sldId id="305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15A52C-FCCE-05C7-DEE5-F0DFBF3F37D7}" name="Roberts, Zoey (zroberts@uidaho.edu)" initials="ZR" userId="S::zroberts@uidaho.edu::96d00d07-67ab-475b-ab3f-95ac12fe7b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79646"/>
    <a:srgbClr val="0070C0"/>
    <a:srgbClr val="00B050"/>
    <a:srgbClr val="006600"/>
    <a:srgbClr val="FF0000"/>
    <a:srgbClr val="FFC000"/>
    <a:srgbClr val="FFD233"/>
    <a:srgbClr val="F1B300"/>
    <a:srgbClr val="FDE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6611" autoAdjust="0"/>
  </p:normalViewPr>
  <p:slideViewPr>
    <p:cSldViewPr snapToGrid="0">
      <p:cViewPr>
        <p:scale>
          <a:sx n="80" d="100"/>
          <a:sy n="80" d="100"/>
        </p:scale>
        <p:origin x="-219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364" y="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1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/Relationships>
</file>

<file path=ppt/comments/modernComment_1F5_9F76EE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C92E5D-9BFA-4514-850C-51EC0FEA487B}" authorId="{8215A52C-FCCE-05C7-DEE5-F0DFBF3F37D7}" created="2024-06-27T10:17:47.07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75371646" sldId="501"/>
      <ac:spMk id="9" creationId="{54CCF89B-420C-4D87-9106-D5FF26A7576A}"/>
      <ac:txMk cp="0">
        <ac:context len="34" hash="238271980"/>
      </ac:txMk>
    </ac:txMkLst>
    <p188:pos x="927122" y="175174"/>
    <p188:txBody>
      <a:bodyPr/>
      <a:lstStyle/>
      <a:p>
        <a:r>
          <a:rPr lang="en-US"/>
          <a:t>Add risk map from Raju paper</a:t>
        </a:r>
      </a:p>
    </p188:txBody>
  </p188:cm>
</p188:cmLst>
</file>

<file path=ppt/comments/modernComment_1F6_D3A1C9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CA75F53-CD27-4346-AA8A-EE86C4075AC4}" authorId="{8215A52C-FCCE-05C7-DEE5-F0DFBF3F37D7}" status="resolved" created="2024-06-27T10:20:03.80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50595450" sldId="502"/>
      <ac:spMk id="9" creationId="{54CCF89B-420C-4D87-9106-D5FF26A7576A}"/>
      <ac:txMk cp="0" len="9">
        <ac:context len="31" hash="3866285430"/>
      </ac:txMk>
    </ac:txMkLst>
    <p188:pos x="2639807" y="175174"/>
    <p188:txBody>
      <a:bodyPr/>
      <a:lstStyle/>
      <a:p>
        <a:r>
          <a:rPr lang="en-US"/>
          <a:t>Doing relative to the average so they can represent 50/50 weighting </a:t>
        </a:r>
      </a:p>
    </p188:txBody>
  </p188:cm>
</p188:cmLst>
</file>

<file path=ppt/comments/modernComment_1F9_713553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8EA1DA-E225-4F45-AC8F-F1CC7C53B6BA}" authorId="{8215A52C-FCCE-05C7-DEE5-F0DFBF3F37D7}" created="2024-06-27T10:15:54.57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99320306" sldId="505"/>
      <ac:spMk id="9" creationId="{54CCF89B-420C-4D87-9106-D5FF26A7576A}"/>
      <ac:txMk cp="0" len="9">
        <ac:context len="26" hash="2858754711"/>
      </ac:txMk>
    </ac:txMkLst>
    <p188:pos x="2364036" y="175174"/>
    <p188:txBody>
      <a:bodyPr/>
      <a:lstStyle/>
      <a:p>
        <a:r>
          <a:rPr lang="en-US"/>
          <a:t>Add size average tables</a:t>
        </a:r>
      </a:p>
    </p188:txBody>
  </p188:cm>
  <p188:cm id="{C5AF9146-2FF0-4CC0-9D11-9EED51CD2EEC}" authorId="{8215A52C-FCCE-05C7-DEE5-F0DFBF3F37D7}" created="2024-06-27T10:16:42.57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99320306" sldId="505"/>
      <ac:spMk id="9" creationId="{54CCF89B-420C-4D87-9106-D5FF26A7576A}"/>
      <ac:txMk cp="0" len="9">
        <ac:context len="26" hash="2858754711"/>
      </ac:txMk>
    </ac:txMkLst>
    <p188:pos x="2364036" y="175174"/>
    <p188:txBody>
      <a:bodyPr/>
      <a:lstStyle/>
      <a:p>
        <a:r>
          <a:rPr lang="en-US"/>
          <a:t>Shrink for next slide</a:t>
        </a:r>
      </a:p>
    </p188:txBody>
  </p188:cm>
</p188:cmLst>
</file>

<file path=ppt/comments/modernComment_200_C99907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ABBFCA-A3EA-435A-A3FD-E395A4FE67EA}" authorId="{8215A52C-FCCE-05C7-DEE5-F0DFBF3F37D7}" status="resolved" created="2024-06-27T10:25:05.48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82249408" sldId="512"/>
      <ac:spMk id="9" creationId="{54CCF89B-420C-4D87-9106-D5FF26A7576A}"/>
      <ac:txMk cp="0" len="4">
        <ac:context len="46" hash="1640522032"/>
      </ac:txMk>
    </ac:txMkLst>
    <p188:pos x="1079435" y="129849"/>
    <p188:txBody>
      <a:bodyPr/>
      <a:lstStyle/>
      <a:p>
        <a:r>
          <a:rPr lang="en-US"/>
          <a:t>Add lura map</a:t>
        </a:r>
      </a:p>
    </p188:txBody>
  </p188:cm>
</p188:cmLst>
</file>

<file path=ppt/comments/modernComment_20B_65EBE8E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4F1005-BFDD-4E60-BE0F-AD416D49B9EE}" authorId="{8215A52C-FCCE-05C7-DEE5-F0DFBF3F37D7}" created="2024-06-27T10:28:46.0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09959402" sldId="523"/>
      <ac:spMk id="9" creationId="{54CCF89B-420C-4D87-9106-D5FF26A7576A}"/>
      <ac:txMk cp="0" len="1">
        <ac:context len="12" hash="3999558206"/>
      </ac:txMk>
    </ac:txMkLst>
    <p188:pos x="2048589" y="129849"/>
    <p188:replyLst>
      <p188:reply id="{D14E434C-5648-427B-81FC-B5B41AACC31A}" authorId="{8215A52C-FCCE-05C7-DEE5-F0DFBF3F37D7}" created="2024-06-27T10:29:33.426">
        <p188:txBody>
          <a:bodyPr/>
          <a:lstStyle/>
          <a:p>
            <a:r>
              <a:rPr lang="en-US"/>
              <a:t>Not necc circles</a:t>
            </a:r>
          </a:p>
        </p188:txBody>
      </p188:reply>
    </p188:replyLst>
    <p188:txBody>
      <a:bodyPr/>
      <a:lstStyle/>
      <a:p>
        <a:r>
          <a:rPr lang="en-US"/>
          <a:t>Explain legend </a:t>
        </a:r>
      </a:p>
    </p188:txBody>
  </p188:cm>
  <p188:cm id="{112C220F-0B03-4A01-B0CE-92F964CE8928}" authorId="{8215A52C-FCCE-05C7-DEE5-F0DFBF3F37D7}" created="2024-06-27T10:30:19.12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09959402" sldId="523"/>
      <ac:spMk id="9" creationId="{54CCF89B-420C-4D87-9106-D5FF26A7576A}"/>
      <ac:txMk cp="0" len="1">
        <ac:context len="12" hash="3999558206"/>
      </ac:txMk>
    </ac:txMkLst>
    <p188:pos x="2048589" y="129849"/>
    <p188:txBody>
      <a:bodyPr/>
      <a:lstStyle/>
      <a:p>
        <a:r>
          <a:rPr lang="en-US"/>
          <a:t>Supply shed</a:t>
        </a:r>
      </a:p>
    </p188:txBody>
  </p188:cm>
</p188:cmLst>
</file>

<file path=ppt/comments/modernComment_20D_998177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CF882D-28D7-4D4D-8A52-047D545EC2FE}" authorId="{8215A52C-FCCE-05C7-DEE5-F0DFBF3F37D7}" created="2024-06-27T10:23:37.12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75398878" sldId="525"/>
      <ac:spMk id="9" creationId="{54CCF89B-420C-4D87-9106-D5FF26A7576A}"/>
      <ac:txMk cp="0" len="7">
        <ac:context len="8" hash="2832100575"/>
      </ac:txMk>
    </ac:txMkLst>
    <p188:pos x="2048589" y="129849"/>
    <p188:txBody>
      <a:bodyPr/>
      <a:lstStyle/>
      <a:p>
        <a:r>
          <a:rPr lang="en-US"/>
          <a:t>Add two maps (comp &amp; fire) and maybe equation</a:t>
        </a:r>
      </a:p>
    </p188:txBody>
  </p188:cm>
</p188:cmLst>
</file>

<file path=ppt/comments/modernComment_210_279D86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6A585B8-A436-467A-938C-B472FF29C0E5}" authorId="{8215A52C-FCCE-05C7-DEE5-F0DFBF3F37D7}" created="2024-06-27T10:18:54.80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64635081" sldId="528"/>
      <ac:spMk id="9" creationId="{54CCF89B-420C-4D87-9106-D5FF26A7576A}"/>
      <ac:txMk cp="32">
        <ac:context len="33" hash="268043730"/>
      </ac:txMk>
    </ac:txMkLst>
    <p188:pos x="927122" y="175174"/>
    <p188:txBody>
      <a:bodyPr/>
      <a:lstStyle/>
      <a:p>
        <a:r>
          <a:rPr lang="en-US"/>
          <a:t>Add mini Raju maps</a:t>
        </a:r>
      </a:p>
    </p188:txBody>
  </p188:cm>
</p188:cmLst>
</file>

<file path=ppt/comments/modernComment_211_CA8025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C35599-16CB-4FC3-9C9B-F81B2F67EEC2}" authorId="{8215A52C-FCCE-05C7-DEE5-F0DFBF3F37D7}" created="2024-06-27T10:21:32.04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97395896" sldId="529"/>
      <ac:spMk id="9" creationId="{54CCF89B-420C-4D87-9106-D5FF26A7576A}"/>
      <ac:txMk cp="30">
        <ac:context len="31" hash="115165693"/>
      </ac:txMk>
    </ac:txMkLst>
    <p188:pos x="2634462" y="129849"/>
    <p188:txBody>
      <a:bodyPr/>
      <a:lstStyle/>
      <a:p>
        <a:r>
          <a:rPr lang="en-US"/>
          <a:t>Add to slide before</a:t>
        </a:r>
      </a:p>
    </p188:txBody>
  </p188:cm>
  <p188:cm id="{0EAAE40A-A967-4C3C-A27F-06E46001F7F6}" authorId="{8215A52C-FCCE-05C7-DEE5-F0DFBF3F37D7}" created="2024-06-27T10:22:28.38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97395896" sldId="529"/>
      <ac:spMk id="9" creationId="{54CCF89B-420C-4D87-9106-D5FF26A7576A}"/>
      <ac:txMk cp="30">
        <ac:context len="31" hash="115165693"/>
      </ac:txMk>
    </ac:txMkLst>
    <p188:pos x="2634462" y="129849"/>
    <p188:txBody>
      <a:bodyPr/>
      <a:lstStyle/>
      <a:p>
        <a:r>
          <a:rPr lang="en-US"/>
          <a:t>Add current mill map</a:t>
        </a:r>
      </a:p>
    </p188:txBody>
  </p188:cm>
</p188:cmLst>
</file>

<file path=ppt/comments/modernComment_213_F4A1C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63F5CF-AFB9-4C09-BEA0-BAA236F53047}" authorId="{8215A52C-FCCE-05C7-DEE5-F0DFBF3F37D7}" created="2024-06-27T10:30:39.68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6515142" sldId="531"/>
      <ac:spMk id="9" creationId="{54CCF89B-420C-4D87-9106-D5FF26A7576A}"/>
      <ac:txMk cp="0" len="7">
        <ac:context len="25" hash="471700114"/>
      </ac:txMk>
    </ac:txMkLst>
    <p188:pos x="2048589" y="129849"/>
    <p188:txBody>
      <a:bodyPr/>
      <a:lstStyle/>
      <a:p>
        <a:r>
          <a:rPr lang="en-US"/>
          <a:t>Fire benefits</a:t>
        </a:r>
      </a:p>
    </p188:txBody>
  </p188:cm>
</p188:cmLst>
</file>

<file path=ppt/comments/modernComment_214_234063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679BBE3-28B9-4ED5-A2F9-0369B924B00D}" authorId="{8215A52C-FCCE-05C7-DEE5-F0DFBF3F37D7}" created="2024-06-19T19:01:15.25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1422315" sldId="532"/>
      <ac:graphicFrameMk id="8" creationId="{BD77A05A-E253-89B5-CDE9-080D693F0B56}"/>
      <ac:tblMk/>
      <ac:tcMk rowId="3691782199" colId="1503905384"/>
      <ac:txMk cp="0" len="14">
        <ac:context len="15" hash="2872461610"/>
      </ac:txMk>
    </ac:txMkLst>
    <p188:pos x="2134028" y="1126565"/>
    <p188:txBody>
      <a:bodyPr/>
      <a:lstStyle/>
      <a:p>
        <a:r>
          <a:rPr lang="en-US"/>
          <a:t>Rerunning </a:t>
        </a:r>
      </a:p>
    </p188:txBody>
  </p188:cm>
  <p188:cm id="{E3939995-8B67-4DB7-807B-BB6F59634E53}" authorId="{8215A52C-FCCE-05C7-DEE5-F0DFBF3F37D7}" created="2024-06-19T19:01:25.70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1422315" sldId="532"/>
      <ac:graphicFrameMk id="8" creationId="{BD77A05A-E253-89B5-CDE9-080D693F0B56}"/>
      <ac:tblMk/>
      <ac:tcMk rowId="2930591850" colId="1503905384"/>
      <ac:txMk cp="0" len="12">
        <ac:context len="13" hash="478743673"/>
      </ac:txMk>
    </ac:txMkLst>
    <p188:pos x="2017913" y="2396565"/>
    <p188:txBody>
      <a:bodyPr/>
      <a:lstStyle/>
      <a:p>
        <a:r>
          <a:rPr lang="en-US"/>
          <a:t>Rerunning (failed)</a:t>
        </a:r>
      </a:p>
    </p188:txBody>
  </p188:cm>
  <p188:cm id="{3D0A20C7-41B0-4490-A034-E9B3F9B44DE7}" authorId="{8215A52C-FCCE-05C7-DEE5-F0DFBF3F37D7}" created="2024-06-19T19:01:59.7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1422315" sldId="532"/>
      <ac:spMk id="9" creationId="{54CCF89B-420C-4D87-9106-D5FF26A7576A}"/>
      <ac:txMk cp="0" len="13">
        <ac:context len="41" hash="2684812984"/>
      </ac:txMk>
    </ac:txMkLst>
    <p188:pos x="4033179" y="175174"/>
    <p188:replyLst>
      <p188:reply id="{74ED54C1-A8B4-40B8-82A6-45776DDDBFFD}" authorId="{8215A52C-FCCE-05C7-DEE5-F0DFBF3F37D7}" created="2024-06-19T19:32:30.895">
        <p188:txBody>
          <a:bodyPr/>
          <a:lstStyle/>
          <a:p>
            <a:r>
              <a:rPr lang="en-US"/>
              <a:t>Don't forget to convert to CO2 M mt</a:t>
            </a:r>
          </a:p>
        </p188:txBody>
      </p188:reply>
    </p188:replyLst>
    <p188:txBody>
      <a:bodyPr/>
      <a:lstStyle/>
      <a:p>
        <a:r>
          <a:rPr lang="en-US"/>
          <a:t>Update 0 mills and 1 mill USFS (and then % change accordingly)</a:t>
        </a:r>
      </a:p>
    </p188:txBody>
  </p188:cm>
  <p188:cm id="{3740F7BB-BDFA-4701-9CBB-4FE685BD5617}" authorId="{8215A52C-FCCE-05C7-DEE5-F0DFBF3F37D7}" created="2024-06-27T10:42:44.47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1422315" sldId="532"/>
      <ac:spMk id="9" creationId="{54CCF89B-420C-4D87-9106-D5FF26A7576A}"/>
      <ac:txMk cp="0" len="7">
        <ac:context len="41" hash="2684812984"/>
      </ac:txMk>
    </ac:txMkLst>
    <p188:pos x="2420920" y="129849"/>
    <p188:replyLst>
      <p188:reply id="{D11A4594-271B-40AD-9B65-5AFC7075C996}" authorId="{8215A52C-FCCE-05C7-DEE5-F0DFBF3F37D7}" created="2024-06-27T10:44:51.967">
        <p188:txBody>
          <a:bodyPr/>
          <a:lstStyle/>
          <a:p>
            <a:r>
              <a:rPr lang="en-US"/>
              <a:t>Mt of CO2/year</a:t>
            </a:r>
          </a:p>
        </p188:txBody>
      </p188:reply>
      <p188:reply id="{4315F6FE-DD4C-468A-9769-3FFA2FC07C16}" authorId="{8215A52C-FCCE-05C7-DEE5-F0DFBF3F37D7}" created="2024-06-27T10:45:00.823">
        <p188:txBody>
          <a:bodyPr/>
          <a:lstStyle/>
          <a:p>
            <a:r>
              <a:rPr lang="en-US"/>
              <a:t>Change numbers</a:t>
            </a:r>
          </a:p>
        </p188:txBody>
      </p188:reply>
    </p188:replyLst>
    <p188:txBody>
      <a:bodyPr/>
      <a:lstStyle/>
      <a:p>
        <a:r>
          <a:rPr lang="en-US"/>
          <a:t>Sum of emissions over 15 years</a:t>
        </a:r>
      </a:p>
    </p188:txBody>
  </p188:cm>
</p188:cmLst>
</file>

<file path=ppt/comments/modernComment_22F_DBDA83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CEBE50-6C6E-4B6D-B153-EC69979EF699}" authorId="{8215A52C-FCCE-05C7-DEE5-F0DFBF3F37D7}" status="resolved" created="2024-06-27T10:25:05.48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88530938" sldId="559"/>
      <ac:spMk id="9" creationId="{4E9E360E-EF2E-3973-D401-1052BFD1E086}"/>
      <ac:txMk cp="0" len="4">
        <ac:context len="46" hash="1640522032"/>
      </ac:txMk>
    </ac:txMkLst>
    <p188:pos x="1079435" y="129849"/>
    <p188:txBody>
      <a:bodyPr/>
      <a:lstStyle/>
      <a:p>
        <a:r>
          <a:rPr lang="en-US"/>
          <a:t>Add lura map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6364E2-D27B-45C7-B141-B4D19C9777E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7CC892-B2CE-4E40-BA44-D25D21379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9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B9C3C-6323-C77C-7E07-3F4AD85B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BE584-025C-8FF2-113B-7F82B000D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43609-BAD7-A35D-7007-23D503E7B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BABE7-19BC-789C-FF04-0DA990742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9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E0E5D-4A5D-B56B-BD04-CDD29F0B2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74B8A-0EBA-8A6A-00D9-12C64CFB3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2F3C4-3527-55E5-0AC7-4619CA1B6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602AD-188D-ABB3-3EAF-5B4F07A55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7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45C59-37D5-1316-6945-ECC7192B0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7E41CC-E1C9-AA7C-2FB5-6CA34A4F9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1DE85-689A-E005-9BE8-0A2F3F5F9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C4B45-AEE9-CDEF-B3E1-20CF4D44D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1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fr-FR" dirty="0"/>
              <a:t>Values are </a:t>
            </a:r>
            <a:r>
              <a:rPr lang="fr-FR" dirty="0" err="1"/>
              <a:t>leveraged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fire</a:t>
            </a:r>
            <a:r>
              <a:rPr lang="fr-FR" dirty="0"/>
              <a:t> model </a:t>
            </a:r>
            <a:r>
              <a:rPr lang="fr-FR" dirty="0" err="1"/>
              <a:t>designed</a:t>
            </a:r>
            <a:r>
              <a:rPr lang="fr-FR" dirty="0"/>
              <a:t> by </a:t>
            </a:r>
            <a:r>
              <a:rPr lang="fr-FR" dirty="0" err="1"/>
              <a:t>Pokharel</a:t>
            </a:r>
            <a:r>
              <a:rPr lang="fr-FR" dirty="0"/>
              <a:t> et al.,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mill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assigned</a:t>
            </a:r>
            <a:r>
              <a:rPr lang="fr-FR" dirty="0"/>
              <a:t> a value </a:t>
            </a:r>
            <a:r>
              <a:rPr lang="fr-FR" dirty="0" err="1"/>
              <a:t>based</a:t>
            </a:r>
            <a:r>
              <a:rPr lang="fr-FR" dirty="0"/>
              <a:t> on the </a:t>
            </a:r>
            <a:r>
              <a:rPr lang="fr-FR" dirty="0" err="1"/>
              <a:t>county-level</a:t>
            </a:r>
            <a:r>
              <a:rPr lang="fr-FR" dirty="0"/>
              <a:t> and </a:t>
            </a:r>
            <a:r>
              <a:rPr lang="fr-FR" dirty="0" err="1"/>
              <a:t>ecoregion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resides</a:t>
            </a:r>
            <a:r>
              <a:rPr lang="fr-FR" dirty="0"/>
              <a:t> in</a:t>
            </a:r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99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91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5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55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decide</a:t>
            </a:r>
            <a:r>
              <a:rPr lang="fr-FR" dirty="0"/>
              <a:t> to </a:t>
            </a:r>
            <a:r>
              <a:rPr lang="fr-FR" dirty="0" err="1"/>
              <a:t>add</a:t>
            </a:r>
            <a:r>
              <a:rPr lang="fr-FR" dirty="0"/>
              <a:t> one </a:t>
            </a:r>
            <a:r>
              <a:rPr lang="fr-FR" dirty="0" err="1"/>
              <a:t>mill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region</a:t>
            </a:r>
            <a:r>
              <a:rPr lang="fr-FR" dirty="0"/>
              <a:t>, </a:t>
            </a:r>
            <a:r>
              <a:rPr lang="fr-FR" dirty="0" err="1"/>
              <a:t>here</a:t>
            </a:r>
            <a:r>
              <a:rPr lang="fr-FR" dirty="0"/>
              <a:t> are the top 6 </a:t>
            </a:r>
            <a:r>
              <a:rPr lang="fr-FR" dirty="0" err="1"/>
              <a:t>across</a:t>
            </a:r>
            <a:r>
              <a:rPr lang="fr-FR" dirty="0"/>
              <a:t> the Western United 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7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5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6CBD0-7D7C-615F-2974-F8AABED7B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5A5D3-D62E-D64F-35B7-33CE7964E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E0ED4-FCA2-CE6F-23AD-0E0B9B3B4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18EA9-D29B-0018-8DB8-485CA9D91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8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9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fr-FR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03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fr-FR" dirty="0" err="1">
                <a:cs typeface="Calibri"/>
              </a:rPr>
              <a:t>Doesn’t</a:t>
            </a:r>
            <a:r>
              <a:rPr lang="fr-FR" dirty="0">
                <a:cs typeface="Calibri"/>
              </a:rPr>
              <a:t> </a:t>
            </a:r>
            <a:r>
              <a:rPr lang="fr-FR" dirty="0" err="1">
                <a:cs typeface="Calibri"/>
              </a:rPr>
              <a:t>form</a:t>
            </a:r>
            <a:r>
              <a:rPr lang="fr-FR" dirty="0">
                <a:cs typeface="Calibri"/>
              </a:rPr>
              <a:t> a </a:t>
            </a:r>
            <a:r>
              <a:rPr lang="fr-FR" dirty="0" err="1">
                <a:cs typeface="Calibri"/>
              </a:rPr>
              <a:t>circle</a:t>
            </a:r>
            <a:r>
              <a:rPr lang="fr-FR" dirty="0">
                <a:cs typeface="Calibri"/>
              </a:rPr>
              <a:t>, </a:t>
            </a:r>
            <a:r>
              <a:rPr lang="fr-FR" dirty="0" err="1">
                <a:cs typeface="Calibri"/>
              </a:rPr>
              <a:t>determining</a:t>
            </a:r>
            <a:r>
              <a:rPr lang="fr-FR" dirty="0">
                <a:cs typeface="Calibri"/>
              </a:rPr>
              <a:t> the </a:t>
            </a:r>
            <a:r>
              <a:rPr lang="fr-FR" dirty="0" err="1">
                <a:cs typeface="Calibri"/>
              </a:rPr>
              <a:t>supply</a:t>
            </a:r>
            <a:r>
              <a:rPr lang="fr-FR" dirty="0">
                <a:cs typeface="Calibri"/>
              </a:rPr>
              <a:t> shed </a:t>
            </a:r>
            <a:r>
              <a:rPr lang="fr-FR" dirty="0" err="1">
                <a:cs typeface="Calibri"/>
              </a:rPr>
              <a:t>is</a:t>
            </a:r>
            <a:r>
              <a:rPr lang="fr-FR" dirty="0">
                <a:cs typeface="Calibri"/>
              </a:rPr>
              <a:t> a </a:t>
            </a:r>
            <a:r>
              <a:rPr lang="fr-FR" dirty="0" err="1">
                <a:cs typeface="Calibri"/>
              </a:rPr>
              <a:t>function</a:t>
            </a:r>
            <a:r>
              <a:rPr lang="fr-FR" dirty="0">
                <a:cs typeface="Calibri"/>
              </a:rPr>
              <a:t> of the </a:t>
            </a:r>
            <a:r>
              <a:rPr lang="fr-FR" dirty="0" err="1">
                <a:cs typeface="Calibri"/>
              </a:rPr>
              <a:t>geography</a:t>
            </a:r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9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fr-FR" dirty="0" err="1"/>
              <a:t>Overall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plots </a:t>
            </a:r>
            <a:r>
              <a:rPr lang="fr-FR" dirty="0" err="1"/>
              <a:t>emitted</a:t>
            </a:r>
            <a:r>
              <a:rPr lang="fr-FR" dirty="0"/>
              <a:t> 900k </a:t>
            </a:r>
            <a:r>
              <a:rPr lang="fr-FR" dirty="0" err="1"/>
              <a:t>metric</a:t>
            </a:r>
            <a:r>
              <a:rPr lang="fr-FR" dirty="0"/>
              <a:t> tons or 13.7% </a:t>
            </a:r>
            <a:r>
              <a:rPr lang="fr-FR" dirty="0" err="1"/>
              <a:t>less</a:t>
            </a:r>
            <a:r>
              <a:rPr lang="fr-FR" dirty="0"/>
              <a:t> of CO2.</a:t>
            </a:r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3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63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CBE6-57FA-F347-5840-04BD85746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83647-A8CD-C3FF-FF25-689405F9D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6530D-9437-5DFC-2D01-1306A3B39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43014-7480-DDF4-957C-8D9FA0AEB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97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E2D11-24CD-CD71-24CF-95F5B600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5B7A5-2468-770A-0C75-9FBE82DE0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B2759-6865-763B-4C9A-2BEE3E0D7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1586B-ABF9-2280-33E1-241185FC0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08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CA019-E19F-C0FD-06BF-D97D86CC4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6829F-8C80-D472-5464-6429F833D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0197C-9343-F2B1-D6EF-DC88544EB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38C94-DE75-A633-6562-46B3E952F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27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9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7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DD67-DD80-0E7C-AB89-1FE36B192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3EABF-D805-64DD-A55B-3913CF865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588290-AE68-5D04-DDB1-FDDD6C519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59598-0CAA-2B78-038D-AE297CCE4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5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F31C9-54F8-F7C8-B0C9-4036F47C9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E2DD5-C331-7465-7F92-14B22A297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48E306-FDBF-4B32-710E-391F7D9CD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2A468-9D52-24AA-1543-5AE1E275E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25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C34A-C2A6-B3E9-C930-5AC9D374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B692E-116B-2253-358B-F614B3D29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87D67-48DE-4BB4-AB37-79114FCD3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35958-3BA1-6060-1A3F-B28951C4C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8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8A345-9F59-04DF-C571-C6F7621D6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D897F-665F-DBDB-DF63-2D641239F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24D170-F895-E34A-EAA9-40A1162DF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8DD92-FBBE-30B2-24E9-FCA934908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79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74BEB-CBCC-9159-B8E4-D37353AE2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C06F4-013C-9ECE-11DE-705B1B986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EEF51-86DE-4347-0B1B-0115529ED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BCAED-5FBD-C323-FAFF-FE772587B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4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E6C87-3F5B-074C-8070-6CA89457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D7672-8D33-D05B-003E-124888168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18866-A790-DABF-FEC6-542ABA777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6418E-8671-BE30-3CB0-9A787CC42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CC892-B2CE-4E40-BA44-D25D213796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42332" y="835493"/>
            <a:ext cx="285751" cy="4239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375144" y="1762942"/>
            <a:ext cx="5870575" cy="305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5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602729"/>
          </a:xfrm>
        </p:spPr>
        <p:txBody>
          <a:bodyPr anchor="t"/>
          <a:lstStyle>
            <a:lvl1pPr algn="ctr">
              <a:defRPr sz="3999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71600"/>
            <a:ext cx="10972800" cy="4343400"/>
          </a:xfrm>
        </p:spPr>
        <p:txBody>
          <a:bodyPr/>
          <a:lstStyle>
            <a:lvl1pPr marL="228566" indent="-228566">
              <a:buFont typeface="Arial"/>
              <a:buChar char="•"/>
              <a:defRPr sz="2400"/>
            </a:lvl1pPr>
            <a:lvl2pPr marL="457132" indent="-228566">
              <a:buFont typeface="Arial"/>
              <a:buChar char="•"/>
              <a:defRPr sz="2000"/>
            </a:lvl2pPr>
            <a:lvl3pPr marL="685697" indent="-228566">
              <a:buFont typeface="Arial"/>
              <a:buChar char="•"/>
              <a:defRPr/>
            </a:lvl3pPr>
            <a:lvl4pPr marL="914263" indent="-228566">
              <a:defRPr/>
            </a:lvl4pPr>
            <a:lvl5pPr marL="1142828" indent="-228566">
              <a:defRPr/>
            </a:lvl5pPr>
          </a:lstStyle>
          <a:p>
            <a:r>
              <a:rPr lang="en-US"/>
              <a:t>Objective</a:t>
            </a:r>
          </a:p>
          <a:p>
            <a:endParaRPr lang="en-US"/>
          </a:p>
          <a:p>
            <a:r>
              <a:rPr lang="en-US"/>
              <a:t>A Little about FASOM-GHG</a:t>
            </a:r>
          </a:p>
          <a:p>
            <a:pPr lvl="1"/>
            <a:endParaRPr lang="en-US"/>
          </a:p>
          <a:p>
            <a:r>
              <a:rPr lang="en-US" err="1"/>
              <a:t>Bioenergy</a:t>
            </a:r>
            <a:r>
              <a:rPr lang="en-US"/>
              <a:t> Detail</a:t>
            </a:r>
          </a:p>
          <a:p>
            <a:pPr lvl="1">
              <a:buClr>
                <a:schemeClr val="accent4"/>
              </a:buClr>
            </a:pPr>
            <a:r>
              <a:rPr lang="en-US" err="1"/>
              <a:t>Feedstocks</a:t>
            </a:r>
            <a:endParaRPr lang="en-US"/>
          </a:p>
          <a:p>
            <a:pPr lvl="1">
              <a:buClr>
                <a:schemeClr val="accent4"/>
              </a:buClr>
            </a:pPr>
            <a:r>
              <a:rPr lang="en-US"/>
              <a:t>Policy to be Simulated</a:t>
            </a:r>
          </a:p>
          <a:p>
            <a:pPr lvl="1"/>
            <a:endParaRPr lang="en-US"/>
          </a:p>
          <a:p>
            <a:r>
              <a:rPr lang="en-US"/>
              <a:t>Results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172200"/>
            <a:ext cx="2438400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31, 2012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09601" y="5991226"/>
            <a:ext cx="728133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Page 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9600" y="6355080"/>
            <a:ext cx="6434667" cy="182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GHG implications of increased electricity generation from US biomass feedstocks</a:t>
            </a:r>
          </a:p>
        </p:txBody>
      </p:sp>
    </p:spTree>
    <p:extLst>
      <p:ext uri="{BB962C8B-B14F-4D97-AF65-F5344CB8AC3E}">
        <p14:creationId xmlns:p14="http://schemas.microsoft.com/office/powerpoint/2010/main" val="5792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6090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2303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8128000" y="6248402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r>
              <a:rPr lang="en-US" sz="1400">
                <a:solidFill>
                  <a:prstClr val="black"/>
                </a:solidFill>
              </a:rPr>
              <a:t>International Conference on Woody Biomass Utilization, Starkville, MS (Aug 4-5, 2009)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5" y="6248402"/>
            <a:ext cx="72284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91"/>
            <a:ext cx="711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697">
              <a:defRPr/>
            </a:pPr>
            <a:fld id="{8A865689-EAE9-4CF7-9B1D-639568B1774C}" type="slidenum">
              <a:rPr lang="en-US" sz="1400" smtClean="0">
                <a:solidFill>
                  <a:prstClr val="black"/>
                </a:solidFill>
              </a:rPr>
              <a:pPr defTabSz="685697">
                <a:defRPr/>
              </a:pPr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3"/>
            <a:ext cx="7992492" cy="2038783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iorem</a:t>
            </a:r>
            <a:r>
              <a:rPr lang="en-US"/>
              <a:t>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440400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2092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2"/>
            <a:ext cx="8352509" cy="2378581"/>
          </a:xfrm>
        </p:spPr>
        <p:txBody>
          <a:bodyPr numCol="2" spcCol="914400"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 arum </a:t>
            </a:r>
            <a:r>
              <a:rPr lang="en-US" err="1"/>
              <a:t>sapicimus</a:t>
            </a:r>
            <a:r>
              <a:rPr lang="en-US"/>
              <a:t> </a:t>
            </a:r>
            <a:r>
              <a:rPr lang="en-US" err="1"/>
              <a:t>apidi</a:t>
            </a:r>
            <a:r>
              <a:rPr lang="en-US"/>
              <a:t> </a:t>
            </a:r>
            <a:r>
              <a:rPr lang="en-US" err="1"/>
              <a:t>occates</a:t>
            </a:r>
            <a:r>
              <a:rPr lang="en-US"/>
              <a:t> quae ne </a:t>
            </a:r>
            <a:r>
              <a:rPr lang="en-US" err="1"/>
              <a:t>porem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sum quae et et </a:t>
            </a:r>
            <a:r>
              <a:rPr lang="en-US" err="1"/>
              <a:t>libus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et lit </a:t>
            </a:r>
            <a:r>
              <a:rPr lang="en-US" err="1"/>
              <a:t>repra</a:t>
            </a:r>
            <a:r>
              <a:rPr lang="en-US"/>
              <a:t> </a:t>
            </a:r>
            <a:r>
              <a:rPr lang="en-US" err="1"/>
              <a:t>nat</a:t>
            </a:r>
            <a:r>
              <a:rPr lang="en-US"/>
              <a:t> </a:t>
            </a:r>
            <a:r>
              <a:rPr lang="en-US" err="1"/>
              <a:t>ventios</a:t>
            </a:r>
            <a:r>
              <a:rPr lang="en-US"/>
              <a:t> </a:t>
            </a:r>
            <a:r>
              <a:rPr lang="en-US" err="1"/>
              <a:t>nonsectatio</a:t>
            </a:r>
            <a:r>
              <a:rPr lang="en-US"/>
              <a:t> </a:t>
            </a:r>
            <a:r>
              <a:rPr lang="en-US" err="1"/>
              <a:t>venis</a:t>
            </a:r>
            <a:r>
              <a:rPr lang="en-US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15638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4454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857566"/>
            <a:ext cx="8532517" cy="2792046"/>
          </a:xfrm>
        </p:spPr>
        <p:txBody>
          <a:bodyPr numCol="3" spcCol="914400"/>
          <a:lstStyle>
            <a:lvl1pPr marL="0" marR="0" indent="0" algn="l" defTabSz="1218987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  <a:p>
            <a:endParaRPr lang="en-US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52831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36635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8909991" y="0"/>
            <a:ext cx="328201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5627979" y="0"/>
            <a:ext cx="328201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5627979" y="3429000"/>
            <a:ext cx="3282011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4405767" cy="1230964"/>
          </a:xfrm>
        </p:spPr>
        <p:txBody>
          <a:bodyPr/>
          <a:lstStyle>
            <a:lvl1pPr>
              <a:defRPr sz="3999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6" y="2705189"/>
            <a:ext cx="3973747" cy="2378581"/>
          </a:xfrm>
        </p:spPr>
        <p:txBody>
          <a:bodyPr/>
          <a:lstStyle>
            <a:lvl1pPr marL="0" indent="0">
              <a:buNone/>
              <a:defRPr lang="en-US" sz="16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59998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78011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59998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9378011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6185" y="5289337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6052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09561" y="3498064"/>
            <a:ext cx="3134047" cy="227691"/>
          </a:xfrm>
          <a:prstGeom prst="rect">
            <a:avLst/>
          </a:prstGeom>
        </p:spPr>
        <p:txBody>
          <a:bodyPr/>
          <a:lstStyle>
            <a:lvl1pPr>
              <a:defRPr lang="en-US" sz="11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36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88036" y="693013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5186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937960" y="996028"/>
            <a:ext cx="4414397" cy="4757162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r>
              <a:rPr lang="en-US">
                <a:effectLst/>
                <a:latin typeface="Helvetica" charset="0"/>
              </a:rPr>
              <a:t>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3572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8" y="3029770"/>
            <a:ext cx="5148237" cy="602729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8"/>
            <a:ext cx="5151660" cy="298736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1" y="2456696"/>
            <a:ext cx="278927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2332" y="473023"/>
            <a:ext cx="285751" cy="7863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0351" y="390168"/>
            <a:ext cx="4432300" cy="373112"/>
          </a:xfrm>
        </p:spPr>
        <p:txBody>
          <a:bodyPr lIns="0"/>
          <a:lstStyle>
            <a:lvl1pPr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375144" y="1762942"/>
            <a:ext cx="5870575" cy="305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4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3"/>
            <a:ext cx="7992492" cy="2038783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iorem</a:t>
            </a:r>
            <a:r>
              <a:rPr lang="en-US"/>
              <a:t>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440400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6439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2"/>
            <a:ext cx="8352509" cy="2378581"/>
          </a:xfrm>
        </p:spPr>
        <p:txBody>
          <a:bodyPr numCol="2" spcCol="914400"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 arum </a:t>
            </a:r>
            <a:r>
              <a:rPr lang="en-US" err="1"/>
              <a:t>sapicimus</a:t>
            </a:r>
            <a:r>
              <a:rPr lang="en-US"/>
              <a:t> </a:t>
            </a:r>
            <a:r>
              <a:rPr lang="en-US" err="1"/>
              <a:t>apidi</a:t>
            </a:r>
            <a:r>
              <a:rPr lang="en-US"/>
              <a:t> </a:t>
            </a:r>
            <a:r>
              <a:rPr lang="en-US" err="1"/>
              <a:t>occates</a:t>
            </a:r>
            <a:r>
              <a:rPr lang="en-US"/>
              <a:t> quae ne </a:t>
            </a:r>
            <a:r>
              <a:rPr lang="en-US" err="1"/>
              <a:t>porem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sum quae et et </a:t>
            </a:r>
            <a:r>
              <a:rPr lang="en-US" err="1"/>
              <a:t>libus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et lit </a:t>
            </a:r>
            <a:r>
              <a:rPr lang="en-US" err="1"/>
              <a:t>repra</a:t>
            </a:r>
            <a:r>
              <a:rPr lang="en-US"/>
              <a:t> </a:t>
            </a:r>
            <a:r>
              <a:rPr lang="en-US" err="1"/>
              <a:t>nat</a:t>
            </a:r>
            <a:r>
              <a:rPr lang="en-US"/>
              <a:t> </a:t>
            </a:r>
            <a:r>
              <a:rPr lang="en-US" err="1"/>
              <a:t>ventios</a:t>
            </a:r>
            <a:r>
              <a:rPr lang="en-US"/>
              <a:t> </a:t>
            </a:r>
            <a:r>
              <a:rPr lang="en-US" err="1"/>
              <a:t>nonsectatio</a:t>
            </a:r>
            <a:r>
              <a:rPr lang="en-US"/>
              <a:t> </a:t>
            </a:r>
            <a:r>
              <a:rPr lang="en-US" err="1"/>
              <a:t>venis</a:t>
            </a:r>
            <a:r>
              <a:rPr lang="en-US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15638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8220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857566"/>
            <a:ext cx="8532517" cy="2821285"/>
          </a:xfrm>
        </p:spPr>
        <p:txBody>
          <a:bodyPr numCol="3" spcCol="914400"/>
          <a:lstStyle>
            <a:lvl1pPr marL="0" marR="0" indent="0" algn="l" defTabSz="1218987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  <a:p>
            <a:endParaRPr lang="en-US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52831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42271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8909991" y="0"/>
            <a:ext cx="328201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5627979" y="0"/>
            <a:ext cx="328201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5627979" y="3429000"/>
            <a:ext cx="3282011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4405767" cy="1230964"/>
          </a:xfrm>
        </p:spPr>
        <p:txBody>
          <a:bodyPr/>
          <a:lstStyle>
            <a:lvl1pPr>
              <a:defRPr sz="3999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6" y="2705189"/>
            <a:ext cx="3973747" cy="2378581"/>
          </a:xfrm>
        </p:spPr>
        <p:txBody>
          <a:bodyPr/>
          <a:lstStyle>
            <a:lvl1pPr marL="0" indent="0">
              <a:buNone/>
              <a:defRPr lang="en-US" sz="16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59998" y="389448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78011" y="389448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59998" y="47392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9378011" y="473920"/>
            <a:ext cx="2412111" cy="2539157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6185" y="5289337"/>
            <a:ext cx="3466477" cy="333425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0690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09561" y="3498064"/>
            <a:ext cx="3134047" cy="253916"/>
          </a:xfrm>
          <a:prstGeom prst="rect">
            <a:avLst/>
          </a:prstGeom>
        </p:spPr>
        <p:txBody>
          <a:bodyPr/>
          <a:lstStyle>
            <a:lvl1pPr>
              <a:defRPr lang="en-US" sz="11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36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88036" y="693013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9002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ru-RU" sz="2400">
              <a:solidFill>
                <a:srgbClr val="FFFFFF"/>
              </a:solidFill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937960" y="996028"/>
            <a:ext cx="4414397" cy="4757162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r>
              <a:rPr lang="en-US">
                <a:effectLst/>
                <a:latin typeface="Helvetica" charset="0"/>
              </a:rPr>
              <a:t>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7208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8" y="3029770"/>
            <a:ext cx="5148237" cy="602729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8"/>
            <a:ext cx="5151660" cy="333425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1" y="2456696"/>
            <a:ext cx="278927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0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4E900-2460-4766-98EA-9ED348FDFE4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C20D-4929-4280-854C-B9A5E53E8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4E900-2460-4766-98EA-9ED348FDFE4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C20D-4929-4280-854C-B9A5E53E8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3"/>
            <a:ext cx="7992492" cy="2038783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iorem</a:t>
            </a:r>
            <a:r>
              <a:rPr lang="en-US"/>
              <a:t>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440400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0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961002"/>
            <a:ext cx="8352509" cy="2378581"/>
          </a:xfrm>
        </p:spPr>
        <p:txBody>
          <a:bodyPr numCol="2" spcCol="914400"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 arum </a:t>
            </a:r>
            <a:r>
              <a:rPr lang="en-US" err="1"/>
              <a:t>sapicimus</a:t>
            </a:r>
            <a:r>
              <a:rPr lang="en-US"/>
              <a:t> </a:t>
            </a:r>
            <a:r>
              <a:rPr lang="en-US" err="1"/>
              <a:t>apidi</a:t>
            </a:r>
            <a:r>
              <a:rPr lang="en-US"/>
              <a:t> </a:t>
            </a:r>
            <a:r>
              <a:rPr lang="en-US" err="1"/>
              <a:t>occates</a:t>
            </a:r>
            <a:r>
              <a:rPr lang="en-US"/>
              <a:t> quae ne </a:t>
            </a:r>
            <a:r>
              <a:rPr lang="en-US" err="1"/>
              <a:t>porem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sum quae et et </a:t>
            </a:r>
            <a:r>
              <a:rPr lang="en-US" err="1"/>
              <a:t>libus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et lit </a:t>
            </a:r>
            <a:r>
              <a:rPr lang="en-US" err="1"/>
              <a:t>repra</a:t>
            </a:r>
            <a:r>
              <a:rPr lang="en-US"/>
              <a:t> </a:t>
            </a:r>
            <a:r>
              <a:rPr lang="en-US" err="1"/>
              <a:t>nat</a:t>
            </a:r>
            <a:r>
              <a:rPr lang="en-US"/>
              <a:t> </a:t>
            </a:r>
            <a:r>
              <a:rPr lang="en-US" err="1"/>
              <a:t>ventios</a:t>
            </a:r>
            <a:r>
              <a:rPr lang="en-US"/>
              <a:t> </a:t>
            </a:r>
            <a:r>
              <a:rPr lang="en-US" err="1"/>
              <a:t>nonsectatio</a:t>
            </a:r>
            <a:r>
              <a:rPr lang="en-US"/>
              <a:t> </a:t>
            </a:r>
            <a:r>
              <a:rPr lang="en-US" err="1"/>
              <a:t>venis</a:t>
            </a:r>
            <a:r>
              <a:rPr lang="en-US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15638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2078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55727" y="2857566"/>
            <a:ext cx="8532517" cy="2792046"/>
          </a:xfrm>
        </p:spPr>
        <p:txBody>
          <a:bodyPr numCol="3" spcCol="914400"/>
          <a:lstStyle>
            <a:lvl1pPr marL="0" marR="0" indent="0" algn="l" defTabSz="1218987" rtl="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  <a:p>
            <a:endParaRPr lang="en-US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10515709" cy="609070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59452" y="1953007"/>
            <a:ext cx="7776656" cy="415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99" b="1" cap="all" baseline="0"/>
            </a:lvl1pPr>
          </a:lstStyle>
          <a:p>
            <a:pPr lvl="0"/>
            <a:r>
              <a:rPr lang="en-US"/>
              <a:t>CLICK TO ADD SUBHEADINE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855727" y="5752831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2446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8909991" y="0"/>
            <a:ext cx="3282011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5627979" y="0"/>
            <a:ext cx="328201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5627979" y="3429000"/>
            <a:ext cx="3282011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6185" y="1260590"/>
            <a:ext cx="4405767" cy="1230964"/>
          </a:xfrm>
        </p:spPr>
        <p:txBody>
          <a:bodyPr/>
          <a:lstStyle>
            <a:lvl1pPr>
              <a:defRPr sz="3999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46186" y="2705189"/>
            <a:ext cx="3973747" cy="2378581"/>
          </a:xfrm>
        </p:spPr>
        <p:txBody>
          <a:bodyPr/>
          <a:lstStyle>
            <a:lvl1pPr marL="0" indent="0">
              <a:buNone/>
              <a:defRPr lang="en-US" sz="16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059998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378011" y="389448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59998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9378011" y="473920"/>
            <a:ext cx="2412111" cy="2505429"/>
          </a:xfrm>
        </p:spPr>
        <p:txBody>
          <a:bodyPr numCol="1" spcCol="914400"/>
          <a:lstStyle>
            <a:lvl1pPr marL="0" indent="0">
              <a:lnSpc>
                <a:spcPts val="2150"/>
              </a:lnSpc>
              <a:buNone/>
              <a:defRPr lang="en-US" sz="12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6185" y="5289337"/>
            <a:ext cx="3466477" cy="303862"/>
          </a:xfrm>
        </p:spPr>
        <p:txBody>
          <a:bodyPr/>
          <a:lstStyle>
            <a:lvl1pPr marL="228554" indent="-22855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42820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709561" y="3498064"/>
            <a:ext cx="3134047" cy="227691"/>
          </a:xfrm>
          <a:prstGeom prst="rect">
            <a:avLst/>
          </a:prstGeom>
        </p:spPr>
        <p:txBody>
          <a:bodyPr/>
          <a:lstStyle>
            <a:lvl1pPr>
              <a:defRPr lang="en-US" sz="11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6096000" y="3429000"/>
            <a:ext cx="6096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36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88036" y="693013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31424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609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0" i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09559" y="4076997"/>
            <a:ext cx="4414397" cy="2038783"/>
          </a:xfrm>
        </p:spPr>
        <p:txBody>
          <a:bodyPr/>
          <a:lstStyle>
            <a:lvl1pPr marL="0" indent="0">
              <a:buNone/>
              <a:defRPr lang="en-US" sz="165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937960" y="996028"/>
            <a:ext cx="4414397" cy="4757162"/>
          </a:xfrm>
        </p:spPr>
        <p:txBody>
          <a:bodyPr/>
          <a:lstStyle>
            <a:lvl1pPr marL="0" marR="0" indent="0" algn="l" defTabSz="1218987" rtl="0" eaLnBrk="1" fontAlgn="auto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5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r>
              <a:rPr lang="en-US">
                <a:effectLst/>
                <a:latin typeface="Helvetica" charset="0"/>
              </a:rPr>
              <a:t>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659750" y="1260589"/>
            <a:ext cx="5089799" cy="1218141"/>
          </a:xfrm>
        </p:spPr>
        <p:txBody>
          <a:bodyPr/>
          <a:lstStyle>
            <a:lvl1pPr>
              <a:defRPr sz="3999"/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925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5563188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9998" y="3029770"/>
            <a:ext cx="5148237" cy="602729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6575" y="3776498"/>
            <a:ext cx="5151660" cy="298736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67E11-21B5-5643-A366-C2095A2E9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1" y="2456696"/>
            <a:ext cx="278927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22422" y="1776556"/>
            <a:ext cx="6180199" cy="3037903"/>
          </a:xfrm>
          <a:prstGeom prst="rect">
            <a:avLst/>
          </a:prstGeom>
        </p:spPr>
        <p:txBody>
          <a:bodyPr vert="horz" lIns="6858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 </a:t>
            </a:r>
          </a:p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852591"/>
            <a:ext cx="12192000" cy="10054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8" y="5099568"/>
            <a:ext cx="773281" cy="1483863"/>
          </a:xfrm>
          <a:prstGeom prst="rect">
            <a:avLst/>
          </a:prstGeom>
        </p:spPr>
      </p:pic>
      <p:sp>
        <p:nvSpPr>
          <p:cNvPr id="19" name="Title Placeholder 16"/>
          <p:cNvSpPr>
            <a:spLocks noGrp="1"/>
          </p:cNvSpPr>
          <p:nvPr>
            <p:ph type="title"/>
          </p:nvPr>
        </p:nvSpPr>
        <p:spPr>
          <a:xfrm>
            <a:off x="441135" y="656946"/>
            <a:ext cx="10972800" cy="7621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149" y="5159032"/>
            <a:ext cx="4989675" cy="2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1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342900" rtl="0" eaLnBrk="1" latinLnBrk="0" hangingPunct="1">
        <a:spcBef>
          <a:spcPct val="0"/>
        </a:spcBef>
        <a:buNone/>
        <a:defRPr sz="3600" b="0" i="0" kern="1200" cap="all">
          <a:solidFill>
            <a:srgbClr val="A27E55"/>
          </a:solidFill>
          <a:latin typeface="Rockwell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lnSpc>
          <a:spcPts val="2160"/>
        </a:lnSpc>
        <a:spcBef>
          <a:spcPts val="0"/>
        </a:spcBef>
        <a:spcAft>
          <a:spcPts val="900"/>
        </a:spcAft>
        <a:buClr>
          <a:srgbClr val="A27E55"/>
        </a:buClr>
        <a:buFont typeface="Wingdings" charset="2"/>
        <a:buNone/>
        <a:defRPr sz="1800" kern="1200">
          <a:solidFill>
            <a:srgbClr val="6E6E6E"/>
          </a:solidFill>
          <a:latin typeface="Helvetica"/>
          <a:ea typeface="+mn-ea"/>
          <a:cs typeface="Helvetica"/>
        </a:defRPr>
      </a:lvl1pPr>
      <a:lvl2pPr marL="377190" indent="-171450" algn="l" defTabSz="342900" rtl="0" eaLnBrk="1" latinLnBrk="0" hangingPunct="1">
        <a:lnSpc>
          <a:spcPts val="1710"/>
        </a:lnSpc>
        <a:spcBef>
          <a:spcPts val="0"/>
        </a:spcBef>
        <a:spcAft>
          <a:spcPts val="900"/>
        </a:spcAft>
        <a:buClr>
          <a:srgbClr val="A27E55"/>
        </a:buClr>
        <a:buFont typeface="Wingdings" charset="2"/>
        <a:buChar char="§"/>
        <a:defRPr sz="1500" kern="1200">
          <a:solidFill>
            <a:srgbClr val="6E6E6E"/>
          </a:solidFill>
          <a:latin typeface="Helvetica"/>
          <a:ea typeface="+mn-ea"/>
          <a:cs typeface="Helvetica"/>
        </a:defRPr>
      </a:lvl2pPr>
      <a:lvl3pPr marL="514350" indent="-123444" algn="l" defTabSz="342900" rtl="0" eaLnBrk="1" latinLnBrk="0" hangingPunct="1">
        <a:lnSpc>
          <a:spcPts val="1560"/>
        </a:lnSpc>
        <a:spcBef>
          <a:spcPts val="0"/>
        </a:spcBef>
        <a:spcAft>
          <a:spcPts val="450"/>
        </a:spcAft>
        <a:buClr>
          <a:srgbClr val="A27E55"/>
        </a:buClr>
        <a:buFont typeface="Wingdings" charset="2"/>
        <a:buChar char="§"/>
        <a:defRPr sz="1400" kern="1200" baseline="0">
          <a:solidFill>
            <a:srgbClr val="6E6E6E"/>
          </a:solidFill>
          <a:latin typeface="Helvetica"/>
          <a:ea typeface="+mn-ea"/>
          <a:cs typeface="Helvetica"/>
        </a:defRPr>
      </a:lvl3pPr>
      <a:lvl4pPr marL="692658" indent="-144018" algn="l" defTabSz="342900" rtl="0" eaLnBrk="1" latinLnBrk="0" hangingPunct="1">
        <a:lnSpc>
          <a:spcPts val="1485"/>
        </a:lnSpc>
        <a:spcBef>
          <a:spcPts val="0"/>
        </a:spcBef>
        <a:spcAft>
          <a:spcPts val="450"/>
        </a:spcAft>
        <a:buClr>
          <a:srgbClr val="A27E55"/>
        </a:buClr>
        <a:buFont typeface="Wingdings" charset="2"/>
        <a:buChar char="§"/>
        <a:defRPr sz="1200" kern="1200" baseline="0">
          <a:solidFill>
            <a:srgbClr val="6E6E6E"/>
          </a:solidFill>
          <a:latin typeface="Helvetica"/>
          <a:ea typeface="+mn-ea"/>
          <a:cs typeface="Helvetica"/>
        </a:defRPr>
      </a:lvl4pPr>
      <a:lvl5pPr marL="898398" indent="-116586" algn="l" defTabSz="342900" rtl="0" eaLnBrk="1" latinLnBrk="0" hangingPunct="1">
        <a:lnSpc>
          <a:spcPts val="1260"/>
        </a:lnSpc>
        <a:spcBef>
          <a:spcPts val="0"/>
        </a:spcBef>
        <a:spcAft>
          <a:spcPts val="0"/>
        </a:spcAft>
        <a:buClr>
          <a:srgbClr val="A27E55"/>
        </a:buClr>
        <a:buFont typeface="Wingdings" charset="2"/>
        <a:buChar char="§"/>
        <a:defRPr sz="1100" kern="1200">
          <a:solidFill>
            <a:srgbClr val="6E6E6E"/>
          </a:solidFill>
          <a:latin typeface="Helvetica"/>
          <a:ea typeface="+mn-ea"/>
          <a:cs typeface="Helvetica"/>
        </a:defRPr>
      </a:lvl5pPr>
      <a:lvl6pPr marL="1714500" indent="0" algn="l" defTabSz="342900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417314" y="0"/>
            <a:ext cx="10774686" cy="6858000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894" y="0"/>
            <a:ext cx="450495" cy="94501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46185" y="1260590"/>
            <a:ext cx="10515709" cy="60907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6185" y="2241006"/>
            <a:ext cx="10515709" cy="234011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28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2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0" eaLnBrk="1" latinLnBrk="0" hangingPunct="1">
        <a:lnSpc>
          <a:spcPts val="4749"/>
        </a:lnSpc>
        <a:spcBef>
          <a:spcPct val="0"/>
        </a:spcBef>
        <a:buNone/>
        <a:defRPr sz="4499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228554" indent="-228554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109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731374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051350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1325615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417314" y="0"/>
            <a:ext cx="10774686" cy="6858000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894" y="0"/>
            <a:ext cx="450495" cy="94501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46185" y="1260590"/>
            <a:ext cx="10515709" cy="60907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6185" y="2241006"/>
            <a:ext cx="10515709" cy="234011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29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0" eaLnBrk="1" latinLnBrk="0" hangingPunct="1">
        <a:lnSpc>
          <a:spcPts val="4749"/>
        </a:lnSpc>
        <a:spcBef>
          <a:spcPct val="0"/>
        </a:spcBef>
        <a:buNone/>
        <a:defRPr sz="4499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228554" indent="-228554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109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731374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051350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1325615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1417314" y="0"/>
            <a:ext cx="10774686" cy="6858000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2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894" y="0"/>
            <a:ext cx="450495" cy="94501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46185" y="1260590"/>
            <a:ext cx="10515709" cy="60907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46185" y="2241006"/>
            <a:ext cx="10515709" cy="234011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20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218987" rtl="0" eaLnBrk="1" latinLnBrk="0" hangingPunct="1">
        <a:lnSpc>
          <a:spcPts val="4749"/>
        </a:lnSpc>
        <a:spcBef>
          <a:spcPct val="0"/>
        </a:spcBef>
        <a:buNone/>
        <a:defRPr sz="4499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228554" indent="-228554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109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731374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051350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1325615" indent="-285693" algn="l" defTabSz="1218987" rtl="0" eaLnBrk="1" latinLnBrk="0" hangingPunct="1">
        <a:lnSpc>
          <a:spcPts val="2649"/>
        </a:lnSpc>
        <a:spcBef>
          <a:spcPts val="0"/>
        </a:spcBef>
        <a:spcAft>
          <a:spcPts val="1250"/>
        </a:spcAft>
        <a:buClr>
          <a:schemeClr val="accent3"/>
        </a:buClr>
        <a:buSzPct val="120000"/>
        <a:buFont typeface="Wingdings" charset="2"/>
        <a:buChar char="§"/>
        <a:defRPr sz="165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9_713553F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5_9F76EE7E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6_D3A1C97A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0_279D86C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1_CA8025B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jpeg"/><Relationship Id="rId5" Type="http://schemas.openxmlformats.org/officeDocument/2006/relationships/image" Target="../media/image15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D_998177DE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0_C99907C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B_65EBE8EA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3_F4A1C4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14_2340636B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drbecker@uidaho.ed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F_DBDA83FA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6D13-784C-8F45-8B57-749D812F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508" y="1268529"/>
            <a:ext cx="6972006" cy="2718758"/>
          </a:xfrm>
        </p:spPr>
        <p:txBody>
          <a:bodyPr/>
          <a:lstStyle/>
          <a:p>
            <a:pPr algn="ctr">
              <a:lnSpc>
                <a:spcPct val="125000"/>
              </a:lnSpc>
            </a:pPr>
            <a:r>
              <a:rPr lang="en-US" sz="3600" dirty="0">
                <a:latin typeface="Calibri"/>
                <a:ea typeface="Calibri"/>
                <a:cs typeface="Calibri"/>
              </a:rPr>
              <a:t>Evaluating Forest Fuel Reduction Effectiveness Under Deterministic and Stochastic Wildfire Modeling</a:t>
            </a:r>
            <a:endParaRPr lang="en-US" sz="3600" b="0" i="1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0B5AD-07E5-8D4E-A75A-4F63F023E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4635" y="4295448"/>
            <a:ext cx="6878879" cy="96693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cap="none" dirty="0">
                <a:latin typeface="Calibri"/>
                <a:ea typeface="Calibri"/>
                <a:cs typeface="Calibri"/>
              </a:rPr>
              <a:t>Greg Latta</a:t>
            </a:r>
            <a:r>
              <a:rPr lang="en-US" sz="2000" cap="none" baseline="30000" dirty="0">
                <a:latin typeface="Calibri"/>
                <a:ea typeface="Calibri"/>
                <a:cs typeface="Calibri"/>
              </a:rPr>
              <a:t>1 </a:t>
            </a:r>
            <a:r>
              <a:rPr lang="en-US" sz="2000" cap="none" dirty="0">
                <a:latin typeface="Calibri"/>
                <a:ea typeface="Calibri"/>
                <a:cs typeface="Calibri"/>
              </a:rPr>
              <a:t>and</a:t>
            </a:r>
            <a:r>
              <a:rPr lang="en-US" sz="2000" cap="none" baseline="30000" dirty="0">
                <a:latin typeface="Calibri"/>
                <a:ea typeface="Calibri"/>
                <a:cs typeface="Calibri"/>
              </a:rPr>
              <a:t> </a:t>
            </a:r>
            <a:r>
              <a:rPr lang="en-US" sz="2000" cap="none" dirty="0">
                <a:latin typeface="Calibri"/>
                <a:ea typeface="Calibri"/>
                <a:cs typeface="Calibri"/>
              </a:rPr>
              <a:t>Others</a:t>
            </a:r>
            <a:r>
              <a:rPr lang="en-US" sz="2000" cap="none" baseline="30000" dirty="0">
                <a:latin typeface="Calibri"/>
                <a:ea typeface="Calibri"/>
                <a:cs typeface="Calibri"/>
              </a:rPr>
              <a:t>2</a:t>
            </a:r>
            <a:endParaRPr lang="en-US" sz="2000" b="0" cap="none" dirty="0">
              <a:latin typeface="Calibri"/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600" b="0" cap="none" baseline="30000" dirty="0">
                <a:latin typeface="Calibri"/>
                <a:ea typeface="Calibri"/>
                <a:cs typeface="Calibri"/>
              </a:rPr>
              <a:t>1</a:t>
            </a:r>
            <a:r>
              <a:rPr lang="en-US" sz="1600" b="0" cap="none" dirty="0">
                <a:latin typeface="Calibri"/>
                <a:ea typeface="Calibri"/>
                <a:cs typeface="Calibri"/>
              </a:rPr>
              <a:t> Associate Professor and Director, Policy Analysis Group, University of Idaho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600" b="0" cap="none" baseline="30000" dirty="0">
                <a:latin typeface="Calibri"/>
                <a:ea typeface="Calibri"/>
                <a:cs typeface="Calibri"/>
              </a:rPr>
              <a:t>2</a:t>
            </a:r>
            <a:r>
              <a:rPr lang="en-US" sz="1600" b="0" cap="none" dirty="0">
                <a:latin typeface="Calibri"/>
                <a:ea typeface="Calibri"/>
                <a:cs typeface="Calibri"/>
              </a:rPr>
              <a:t> Not named as this talk will be a bit all over the place </a:t>
            </a:r>
            <a:r>
              <a:rPr lang="en-US" sz="1050" b="0" cap="none" dirty="0">
                <a:latin typeface="Calibri"/>
                <a:ea typeface="Calibri"/>
                <a:cs typeface="Calibri"/>
              </a:rPr>
              <a:t>(and that could be embarrassing)</a:t>
            </a:r>
            <a:endParaRPr lang="en-US" sz="1600" b="0" cap="none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DE468F-DA43-C368-BC7C-D7F0B58E9E3F}"/>
              </a:ext>
            </a:extLst>
          </p:cNvPr>
          <p:cNvSpPr txBox="1"/>
          <p:nvPr/>
        </p:nvSpPr>
        <p:spPr>
          <a:xfrm>
            <a:off x="5416921" y="5878318"/>
            <a:ext cx="657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Presented at: 12th Forestry &amp; Agriculture Modeling Forum</a:t>
            </a:r>
          </a:p>
          <a:p>
            <a:pPr algn="ctr"/>
            <a:r>
              <a:rPr lang="en-US" sz="1600" dirty="0"/>
              <a:t>Duke Farms, New Jersey</a:t>
            </a:r>
          </a:p>
          <a:p>
            <a:pPr algn="ctr"/>
            <a:r>
              <a:rPr lang="en-US" sz="1600" dirty="0"/>
              <a:t>April 14, 2026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520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8ECF1-2D62-7049-E458-254DEC9CA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6F1B0-CC77-187E-5D7E-22273DCE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7B517B27-2CDF-4842-9CB3-0FEBD9AA7607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Getting fire in </a:t>
            </a:r>
            <a:r>
              <a:rPr kumimoji="0" lang="en-US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lura</a:t>
            </a: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– Part 2 how bad</a:t>
            </a: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D036C1BF-AC8B-8960-2C30-0D7294332B5D}"/>
              </a:ext>
            </a:extLst>
          </p:cNvPr>
          <p:cNvSpPr txBox="1">
            <a:spLocks noChangeArrowheads="1"/>
          </p:cNvSpPr>
          <p:nvPr/>
        </p:nvSpPr>
        <p:spPr>
          <a:xfrm>
            <a:off x="370760" y="1193992"/>
            <a:ext cx="4148069" cy="4959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Spatial Autocorrelation Regression model where tree mortality is  function of climatic parameters and current biomass</a:t>
            </a:r>
          </a:p>
          <a:p>
            <a:endParaRPr lang="en-US" sz="2400" dirty="0"/>
          </a:p>
          <a:p>
            <a:r>
              <a:rPr lang="en-US" sz="2400" dirty="0"/>
              <a:t>So we have a how many trees will succumb to fire each year in each year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22935-6776-8162-6992-B7114E730F98}"/>
              </a:ext>
            </a:extLst>
          </p:cNvPr>
          <p:cNvSpPr txBox="1"/>
          <p:nvPr/>
        </p:nvSpPr>
        <p:spPr>
          <a:xfrm>
            <a:off x="328924" y="6396335"/>
            <a:ext cx="10147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Pokharel, R., G. Latta and S. Ohrel. 2023. Estimating Climate-Sensitive Wildfire Risk and Tree Mortality Models for Use in Broad-Scale U.S. Forest Carbon Projections. </a:t>
            </a:r>
            <a:r>
              <a:rPr lang="en-CA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Forests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.</a:t>
            </a:r>
            <a:r>
              <a:rPr lang="en-CA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14(302).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19D652-DFC8-A043-7B16-393982292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15" y="1091881"/>
            <a:ext cx="7052873" cy="50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C8269-449A-50F5-7DE7-ECDDC86B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F59CD-D973-1BDD-2143-01B0198E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02A49C4D-FD85-ECBE-8B6F-FE0C4EC46707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How fire works in </a:t>
            </a:r>
            <a:r>
              <a:rPr kumimoji="0" lang="en-US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lura</a:t>
            </a: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68709C25-7272-C8BB-EF56-FDD70B014DEF}"/>
              </a:ext>
            </a:extLst>
          </p:cNvPr>
          <p:cNvSpPr txBox="1">
            <a:spLocks noChangeArrowheads="1"/>
          </p:cNvSpPr>
          <p:nvPr/>
        </p:nvSpPr>
        <p:spPr>
          <a:xfrm>
            <a:off x="370760" y="1193992"/>
            <a:ext cx="7195452" cy="55713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Fire is applied in the dynamic phase – so between years</a:t>
            </a:r>
          </a:p>
          <a:p>
            <a:pPr marL="0" indent="0">
              <a:buNone/>
            </a:pPr>
            <a:r>
              <a:rPr lang="en-US" sz="2400" dirty="0"/>
              <a:t>And can be: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Deterministic</a:t>
            </a:r>
          </a:p>
          <a:p>
            <a:pPr lvl="1"/>
            <a:r>
              <a:rPr lang="en-US" sz="2400" dirty="0"/>
              <a:t>Where the fire probability is applied to each plot in each year with the mortality based on the biomass level</a:t>
            </a:r>
          </a:p>
          <a:p>
            <a:pPr marL="0" indent="0">
              <a:buNone/>
            </a:pPr>
            <a:r>
              <a:rPr lang="en-US" sz="2400" b="1" dirty="0"/>
              <a:t>Stochastic</a:t>
            </a:r>
          </a:p>
          <a:p>
            <a:pPr lvl="1"/>
            <a:r>
              <a:rPr lang="en-US" sz="2400" dirty="0"/>
              <a:t>Where a random number between 0 and 1 is drawn and if it is smaller than the fire probability, the whole plot is burned in that year with the mortality based on the biomass level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4B9A83-02C2-738F-2521-E3278E3B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38" y="3956603"/>
            <a:ext cx="3992283" cy="2865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089CC1-13A8-E8A3-5A7E-275DA0718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752" y="1010085"/>
            <a:ext cx="4148069" cy="28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F8464-937A-9EA3-0A57-FFA4CECE1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FF4F0-49FA-487F-26D5-678F5684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34971FF8-D78D-BE6E-75EB-21DD1DBE09AD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Failure #1 – locating new facilities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8E350AAE-9EF6-3500-AA06-4203BB8871B9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9"/>
            <a:ext cx="7089775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95CBFE-D6D1-8FB3-7CC3-F18F73209693}"/>
              </a:ext>
            </a:extLst>
          </p:cNvPr>
          <p:cNvSpPr txBox="1"/>
          <p:nvPr/>
        </p:nvSpPr>
        <p:spPr>
          <a:xfrm>
            <a:off x="1296894" y="1446306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So, being very proud – I started using the new fire module </a:t>
            </a:r>
          </a:p>
        </p:txBody>
      </p:sp>
    </p:spTree>
    <p:extLst>
      <p:ext uri="{BB962C8B-B14F-4D97-AF65-F5344CB8AC3E}">
        <p14:creationId xmlns:p14="http://schemas.microsoft.com/office/powerpoint/2010/main" val="18771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Potential mill LOCATIONS </a:t>
            </a:r>
            <a:endParaRPr lang="en-US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1197045" cy="28931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Calibri"/>
                <a:ea typeface="Calibri"/>
                <a:cs typeface="Calibri"/>
              </a:rPr>
              <a:t>Lay out 50 km grid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Calibri"/>
                <a:ea typeface="Calibri"/>
                <a:cs typeface="Calibri"/>
              </a:rPr>
              <a:t>Choose closest town to midpoints</a:t>
            </a:r>
          </a:p>
          <a:p>
            <a:pPr marL="514350" indent="-51435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>
                <a:latin typeface="Calibri"/>
                <a:ea typeface="Calibri"/>
                <a:cs typeface="Calibri"/>
              </a:rPr>
              <a:t>Eliminate areas without a town</a:t>
            </a:r>
          </a:p>
          <a:p>
            <a:pPr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/>
                <a:ea typeface="Calibri"/>
                <a:cs typeface="Calibri"/>
              </a:rPr>
              <a:t>Mill size = regional average </a:t>
            </a:r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C4ED9991-EAA1-1BE4-9585-F626E7AD1C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1" r="1291"/>
          <a:stretch/>
        </p:blipFill>
        <p:spPr>
          <a:xfrm>
            <a:off x="6261255" y="1029030"/>
            <a:ext cx="5879335" cy="529611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7B6E53-DDFE-1084-5BD2-877CDF1ED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459119"/>
              </p:ext>
            </p:extLst>
          </p:nvPr>
        </p:nvGraphicFramePr>
        <p:xfrm>
          <a:off x="1027901" y="4311052"/>
          <a:ext cx="4288759" cy="216694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695556">
                  <a:extLst>
                    <a:ext uri="{9D8B030D-6E8A-4147-A177-3AD203B41FA5}">
                      <a16:colId xmlns:a16="http://schemas.microsoft.com/office/drawing/2014/main" val="1918510136"/>
                    </a:ext>
                  </a:extLst>
                </a:gridCol>
                <a:gridCol w="2593203">
                  <a:extLst>
                    <a:ext uri="{9D8B030D-6E8A-4147-A177-3AD203B41FA5}">
                      <a16:colId xmlns:a16="http://schemas.microsoft.com/office/drawing/2014/main" val="3330931610"/>
                    </a:ext>
                  </a:extLst>
                </a:gridCol>
              </a:tblGrid>
              <a:tr h="2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Region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Mill size (1000 M</a:t>
                      </a:r>
                      <a:r>
                        <a:rPr lang="en-US" sz="2000" u="none" strike="noStrike" baseline="30000" dirty="0">
                          <a:effectLst/>
                        </a:rPr>
                        <a:t>3</a:t>
                      </a:r>
                      <a:r>
                        <a:rPr lang="en-US" sz="2000" u="none" strike="noStrike" baseline="0" dirty="0">
                          <a:effectLst/>
                        </a:rPr>
                        <a:t>)</a:t>
                      </a:r>
                      <a:endParaRPr lang="en-US" sz="2000" b="1" i="0" u="none" strike="noStrike" baseline="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6706171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48831147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80027568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939147777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25882954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65565047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140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99198259"/>
                  </a:ext>
                </a:extLst>
              </a:tr>
            </a:tbl>
          </a:graphicData>
        </a:graphic>
      </p:graphicFrame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25A7F219-5EE0-44A1-4C92-F084270718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5" t="834" r="1060" b="1676"/>
          <a:stretch/>
        </p:blipFill>
        <p:spPr>
          <a:xfrm>
            <a:off x="6230326" y="1037500"/>
            <a:ext cx="5910264" cy="529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MODELING POTENTIAL FIRE EMISSIONS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2" y="1223491"/>
            <a:ext cx="5533439" cy="38779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ct val="100000"/>
              </a:lnSpc>
              <a:spcAft>
                <a:spcPts val="2400"/>
              </a:spcAft>
            </a:pPr>
            <a:r>
              <a:rPr lang="en-US" sz="2400" dirty="0">
                <a:latin typeface="Calibri"/>
                <a:ea typeface="Calibri"/>
                <a:cs typeface="Calibri"/>
              </a:rPr>
              <a:t>Spatial autoregressive models (Pokharel et al., 2023) </a:t>
            </a:r>
          </a:p>
          <a:p>
            <a:pPr marL="457200" indent="-45720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Calibri"/>
                <a:ea typeface="Calibri"/>
                <a:cs typeface="Calibri"/>
              </a:rPr>
              <a:t>Wildfire risk – annual probability of a wildfire occurring </a:t>
            </a:r>
            <a:endParaRPr lang="en-US" sz="1400" dirty="0"/>
          </a:p>
          <a:p>
            <a:pPr marL="457200" indent="-457200">
              <a:lnSpc>
                <a:spcPct val="10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2400" dirty="0">
                <a:latin typeface="Calibri"/>
                <a:ea typeface="Calibri"/>
                <a:cs typeface="Calibri"/>
              </a:rPr>
              <a:t>Tree mortality – amount of biomass lost in the event of a fire </a:t>
            </a:r>
          </a:p>
          <a:p>
            <a:pPr marL="227965" indent="-227965">
              <a:lnSpc>
                <a:spcPct val="100000"/>
              </a:lnSpc>
              <a:spcAft>
                <a:spcPts val="2400"/>
              </a:spcAft>
            </a:pPr>
            <a:r>
              <a:rPr lang="en-US" sz="2400" dirty="0">
                <a:latin typeface="Calibri"/>
                <a:ea typeface="Calibri"/>
                <a:cs typeface="Calibri"/>
              </a:rPr>
              <a:t>Fire mortality = wildfire risk * tree mortality 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86ADCA1-8213-3A06-FA07-5B7923C2734E}"/>
              </a:ext>
            </a:extLst>
          </p:cNvPr>
          <p:cNvSpPr txBox="1">
            <a:spLocks/>
          </p:cNvSpPr>
          <p:nvPr/>
        </p:nvSpPr>
        <p:spPr>
          <a:xfrm>
            <a:off x="160502" y="5163482"/>
            <a:ext cx="2441489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Potential supply for new mills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7E4A48-2E3A-ED42-C197-013FCE75FB26}"/>
              </a:ext>
            </a:extLst>
          </p:cNvPr>
          <p:cNvCxnSpPr>
            <a:cxnSpLocks/>
            <a:stCxn id="13" idx="2"/>
            <a:endCxn id="3" idx="0"/>
          </p:cNvCxnSpPr>
          <p:nvPr/>
        </p:nvCxnSpPr>
        <p:spPr>
          <a:xfrm>
            <a:off x="1381246" y="4772134"/>
            <a:ext cx="1" cy="391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4D819-8CB8-4678-CDA1-1E32F05FC9CB}"/>
              </a:ext>
            </a:extLst>
          </p:cNvPr>
          <p:cNvSpPr/>
          <p:nvPr/>
        </p:nvSpPr>
        <p:spPr>
          <a:xfrm>
            <a:off x="448824" y="4305861"/>
            <a:ext cx="1864843" cy="4662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FF257-F1FA-2CC5-7632-A0EB5BFA8CCC}"/>
              </a:ext>
            </a:extLst>
          </p:cNvPr>
          <p:cNvSpPr txBox="1"/>
          <p:nvPr/>
        </p:nvSpPr>
        <p:spPr>
          <a:xfrm>
            <a:off x="356400" y="6398400"/>
            <a:ext cx="11197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+mn-lt"/>
                <a:cs typeface="+mn-lt"/>
              </a:rPr>
              <a:t>Pokharel, R., Latta, G., &amp; Ohrel, S. B. (2023). Estimating climate-sensitive wildfire risk and tree mortality models for use in broad-scale US forest carbon projections. Forests, 14(2), 302.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3EC484-C5E8-4A8E-CF82-2A2B79592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21" y="886434"/>
            <a:ext cx="4408742" cy="277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C873D53-4F00-8941-F922-E6D3CE47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20" y="3528875"/>
            <a:ext cx="4408741" cy="28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3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Algorithm TO PRIORITIZE SITING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5F36D792-4C30-4EFD-9600-88E8D9DBE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38" y="3428710"/>
            <a:ext cx="11965460" cy="125685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A51BD-636E-B0BE-DB2A-60B0568BB63F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1197045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5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b="1" dirty="0">
                <a:latin typeface="Calibri"/>
                <a:ea typeface="Calibri"/>
                <a:cs typeface="Calibri"/>
              </a:rPr>
              <a:t>Goal</a:t>
            </a:r>
            <a:r>
              <a:rPr lang="en-US" sz="3200" dirty="0">
                <a:latin typeface="Calibri"/>
                <a:ea typeface="Calibri"/>
                <a:cs typeface="Calibri"/>
              </a:rPr>
              <a:t> = add mills where fire mortality is highest, and competition is lowest 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F6833E-9FDE-BA62-81BB-DE908342CD71}"/>
              </a:ext>
            </a:extLst>
          </p:cNvPr>
          <p:cNvSpPr/>
          <p:nvPr/>
        </p:nvSpPr>
        <p:spPr>
          <a:xfrm>
            <a:off x="1997676" y="3439296"/>
            <a:ext cx="2100648" cy="1235675"/>
          </a:xfrm>
          <a:prstGeom prst="roundRect">
            <a:avLst/>
          </a:prstGeom>
          <a:solidFill>
            <a:srgbClr val="F79646">
              <a:alpha val="25000"/>
            </a:srgbClr>
          </a:solidFill>
          <a:ln w="57150"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B9CAE4-2212-8C4D-6DDA-664AE63FF2FB}"/>
              </a:ext>
            </a:extLst>
          </p:cNvPr>
          <p:cNvSpPr/>
          <p:nvPr/>
        </p:nvSpPr>
        <p:spPr>
          <a:xfrm>
            <a:off x="4777946" y="3432431"/>
            <a:ext cx="2100648" cy="672757"/>
          </a:xfrm>
          <a:prstGeom prst="roundRect">
            <a:avLst/>
          </a:prstGeom>
          <a:solidFill>
            <a:srgbClr val="FF0000">
              <a:alpha val="25000"/>
            </a:srgbClr>
          </a:solidFill>
          <a:ln w="57150"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49D055-C540-EFE6-3F7D-05D5C5C541B5}"/>
              </a:ext>
            </a:extLst>
          </p:cNvPr>
          <p:cNvSpPr/>
          <p:nvPr/>
        </p:nvSpPr>
        <p:spPr>
          <a:xfrm>
            <a:off x="4777946" y="4084594"/>
            <a:ext cx="2100648" cy="576649"/>
          </a:xfrm>
          <a:prstGeom prst="roundRect">
            <a:avLst/>
          </a:prstGeom>
          <a:solidFill>
            <a:srgbClr val="00B050">
              <a:alpha val="25000"/>
            </a:srgbClr>
          </a:solidFill>
          <a:ln w="57150"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A5235F-1610-B939-028F-A549CAF9E816}"/>
              </a:ext>
            </a:extLst>
          </p:cNvPr>
          <p:cNvSpPr/>
          <p:nvPr/>
        </p:nvSpPr>
        <p:spPr>
          <a:xfrm>
            <a:off x="9933460" y="3439296"/>
            <a:ext cx="2141837" cy="1227667"/>
          </a:xfrm>
          <a:prstGeom prst="roundRect">
            <a:avLst/>
          </a:prstGeom>
          <a:solidFill>
            <a:srgbClr val="0070C0">
              <a:alpha val="25000"/>
            </a:srgbClr>
          </a:solidFill>
          <a:ln w="57150">
            <a:noFill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78355C-F20E-6A42-FB2C-F4BFB85E9DA2}"/>
              </a:ext>
            </a:extLst>
          </p:cNvPr>
          <p:cNvSpPr txBox="1">
            <a:spLocks/>
          </p:cNvSpPr>
          <p:nvPr/>
        </p:nvSpPr>
        <p:spPr>
          <a:xfrm>
            <a:off x="680788" y="4690248"/>
            <a:ext cx="3316181" cy="12926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5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800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More forest plots than mills – scales two factors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E433F19-C0B0-2E26-324B-67088954355A}"/>
              </a:ext>
            </a:extLst>
          </p:cNvPr>
          <p:cNvSpPr txBox="1">
            <a:spLocks/>
          </p:cNvSpPr>
          <p:nvPr/>
        </p:nvSpPr>
        <p:spPr>
          <a:xfrm>
            <a:off x="4298571" y="2518657"/>
            <a:ext cx="3964080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5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Fire mortality of each mill location (supply)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AFEF3E8-5635-A41C-D630-2C9FC17C8A4D}"/>
              </a:ext>
            </a:extLst>
          </p:cNvPr>
          <p:cNvSpPr txBox="1">
            <a:spLocks/>
          </p:cNvSpPr>
          <p:nvPr/>
        </p:nvSpPr>
        <p:spPr>
          <a:xfrm>
            <a:off x="4298571" y="4676518"/>
            <a:ext cx="3316181" cy="12926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5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800" b="1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Drive time from plot to mill – farther away = lower value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A6877E9-E413-7047-CD36-4B62C2BF54B2}"/>
              </a:ext>
            </a:extLst>
          </p:cNvPr>
          <p:cNvSpPr txBox="1">
            <a:spLocks/>
          </p:cNvSpPr>
          <p:nvPr/>
        </p:nvSpPr>
        <p:spPr>
          <a:xfrm>
            <a:off x="8875819" y="4674971"/>
            <a:ext cx="3316181" cy="17235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5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Competition of each mill – lower value = farther from other mills (demand)</a:t>
            </a:r>
          </a:p>
        </p:txBody>
      </p:sp>
    </p:spTree>
    <p:extLst>
      <p:ext uri="{BB962C8B-B14F-4D97-AF65-F5344CB8AC3E}">
        <p14:creationId xmlns:p14="http://schemas.microsoft.com/office/powerpoint/2010/main" val="35505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  <p:bldP spid="13" grpId="0"/>
      <p:bldP spid="14" grpId="0"/>
      <p:bldP spid="15" grpId="0"/>
      <p:bldP spid="17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POTENTIAL FIRE EMISSIONS SCORING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map of the united states with red dots&#10;&#10;Description automatically generated">
            <a:extLst>
              <a:ext uri="{FF2B5EF4-FFF2-40B4-BE49-F238E27FC236}">
                <a16:creationId xmlns:a16="http://schemas.microsoft.com/office/drawing/2014/main" id="{65113ED8-4735-6A2F-CEBB-D539CAED6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" r="1216" b="107"/>
          <a:stretch/>
        </p:blipFill>
        <p:spPr>
          <a:xfrm>
            <a:off x="4655631" y="1054356"/>
            <a:ext cx="7418180" cy="5600733"/>
          </a:xfrm>
          <a:prstGeom prst="rect">
            <a:avLst/>
          </a:prstGeom>
        </p:spPr>
      </p:pic>
      <p:pic>
        <p:nvPicPr>
          <p:cNvPr id="2" name="Picture 1" descr="A map of the united states&#10;&#10;Description automatically generated">
            <a:extLst>
              <a:ext uri="{FF2B5EF4-FFF2-40B4-BE49-F238E27FC236}">
                <a16:creationId xmlns:a16="http://schemas.microsoft.com/office/drawing/2014/main" id="{7C79B5E1-BFEF-9AE3-AB5D-8AE612C3A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87" y="3774894"/>
            <a:ext cx="1765412" cy="2802626"/>
          </a:xfrm>
          <a:prstGeom prst="rect">
            <a:avLst/>
          </a:prstGeom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FB2FD809-4131-8509-A39E-065DDCF840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03" y="886948"/>
            <a:ext cx="1678396" cy="281446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2FC77E-FAE1-E099-8D0C-312643E122C2}"/>
              </a:ext>
            </a:extLst>
          </p:cNvPr>
          <p:cNvCxnSpPr/>
          <p:nvPr/>
        </p:nvCxnSpPr>
        <p:spPr>
          <a:xfrm>
            <a:off x="3263368" y="3701412"/>
            <a:ext cx="124292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6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POTENTIAL COMPETITION SCORING 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 descr="A map of the united states with different colored dots&#10;&#10;Description automatically generated">
            <a:extLst>
              <a:ext uri="{FF2B5EF4-FFF2-40B4-BE49-F238E27FC236}">
                <a16:creationId xmlns:a16="http://schemas.microsoft.com/office/drawing/2014/main" id="{9744A432-4066-14AD-7D2E-1B75957CE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872" r="613"/>
          <a:stretch/>
        </p:blipFill>
        <p:spPr>
          <a:xfrm>
            <a:off x="4197303" y="924759"/>
            <a:ext cx="7795377" cy="57904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C3114AE6-4A5B-2372-427E-B3083BC18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" t="834" r="1060" b="1676"/>
          <a:stretch/>
        </p:blipFill>
        <p:spPr>
          <a:xfrm>
            <a:off x="647592" y="3706891"/>
            <a:ext cx="2456988" cy="2201677"/>
          </a:xfrm>
          <a:prstGeom prst="rect">
            <a:avLst/>
          </a:prstGeom>
        </p:spPr>
      </p:pic>
      <p:pic>
        <p:nvPicPr>
          <p:cNvPr id="5" name="Picture 4" descr="A map of the united states">
            <a:extLst>
              <a:ext uri="{FF2B5EF4-FFF2-40B4-BE49-F238E27FC236}">
                <a16:creationId xmlns:a16="http://schemas.microsoft.com/office/drawing/2014/main" id="{6C3BB619-CD4F-57E5-B405-22DC0B4D88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048" r="2093" b="18962"/>
          <a:stretch/>
        </p:blipFill>
        <p:spPr>
          <a:xfrm>
            <a:off x="591206" y="1312396"/>
            <a:ext cx="2513374" cy="231785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076B9B-2C1E-689F-35B9-480568345F52}"/>
              </a:ext>
            </a:extLst>
          </p:cNvPr>
          <p:cNvCxnSpPr>
            <a:cxnSpLocks/>
          </p:cNvCxnSpPr>
          <p:nvPr/>
        </p:nvCxnSpPr>
        <p:spPr>
          <a:xfrm>
            <a:off x="3208613" y="3630247"/>
            <a:ext cx="90892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31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results</a:t>
            </a:r>
          </a:p>
        </p:txBody>
      </p:sp>
      <p:pic>
        <p:nvPicPr>
          <p:cNvPr id="2" name="Picture 1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802EB3F2-4A56-C6B5-C5D2-C70B2FC98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369" y="946674"/>
            <a:ext cx="6154405" cy="5594400"/>
          </a:xfrm>
          <a:prstGeom prst="rect">
            <a:avLst/>
          </a:prstGeom>
        </p:spPr>
      </p:pic>
      <p:pic>
        <p:nvPicPr>
          <p:cNvPr id="4" name="Picture 3" descr="A map of the united states with red dots&#10;&#10;Description automatically generated">
            <a:extLst>
              <a:ext uri="{FF2B5EF4-FFF2-40B4-BE49-F238E27FC236}">
                <a16:creationId xmlns:a16="http://schemas.microsoft.com/office/drawing/2014/main" id="{436F09B6-28D5-4043-C5E2-371FC2C370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4" r="1216" b="107"/>
          <a:stretch/>
        </p:blipFill>
        <p:spPr>
          <a:xfrm>
            <a:off x="786868" y="1624234"/>
            <a:ext cx="3675624" cy="2446461"/>
          </a:xfrm>
          <a:prstGeom prst="rect">
            <a:avLst/>
          </a:prstGeom>
        </p:spPr>
      </p:pic>
      <p:pic>
        <p:nvPicPr>
          <p:cNvPr id="5" name="Picture 4" descr="A map of the united states with different colored dots&#10;&#10;Description automatically generated">
            <a:extLst>
              <a:ext uri="{FF2B5EF4-FFF2-40B4-BE49-F238E27FC236}">
                <a16:creationId xmlns:a16="http://schemas.microsoft.com/office/drawing/2014/main" id="{19FE060F-FDB3-4554-08F2-9E540ADB71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872" r="613"/>
          <a:stretch/>
        </p:blipFill>
        <p:spPr>
          <a:xfrm>
            <a:off x="789584" y="4114859"/>
            <a:ext cx="3672907" cy="23625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3F910D8A-7105-D75A-8C79-4F1BEA086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26" y="1077027"/>
            <a:ext cx="5001017" cy="5253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0DB41E-8CE3-B9B1-30D5-3D312FE3D2B5}"/>
              </a:ext>
            </a:extLst>
          </p:cNvPr>
          <p:cNvCxnSpPr>
            <a:cxnSpLocks/>
          </p:cNvCxnSpPr>
          <p:nvPr/>
        </p:nvCxnSpPr>
        <p:spPr>
          <a:xfrm>
            <a:off x="4659608" y="3836957"/>
            <a:ext cx="99653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3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Land use and resource allocation (</a:t>
            </a:r>
            <a:r>
              <a:rPr lang="en-US" sz="3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lURA</a:t>
            </a:r>
            <a:r>
              <a:rPr lang="en-US" sz="3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 model</a:t>
            </a:r>
            <a:endParaRPr lang="en-US" sz="88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AFBAB-ACBE-06D6-7487-C8F0E306DF66}"/>
              </a:ext>
            </a:extLst>
          </p:cNvPr>
          <p:cNvSpPr txBox="1">
            <a:spLocks/>
          </p:cNvSpPr>
          <p:nvPr/>
        </p:nvSpPr>
        <p:spPr>
          <a:xfrm>
            <a:off x="358142" y="1223491"/>
            <a:ext cx="7876934" cy="50475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latin typeface="Calibri"/>
                <a:ea typeface="Calibri"/>
                <a:cs typeface="Calibri"/>
              </a:rPr>
              <a:t>Market model with price sensitive demand and transportation networks (Latta et al., 2018)</a:t>
            </a:r>
          </a:p>
          <a:p>
            <a:pPr marL="456520" lvl="1" indent="-227965">
              <a:lnSpc>
                <a:spcPct val="100000"/>
              </a:lnSpc>
              <a:spcAft>
                <a:spcPts val="2400"/>
              </a:spcAft>
            </a:pPr>
            <a:r>
              <a:rPr lang="en-US" sz="2800" dirty="0">
                <a:latin typeface="Calibri"/>
                <a:ea typeface="Calibri"/>
                <a:cs typeface="Calibri"/>
              </a:rPr>
              <a:t>Static phase</a:t>
            </a:r>
          </a:p>
          <a:p>
            <a:pPr marL="730785" lvl="2" indent="-227965">
              <a:lnSpc>
                <a:spcPct val="100000"/>
              </a:lnSpc>
              <a:spcAft>
                <a:spcPts val="2400"/>
              </a:spcAft>
            </a:pPr>
            <a:r>
              <a:rPr lang="en-US" sz="2400" dirty="0">
                <a:latin typeface="Calibri"/>
                <a:ea typeface="Calibri"/>
                <a:cs typeface="Calibri"/>
              </a:rPr>
              <a:t>Balances supply with demand in a single year by Maximizing Net Social Surplus</a:t>
            </a:r>
          </a:p>
          <a:p>
            <a:pPr marL="456520" lvl="1" indent="-227965">
              <a:lnSpc>
                <a:spcPct val="100000"/>
              </a:lnSpc>
              <a:spcAft>
                <a:spcPts val="2400"/>
              </a:spcAft>
            </a:pPr>
            <a:r>
              <a:rPr lang="en-US" sz="2800" dirty="0">
                <a:latin typeface="Calibri"/>
                <a:ea typeface="Calibri"/>
                <a:cs typeface="Calibri"/>
              </a:rPr>
              <a:t>Dynamic phase</a:t>
            </a:r>
          </a:p>
          <a:p>
            <a:pPr marL="730785" lvl="2" indent="-227965">
              <a:lnSpc>
                <a:spcPct val="100000"/>
              </a:lnSpc>
              <a:spcAft>
                <a:spcPts val="2400"/>
              </a:spcAft>
            </a:pPr>
            <a:r>
              <a:rPr lang="en-US" sz="2400" dirty="0">
                <a:latin typeface="Calibri"/>
                <a:ea typeface="Calibri"/>
                <a:cs typeface="Calibri"/>
              </a:rPr>
              <a:t>Allocates new capacity and updates forest inventory between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B87C7-7A50-F019-881A-7B63BFA8EFC2}"/>
              </a:ext>
            </a:extLst>
          </p:cNvPr>
          <p:cNvSpPr txBox="1"/>
          <p:nvPr/>
        </p:nvSpPr>
        <p:spPr>
          <a:xfrm>
            <a:off x="356400" y="6398400"/>
            <a:ext cx="11197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Arial"/>
              </a:rPr>
              <a:t>Latta, G. S., Baker, J. S., &amp; Ohrel, S. (2018). A Land Use and Resource Allocation (LURA) modeling system for projecting localized forest CO2 effects of alternative macroeconomic futures. </a:t>
            </a:r>
            <a:r>
              <a:rPr lang="en-US" sz="1200" i="1" dirty="0">
                <a:latin typeface="Calibri"/>
                <a:ea typeface="Calibri"/>
                <a:cs typeface="Arial"/>
              </a:rPr>
              <a:t>Forest Policy and Economics</a:t>
            </a:r>
            <a:r>
              <a:rPr lang="en-US" sz="1200" dirty="0">
                <a:latin typeface="Calibri"/>
                <a:ea typeface="Calibri"/>
                <a:cs typeface="Arial"/>
              </a:rPr>
              <a:t>, </a:t>
            </a:r>
            <a:r>
              <a:rPr lang="en-US" sz="1200" i="1" dirty="0">
                <a:latin typeface="Calibri"/>
                <a:ea typeface="Calibri"/>
                <a:cs typeface="Arial"/>
              </a:rPr>
              <a:t>87</a:t>
            </a:r>
            <a:r>
              <a:rPr lang="en-US" sz="1200" dirty="0">
                <a:latin typeface="Calibri"/>
                <a:ea typeface="Calibri"/>
                <a:cs typeface="Arial"/>
              </a:rPr>
              <a:t>, 35-48.</a:t>
            </a:r>
            <a:endParaRPr lang="en-US" sz="1200" dirty="0">
              <a:latin typeface="Calibri"/>
              <a:ea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74C5F45-21C6-34F0-7391-8BFEBD72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53" y="3743966"/>
            <a:ext cx="3450830" cy="26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BF4CC48-D294-DE46-3D8B-A1072B2C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81" y="1098530"/>
            <a:ext cx="3447461" cy="26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24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8F21-BAE1-5199-80A0-73257673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6AB0E-F3E6-755A-90F8-19F4A8AA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6D090546-176F-6AE0-0820-7DBD4D71C669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plan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1E6D1F6-B93B-1ED0-C067-1E018C8F6BEA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8"/>
            <a:ext cx="10769382" cy="5535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/>
              <a:t>Success is stumbling from failure to failure with no loss of enthusiasm </a:t>
            </a:r>
            <a:r>
              <a:rPr lang="en-US" sz="1600" i="1" dirty="0"/>
              <a:t>— Winston Churchill</a:t>
            </a:r>
            <a:endParaRPr lang="en-US" sz="2400" i="1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A Little Background / Motivation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Wildfire – forest fires in particular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A bit about the Model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The Land Use and Resource Allocation Model (LURA)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A bit about the failure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2 examples </a:t>
            </a:r>
            <a:r>
              <a:rPr lang="en-US" sz="1600" i="1" dirty="0"/>
              <a:t>(one in detail and one very abbreviated)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i="1" dirty="0"/>
              <a:t>The Pivot</a:t>
            </a:r>
          </a:p>
        </p:txBody>
      </p:sp>
    </p:spTree>
    <p:extLst>
      <p:ext uri="{BB962C8B-B14F-4D97-AF65-F5344CB8AC3E}">
        <p14:creationId xmlns:p14="http://schemas.microsoft.com/office/powerpoint/2010/main" val="336437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Scenarios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ECD8D38-494C-C122-F5B8-00CDDB87012A}"/>
              </a:ext>
            </a:extLst>
          </p:cNvPr>
          <p:cNvSpPr txBox="1">
            <a:spLocks/>
          </p:cNvSpPr>
          <p:nvPr/>
        </p:nvSpPr>
        <p:spPr>
          <a:xfrm>
            <a:off x="358141" y="1223491"/>
            <a:ext cx="11197045" cy="41242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3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ct val="100000"/>
              </a:lnSpc>
              <a:spcAft>
                <a:spcPts val="2400"/>
              </a:spcAft>
              <a:buFont typeface="Arial"/>
            </a:pPr>
            <a:r>
              <a:rPr lang="en-US" sz="3200" dirty="0">
                <a:latin typeface="Calibri"/>
                <a:ea typeface="Calibri"/>
                <a:cs typeface="Calibri"/>
              </a:rPr>
              <a:t>Model runs from 2020-2038 with mills added in 2023</a:t>
            </a:r>
          </a:p>
          <a:p>
            <a:pPr marL="227965" indent="-227965">
              <a:lnSpc>
                <a:spcPct val="100000"/>
              </a:lnSpc>
              <a:spcAft>
                <a:spcPts val="2400"/>
              </a:spcAft>
              <a:buFont typeface="Arial"/>
            </a:pPr>
            <a:r>
              <a:rPr lang="en-US" sz="3200" dirty="0">
                <a:latin typeface="Calibri"/>
                <a:ea typeface="Calibri"/>
                <a:cs typeface="Calibri"/>
              </a:rPr>
              <a:t>Two sensitivities: </a:t>
            </a:r>
            <a:endParaRPr lang="en-US" dirty="0">
              <a:ea typeface="Calibri"/>
              <a:cs typeface="Calibri"/>
            </a:endParaRPr>
          </a:p>
          <a:p>
            <a:pPr marL="685755" lvl="1" indent="-457200">
              <a:lnSpc>
                <a:spcPct val="10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/>
                <a:ea typeface="Calibri"/>
                <a:cs typeface="Calibri"/>
              </a:rPr>
              <a:t>Scale – how many facilities are added? </a:t>
            </a:r>
          </a:p>
          <a:p>
            <a:pPr marL="960020" lvl="2" indent="-457200">
              <a:lnSpc>
                <a:spcPct val="10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/>
                <a:ea typeface="Calibri"/>
                <a:cs typeface="Calibri"/>
              </a:rPr>
              <a:t>1 or 3 per region</a:t>
            </a:r>
          </a:p>
          <a:p>
            <a:pPr marL="685755" lvl="1" indent="-457200">
              <a:lnSpc>
                <a:spcPct val="10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/>
                <a:ea typeface="Calibri"/>
                <a:cs typeface="Calibri"/>
              </a:rPr>
              <a:t>Scope – who participates? </a:t>
            </a:r>
          </a:p>
          <a:p>
            <a:pPr marL="960020" lvl="2" indent="-457200">
              <a:lnSpc>
                <a:spcPct val="1000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/>
                <a:ea typeface="Calibri"/>
                <a:cs typeface="Calibri"/>
              </a:rPr>
              <a:t>Everyone or only federal forests (USFS)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E4BB6-6FAE-6964-D40A-680D4F1D5C55}"/>
              </a:ext>
            </a:extLst>
          </p:cNvPr>
          <p:cNvSpPr txBox="1"/>
          <p:nvPr/>
        </p:nvSpPr>
        <p:spPr>
          <a:xfrm>
            <a:off x="2476177" y="5347697"/>
            <a:ext cx="696097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a typeface="Calibri"/>
                <a:cs typeface="Calibri"/>
              </a:rPr>
              <a:t>Today's focus: One mill added in each region, all owners participating</a:t>
            </a:r>
          </a:p>
        </p:txBody>
      </p:sp>
    </p:spTree>
    <p:extLst>
      <p:ext uri="{BB962C8B-B14F-4D97-AF65-F5344CB8AC3E}">
        <p14:creationId xmlns:p14="http://schemas.microsoft.com/office/powerpoint/2010/main" val="11972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E886C5C0-E672-9F03-DF2C-CBAB1DF4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414" y="251012"/>
            <a:ext cx="6985169" cy="6349572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31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results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E57B5D-1638-0CC8-430F-646084AEAFDA}"/>
              </a:ext>
            </a:extLst>
          </p:cNvPr>
          <p:cNvSpPr/>
          <p:nvPr/>
        </p:nvSpPr>
        <p:spPr>
          <a:xfrm>
            <a:off x="3291558" y="1443698"/>
            <a:ext cx="781209" cy="76840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31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Supply shed</a:t>
            </a:r>
          </a:p>
        </p:txBody>
      </p:sp>
      <p:pic>
        <p:nvPicPr>
          <p:cNvPr id="3" name="Picture 2" descr="A map of a river&#10;&#10;Description automatically generated">
            <a:extLst>
              <a:ext uri="{FF2B5EF4-FFF2-40B4-BE49-F238E27FC236}">
                <a16:creationId xmlns:a16="http://schemas.microsoft.com/office/drawing/2014/main" id="{E9D582AF-F869-DEA7-20A4-247892C45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05" y="391472"/>
            <a:ext cx="7628964" cy="626632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24A1F3-71AA-EE64-7064-76FD19B610D1}"/>
              </a:ext>
            </a:extLst>
          </p:cNvPr>
          <p:cNvSpPr/>
          <p:nvPr/>
        </p:nvSpPr>
        <p:spPr>
          <a:xfrm>
            <a:off x="1303029" y="1346531"/>
            <a:ext cx="1036109" cy="999652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A8D04-DB43-734E-9124-97FF12B84041}"/>
              </a:ext>
            </a:extLst>
          </p:cNvPr>
          <p:cNvSpPr txBox="1"/>
          <p:nvPr/>
        </p:nvSpPr>
        <p:spPr>
          <a:xfrm>
            <a:off x="635649" y="2545379"/>
            <a:ext cx="237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Plots receiving treatment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D67380-F6E5-553C-C47C-0A3172BCC865}"/>
              </a:ext>
            </a:extLst>
          </p:cNvPr>
          <p:cNvSpPr/>
          <p:nvPr/>
        </p:nvSpPr>
        <p:spPr>
          <a:xfrm>
            <a:off x="1290461" y="3390906"/>
            <a:ext cx="1061245" cy="10316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EFA27-9D3B-A79C-013E-FBF8C0DA3B44}"/>
              </a:ext>
            </a:extLst>
          </p:cNvPr>
          <p:cNvSpPr txBox="1"/>
          <p:nvPr/>
        </p:nvSpPr>
        <p:spPr>
          <a:xfrm>
            <a:off x="635649" y="4621796"/>
            <a:ext cx="237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Plots NOT receiving treatment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D6BD71-F012-3748-2CBC-1C847B7A0579}"/>
              </a:ext>
            </a:extLst>
          </p:cNvPr>
          <p:cNvCxnSpPr>
            <a:cxnSpLocks/>
          </p:cNvCxnSpPr>
          <p:nvPr/>
        </p:nvCxnSpPr>
        <p:spPr>
          <a:xfrm>
            <a:off x="1070490" y="5467323"/>
            <a:ext cx="1501186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28ADAF-30A3-792F-3BE3-7EEA6E8EAEE9}"/>
              </a:ext>
            </a:extLst>
          </p:cNvPr>
          <p:cNvSpPr txBox="1"/>
          <p:nvPr/>
        </p:nvSpPr>
        <p:spPr>
          <a:xfrm>
            <a:off x="635649" y="5666517"/>
            <a:ext cx="237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Haul routes</a:t>
            </a:r>
          </a:p>
        </p:txBody>
      </p:sp>
    </p:spTree>
    <p:extLst>
      <p:ext uri="{BB962C8B-B14F-4D97-AF65-F5344CB8AC3E}">
        <p14:creationId xmlns:p14="http://schemas.microsoft.com/office/powerpoint/2010/main" val="17099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1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E87A867-CCEE-9598-6D4D-662BF014A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18" y="907319"/>
            <a:ext cx="7512164" cy="5804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A3A509-743E-55CA-D10C-D9266543AEE0}"/>
              </a:ext>
            </a:extLst>
          </p:cNvPr>
          <p:cNvSpPr txBox="1"/>
          <p:nvPr/>
        </p:nvSpPr>
        <p:spPr>
          <a:xfrm>
            <a:off x="244645" y="4712652"/>
            <a:ext cx="496798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a typeface="Calibri"/>
                <a:cs typeface="Calibri"/>
              </a:rPr>
              <a:t>~6.38 </a:t>
            </a:r>
            <a:r>
              <a:rPr lang="en-US" sz="3200" b="1" dirty="0">
                <a:solidFill>
                  <a:srgbClr val="FF0000"/>
                </a:solidFill>
                <a:ea typeface="Calibri"/>
                <a:cs typeface="Calibri"/>
                <a:sym typeface="Wingdings" panose="05000000000000000000" pitchFamily="2" charset="2"/>
              </a:rPr>
              <a:t> ~5.51 MMT CO</a:t>
            </a:r>
            <a:r>
              <a:rPr lang="en-US" sz="3200" b="1" baseline="-25000" dirty="0">
                <a:solidFill>
                  <a:srgbClr val="FF0000"/>
                </a:solidFill>
                <a:ea typeface="Calibri"/>
                <a:cs typeface="Calibri"/>
                <a:sym typeface="Wingdings" panose="05000000000000000000" pitchFamily="2" charset="2"/>
              </a:rPr>
              <a:t>2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ea typeface="Calibri"/>
                <a:cs typeface="Calibri"/>
              </a:rPr>
              <a:t>↓13.7%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31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Results – 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603020102020204" pitchFamily="34" charset="0"/>
              </a:rPr>
              <a:t>fire emissions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CCF89B-420C-4D87-9106-D5FF26A7576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31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Franklin Gothic Demi"/>
              </a:rPr>
              <a:t>Summary stats – </a:t>
            </a:r>
            <a:r>
              <a:rPr lang="en-US" sz="3200" dirty="0">
                <a:solidFill>
                  <a:srgbClr val="000000"/>
                </a:solidFill>
                <a:latin typeface="Franklin Gothic Demi"/>
              </a:rPr>
              <a:t>annual average 2023-2038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842CF-8640-6B7E-FAA5-38070232AEC6}"/>
              </a:ext>
            </a:extLst>
          </p:cNvPr>
          <p:cNvSpPr txBox="1"/>
          <p:nvPr/>
        </p:nvSpPr>
        <p:spPr>
          <a:xfrm>
            <a:off x="2407447" y="5681032"/>
            <a:ext cx="696097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a typeface="Calibri"/>
                <a:cs typeface="Calibri"/>
              </a:rPr>
              <a:t>Fire emissions ↓  ~4% while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ea typeface="Calibri"/>
                <a:cs typeface="Calibri"/>
              </a:rPr>
              <a:t>total emissions ↑ 4%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77A05A-E253-89B5-CDE9-080D693F0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854599"/>
              </p:ext>
            </p:extLst>
          </p:nvPr>
        </p:nvGraphicFramePr>
        <p:xfrm>
          <a:off x="384201" y="1018600"/>
          <a:ext cx="11422211" cy="4662432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2150510">
                  <a:extLst>
                    <a:ext uri="{9D8B030D-6E8A-4147-A177-3AD203B41FA5}">
                      <a16:colId xmlns:a16="http://schemas.microsoft.com/office/drawing/2014/main" val="1503905384"/>
                    </a:ext>
                  </a:extLst>
                </a:gridCol>
                <a:gridCol w="2885376">
                  <a:extLst>
                    <a:ext uri="{9D8B030D-6E8A-4147-A177-3AD203B41FA5}">
                      <a16:colId xmlns:a16="http://schemas.microsoft.com/office/drawing/2014/main" val="3263542880"/>
                    </a:ext>
                  </a:extLst>
                </a:gridCol>
                <a:gridCol w="3151961">
                  <a:extLst>
                    <a:ext uri="{9D8B030D-6E8A-4147-A177-3AD203B41FA5}">
                      <a16:colId xmlns:a16="http://schemas.microsoft.com/office/drawing/2014/main" val="3985223596"/>
                    </a:ext>
                  </a:extLst>
                </a:gridCol>
                <a:gridCol w="1668794">
                  <a:extLst>
                    <a:ext uri="{9D8B030D-6E8A-4147-A177-3AD203B41FA5}">
                      <a16:colId xmlns:a16="http://schemas.microsoft.com/office/drawing/2014/main" val="3988839355"/>
                    </a:ext>
                  </a:extLst>
                </a:gridCol>
                <a:gridCol w="1565570">
                  <a:extLst>
                    <a:ext uri="{9D8B030D-6E8A-4147-A177-3AD203B41FA5}">
                      <a16:colId xmlns:a16="http://schemas.microsoft.com/office/drawing/2014/main" val="3176243524"/>
                    </a:ext>
                  </a:extLst>
                </a:gridCol>
              </a:tblGrid>
              <a:tr h="6348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+mj-lt"/>
                        </a:rPr>
                        <a:t>SCENARIO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+mj-lt"/>
                        </a:rPr>
                        <a:t>FIRE EMISSIONS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+mj-lt"/>
                        </a:rPr>
                        <a:t>TOTAL EMISSIONS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+mj-lt"/>
                        </a:rPr>
                        <a:t>FIRE % CHANGE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+mj-lt"/>
                        </a:rPr>
                        <a:t>TOTAL % CHANGE</a:t>
                      </a: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190932"/>
                  </a:ext>
                </a:extLst>
              </a:tr>
              <a:tr h="63483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MMT CO</a:t>
                      </a:r>
                      <a:r>
                        <a:rPr lang="en-US" sz="2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763" marR="4763" marT="476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325761"/>
                  </a:ext>
                </a:extLst>
              </a:tr>
              <a:tr h="6348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j-lt"/>
                        </a:rPr>
                        <a:t>0 mills (base)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16.67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-216.49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1782199"/>
                  </a:ext>
                </a:extLst>
              </a:tr>
              <a:tr h="6348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j-lt"/>
                        </a:rPr>
                        <a:t>1 mill, all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15.88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-206.22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-3.92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3.98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688628916"/>
                  </a:ext>
                </a:extLst>
              </a:tr>
              <a:tr h="6348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j-lt"/>
                        </a:rPr>
                        <a:t>1 mill, USFS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16.01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-209.76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-3.30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2.61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930591850"/>
                  </a:ext>
                </a:extLst>
              </a:tr>
              <a:tr h="6348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j-lt"/>
                        </a:rPr>
                        <a:t>3 mills, all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15.53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-195.94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-5.70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7.97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27563705"/>
                  </a:ext>
                </a:extLst>
              </a:tr>
              <a:tr h="6348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j-lt"/>
                        </a:rPr>
                        <a:t>3 mills, USFS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15.87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-205.80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-3.98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4.14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91256952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83EA68C-2710-E7C0-CBA6-3126ACEDA66C}"/>
              </a:ext>
            </a:extLst>
          </p:cNvPr>
          <p:cNvSpPr/>
          <p:nvPr/>
        </p:nvSpPr>
        <p:spPr>
          <a:xfrm>
            <a:off x="345229" y="3116173"/>
            <a:ext cx="11494033" cy="6256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A3D49-786C-9E7E-45E2-4FBF106FCE9E}"/>
              </a:ext>
            </a:extLst>
          </p:cNvPr>
          <p:cNvSpPr txBox="1"/>
          <p:nvPr/>
        </p:nvSpPr>
        <p:spPr>
          <a:xfrm>
            <a:off x="8661246" y="5934670"/>
            <a:ext cx="3412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Looks good at the national level, but all over the place at the mill level</a:t>
            </a:r>
          </a:p>
        </p:txBody>
      </p:sp>
    </p:spTree>
    <p:extLst>
      <p:ext uri="{BB962C8B-B14F-4D97-AF65-F5344CB8AC3E}">
        <p14:creationId xmlns:p14="http://schemas.microsoft.com/office/powerpoint/2010/main" val="5914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2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E78A9-53E0-AFA9-5328-7555BE73B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AB609-F4DE-A326-7198-EBCD52CF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B95F8FD-8CB3-530A-8B36-5EF25E08DD8F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Failure #2 – harvesting to reduce emissions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8091626B-8BAF-B9C0-293C-86F6F6F5E109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8"/>
            <a:ext cx="10900865" cy="5451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The idea here was to increase forest production in California</a:t>
            </a:r>
          </a:p>
          <a:p>
            <a:pPr marL="0" indent="0">
              <a:buNone/>
            </a:pPr>
            <a:r>
              <a:rPr lang="en-US" sz="2400" b="1" dirty="0"/>
              <a:t>Scenarios</a:t>
            </a:r>
          </a:p>
          <a:p>
            <a:r>
              <a:rPr lang="en-US" sz="2400" dirty="0"/>
              <a:t>Baseline </a:t>
            </a:r>
            <a:r>
              <a:rPr lang="en-US" sz="2000" i="1" dirty="0"/>
              <a:t>(current capacity) </a:t>
            </a:r>
            <a:endParaRPr lang="en-US" sz="2400" i="1" dirty="0"/>
          </a:p>
          <a:p>
            <a:r>
              <a:rPr lang="en-US" sz="2400" dirty="0"/>
              <a:t>2× capacity </a:t>
            </a:r>
            <a:r>
              <a:rPr lang="en-US" sz="2000" i="1" dirty="0"/>
              <a:t>(double Californian forest products manufacturing)</a:t>
            </a:r>
            <a:endParaRPr lang="en-US" sz="2400" i="1" dirty="0"/>
          </a:p>
          <a:p>
            <a:r>
              <a:rPr lang="en-US" sz="2400" dirty="0"/>
              <a:t>3× capacity </a:t>
            </a:r>
          </a:p>
          <a:p>
            <a:r>
              <a:rPr lang="en-US" sz="2400" dirty="0"/>
              <a:t>10× capacity </a:t>
            </a:r>
          </a:p>
          <a:p>
            <a:r>
              <a:rPr lang="en-US" sz="2400" b="1" dirty="0"/>
              <a:t>Time horizon:</a:t>
            </a:r>
            <a:r>
              <a:rPr lang="en-US" sz="2400" dirty="0"/>
              <a:t> 15 years</a:t>
            </a:r>
          </a:p>
          <a:p>
            <a:endParaRPr lang="en-US" sz="2400" dirty="0"/>
          </a:p>
          <a:p>
            <a:r>
              <a:rPr lang="en-US" sz="2400" dirty="0"/>
              <a:t>As California had substantial fire emissions, we were expecting to see overall forest emissions go down </a:t>
            </a:r>
            <a:r>
              <a:rPr lang="en-US" sz="1800" i="1" dirty="0"/>
              <a:t>(we use the high-risk stuff and leave low risk stuff on the landscape in other states) </a:t>
            </a:r>
            <a:endParaRPr lang="en-US" sz="2400" i="1" dirty="0"/>
          </a:p>
          <a:p>
            <a:r>
              <a:rPr lang="en-US" sz="2400" dirty="0"/>
              <a:t>Problem is, I used the stochastic fire setup in LURA</a:t>
            </a:r>
          </a:p>
          <a:p>
            <a:r>
              <a:rPr lang="en-US" sz="2400" dirty="0"/>
              <a:t>And had to redo the analysis with the deterministic fire setup</a:t>
            </a:r>
          </a:p>
        </p:txBody>
      </p:sp>
    </p:spTree>
    <p:extLst>
      <p:ext uri="{BB962C8B-B14F-4D97-AF65-F5344CB8AC3E}">
        <p14:creationId xmlns:p14="http://schemas.microsoft.com/office/powerpoint/2010/main" val="16434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22F02-682C-B194-AA09-AF81AF118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9DCC5-166B-42AD-BD4D-7FEC005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9E6337E1-D013-46AC-DD20-813283973944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Head scratching 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CEFA26C6-BD85-F61B-82AB-8B2DD6BA4BB4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9"/>
            <a:ext cx="9926700" cy="54458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The results got me thinking</a:t>
            </a:r>
          </a:p>
          <a:p>
            <a:r>
              <a:rPr lang="en-US" sz="2400" dirty="0"/>
              <a:t>First off – the model is relatively slow to run </a:t>
            </a:r>
          </a:p>
          <a:p>
            <a:pPr lvl="1"/>
            <a:r>
              <a:rPr lang="en-US" sz="2000" i="1" dirty="0"/>
              <a:t>So we are not going to do a Monte Carlo thing</a:t>
            </a:r>
          </a:p>
          <a:p>
            <a:r>
              <a:rPr lang="en-US" sz="2400" dirty="0"/>
              <a:t>The deterministic fire approach is the way to go for developing policy/management actions</a:t>
            </a:r>
          </a:p>
          <a:p>
            <a:r>
              <a:rPr lang="en-US" sz="2400" dirty="0"/>
              <a:t>The stochastic fire approach is the way to go for tempering expectation regarding policy/management outcomes</a:t>
            </a:r>
          </a:p>
          <a:p>
            <a:pPr lvl="1"/>
            <a:r>
              <a:rPr lang="en-US" sz="1800" i="1" dirty="0"/>
              <a:t>I do worry though about its use – but -  </a:t>
            </a:r>
          </a:p>
          <a:p>
            <a:pPr marL="0" indent="0">
              <a:buNone/>
            </a:pPr>
            <a:r>
              <a:rPr lang="en-US" sz="2800" b="1" dirty="0"/>
              <a:t>Take-home points</a:t>
            </a:r>
          </a:p>
          <a:p>
            <a:pPr lvl="1"/>
            <a:r>
              <a:rPr lang="en-US" sz="2400" dirty="0"/>
              <a:t>Fire representation fundamentally changes estimated outcomes </a:t>
            </a:r>
          </a:p>
          <a:p>
            <a:pPr lvl="1"/>
            <a:r>
              <a:rPr lang="en-US" sz="2400" dirty="0"/>
              <a:t>Fuel treatments reduce risk, not guaranteed emissions </a:t>
            </a:r>
          </a:p>
          <a:p>
            <a:pPr lvl="1"/>
            <a:r>
              <a:rPr lang="en-US" sz="2400" dirty="0"/>
              <a:t>Stochastic modeling is critical for realistic policy evaluation</a:t>
            </a:r>
          </a:p>
          <a:p>
            <a:pPr lvl="1"/>
            <a:endParaRPr lang="en-US" sz="1800" i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71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BB04B-6EF7-BAC3-0D68-E6D0DB00A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2831F-F482-C86C-0E63-4F7C8D768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0906D27-E4E6-44D6-8C33-8189066A064D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pivot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3CC405C9-BB13-0B6D-90B9-2F7610ABA4E9}"/>
              </a:ext>
            </a:extLst>
          </p:cNvPr>
          <p:cNvSpPr txBox="1">
            <a:spLocks noChangeArrowheads="1"/>
          </p:cNvSpPr>
          <p:nvPr/>
        </p:nvSpPr>
        <p:spPr>
          <a:xfrm>
            <a:off x="334901" y="1216598"/>
            <a:ext cx="7852865" cy="5465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What about forest carbon offset programs?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What else is random / stochastic?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Non-industrial private forest landowners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VM0045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400" b="1" dirty="0"/>
              <a:t>You compare your property 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400" b="1" dirty="0"/>
              <a:t>To how many others?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400" b="1" dirty="0"/>
              <a:t>10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endParaRPr lang="en-US" sz="32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1D587-083E-C0D0-F237-0D19A87D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441" y="1199969"/>
            <a:ext cx="3894432" cy="5465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81EB7-180E-76FD-E956-C406A951D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333" y="4299805"/>
            <a:ext cx="3772864" cy="24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527131" y="943971"/>
            <a:ext cx="48166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8802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Greg Latta</a:t>
            </a:r>
          </a:p>
          <a:p>
            <a:pPr defTabSz="1218802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Director, Policy Analysis Group</a:t>
            </a:r>
          </a:p>
          <a:p>
            <a:pPr defTabSz="1218802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glatta@uidaho.edu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77408" y="4618081"/>
            <a:ext cx="4116144" cy="1295945"/>
            <a:chOff x="6315603" y="5055579"/>
            <a:chExt cx="4460239" cy="1404282"/>
          </a:xfrm>
        </p:grpSpPr>
        <p:sp>
          <p:nvSpPr>
            <p:cNvPr id="8" name="Rectangle 7"/>
            <p:cNvSpPr/>
            <p:nvPr/>
          </p:nvSpPr>
          <p:spPr>
            <a:xfrm>
              <a:off x="6315603" y="5692799"/>
              <a:ext cx="4460239" cy="767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802"/>
              <a:r>
                <a:rPr lang="en-US" sz="2000" b="1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e-newsletter</a:t>
              </a:r>
              <a:r>
                <a:rPr lang="en-US" sz="200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en-US" sz="2000" b="1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reports </a:t>
              </a:r>
            </a:p>
            <a:p>
              <a:pPr algn="ctr" defTabSz="1218802"/>
              <a:r>
                <a:rPr lang="en-US" sz="2000" b="1">
                  <a:solidFill>
                    <a:srgbClr val="B48D6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http://www.uidaho.edu/cnr/pag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2585" y="5055579"/>
              <a:ext cx="3706275" cy="63722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6692585" y="5761637"/>
              <a:ext cx="3706275" cy="0"/>
            </a:xfrm>
            <a:prstGeom prst="line">
              <a:avLst/>
            </a:prstGeom>
            <a:ln>
              <a:solidFill>
                <a:srgbClr val="5E819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932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6B677-CE66-477D-9623-761C506A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1CF3C-1499-57AA-A97D-D63B9922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48A220D9-B593-2D84-7661-739B8F1007E3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Motivation: Why This Matters 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283D9767-4A6D-507C-FCFA-1FCBBDB232A4}"/>
              </a:ext>
            </a:extLst>
          </p:cNvPr>
          <p:cNvSpPr txBox="1">
            <a:spLocks noChangeArrowheads="1"/>
          </p:cNvSpPr>
          <p:nvPr/>
        </p:nvSpPr>
        <p:spPr>
          <a:xfrm>
            <a:off x="854852" y="1199969"/>
            <a:ext cx="10799265" cy="50394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/>
              <a:t>Wildfire increasing in scale/severity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dirty="0"/>
              <a:t>Forests are a major carbon sink </a:t>
            </a:r>
            <a:r>
              <a:rPr lang="en-US" sz="3200" i="1" dirty="0"/>
              <a:t>at risk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Policy Push</a:t>
            </a:r>
            <a:r>
              <a:rPr lang="en-US" sz="3200" dirty="0"/>
              <a:t>: </a:t>
            </a:r>
            <a:r>
              <a:rPr lang="en-US" sz="2800" i="1" dirty="0"/>
              <a:t>scale up fuel treatments and wood utilization </a:t>
            </a:r>
            <a:endParaRPr lang="en-US" sz="3200" i="1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3200" dirty="0"/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3200" dirty="0"/>
              <a:t>Management is being justified as a climate</a:t>
            </a:r>
            <a:r>
              <a:rPr lang="en-US" sz="2400" baseline="30000" dirty="0"/>
              <a:t>1</a:t>
            </a:r>
            <a:r>
              <a:rPr lang="en-US" sz="3200" dirty="0"/>
              <a:t> mitigation 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C140A-15DB-0393-842C-39990E10A21A}"/>
              </a:ext>
            </a:extLst>
          </p:cNvPr>
          <p:cNvSpPr txBox="1"/>
          <p:nvPr/>
        </p:nvSpPr>
        <p:spPr>
          <a:xfrm>
            <a:off x="513976" y="6400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I’m not sure I can actually use this word </a:t>
            </a:r>
            <a:r>
              <a:rPr lang="en-US" i="1" dirty="0"/>
              <a:t>(but I already said the other bad C word above)</a:t>
            </a:r>
          </a:p>
        </p:txBody>
      </p:sp>
    </p:spTree>
    <p:extLst>
      <p:ext uri="{BB962C8B-B14F-4D97-AF65-F5344CB8AC3E}">
        <p14:creationId xmlns:p14="http://schemas.microsoft.com/office/powerpoint/2010/main" val="37344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B2AB-C8B0-28DB-2472-642340AF6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624E7-BC13-E94A-385B-0124F88E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2538F737-7CD1-4135-7916-DC1D9F60A4FA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Problem 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409F24D5-2041-8E1F-AFA1-468AA97E94C6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8"/>
            <a:ext cx="10631923" cy="52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4000" b="1" dirty="0"/>
              <a:t>Management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Immediate emissions </a:t>
            </a:r>
            <a:r>
              <a:rPr lang="en-US" sz="2400" i="1" dirty="0"/>
              <a:t>(because it usually involves harvest/thinning) </a:t>
            </a:r>
            <a:endParaRPr lang="en-US" sz="2800" i="1" dirty="0"/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Future avoided wildfire emissions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So we have a temporal issue – and –  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Benefits depend on whether fire actually occurs at a managed site </a:t>
            </a:r>
          </a:p>
        </p:txBody>
      </p:sp>
    </p:spTree>
    <p:extLst>
      <p:ext uri="{BB962C8B-B14F-4D97-AF65-F5344CB8AC3E}">
        <p14:creationId xmlns:p14="http://schemas.microsoft.com/office/powerpoint/2010/main" val="860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85E1-643D-5DBD-4320-7907BD5E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AC1D8-3666-AFD7-C2DD-58DAE23A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05EA350-0ECD-03C3-AC54-B3219126EEBE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typical modeling approach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A169108-E8DB-1938-C3BE-F3B14A7D9AFF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8"/>
            <a:ext cx="10207594" cy="5230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200" dirty="0"/>
              <a:t>Two primary approaches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 b="1" dirty="0"/>
              <a:t>Deterministic fire</a:t>
            </a:r>
            <a:r>
              <a:rPr lang="en-US" sz="3200" dirty="0"/>
              <a:t>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Expected burn probability applied every year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 b="1" dirty="0"/>
              <a:t>Stochastic fire</a:t>
            </a:r>
            <a:r>
              <a:rPr lang="en-US" sz="3200" dirty="0"/>
              <a:t>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Episodic, spatially random events </a:t>
            </a:r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D1510-E691-6218-03BA-BF4E4475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8445"/>
            <a:ext cx="6133687" cy="2633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B6237B-AB71-E23B-2D2C-0EB2E7529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106" y="3988446"/>
            <a:ext cx="5864258" cy="2633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F15B88-B206-8DAF-3D94-76F6B0FDE83D}"/>
              </a:ext>
            </a:extLst>
          </p:cNvPr>
          <p:cNvSpPr txBox="1"/>
          <p:nvPr/>
        </p:nvSpPr>
        <p:spPr>
          <a:xfrm>
            <a:off x="7106241" y="3595549"/>
            <a:ext cx="481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 Year of Fire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9838E-B258-6509-87BC-B230B3096355}"/>
              </a:ext>
            </a:extLst>
          </p:cNvPr>
          <p:cNvSpPr txBox="1"/>
          <p:nvPr/>
        </p:nvSpPr>
        <p:spPr>
          <a:xfrm>
            <a:off x="813713" y="3706114"/>
            <a:ext cx="481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30 Years of Fire</a:t>
            </a:r>
          </a:p>
        </p:txBody>
      </p:sp>
    </p:spTree>
    <p:extLst>
      <p:ext uri="{BB962C8B-B14F-4D97-AF65-F5344CB8AC3E}">
        <p14:creationId xmlns:p14="http://schemas.microsoft.com/office/powerpoint/2010/main" val="14365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040F1-413B-9940-D765-0C79594A3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6FF48-0D6C-B3D3-524D-861A591C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CBDFEEFC-0C90-6082-999E-C93D5E35B398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Why This Difference Matters?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1C2A03B8-1F46-830B-78B0-D6F7D7606F71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8"/>
            <a:ext cx="10207594" cy="5230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200" dirty="0"/>
              <a:t>Two primary approaches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 b="1" dirty="0"/>
              <a:t>Deterministic fire</a:t>
            </a:r>
            <a:r>
              <a:rPr lang="en-US" sz="3200" dirty="0"/>
              <a:t>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Smooth, predictable benefits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 b="1" dirty="0"/>
              <a:t>Stochastic fire</a:t>
            </a:r>
            <a:r>
              <a:rPr lang="en-US" sz="3200" dirty="0"/>
              <a:t>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Benefits are uncertain, delayed, or absent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0F5FE-68FA-B775-DEAD-386EFE35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8445"/>
            <a:ext cx="6133687" cy="2633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F8701-B6DE-5F5C-1BAB-121E9AEE1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106" y="3988446"/>
            <a:ext cx="5864258" cy="2633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6964D-44F3-5FE7-F8A0-FCCDB39266AE}"/>
              </a:ext>
            </a:extLst>
          </p:cNvPr>
          <p:cNvSpPr txBox="1"/>
          <p:nvPr/>
        </p:nvSpPr>
        <p:spPr>
          <a:xfrm>
            <a:off x="7106241" y="3595549"/>
            <a:ext cx="481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 Year of Fire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39FA5-C899-6698-CA37-CD07265CD016}"/>
              </a:ext>
            </a:extLst>
          </p:cNvPr>
          <p:cNvSpPr txBox="1"/>
          <p:nvPr/>
        </p:nvSpPr>
        <p:spPr>
          <a:xfrm>
            <a:off x="813713" y="3706114"/>
            <a:ext cx="481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30 Years of Fire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4F19D-DA3A-785E-B9E2-0E92F7CD9FB7}"/>
              </a:ext>
            </a:extLst>
          </p:cNvPr>
          <p:cNvSpPr txBox="1"/>
          <p:nvPr/>
        </p:nvSpPr>
        <p:spPr>
          <a:xfrm rot="19947123">
            <a:off x="7057309" y="1094771"/>
            <a:ext cx="38006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There is a timing mismatch between </a:t>
            </a:r>
            <a:r>
              <a:rPr lang="en-US" sz="2800" b="1" dirty="0">
                <a:solidFill>
                  <a:srgbClr val="FF0000"/>
                </a:solidFill>
              </a:rPr>
              <a:t>costs (now)</a:t>
            </a:r>
            <a:r>
              <a:rPr lang="en-US" sz="2800" dirty="0">
                <a:solidFill>
                  <a:srgbClr val="FF0000"/>
                </a:solidFill>
              </a:rPr>
              <a:t> and </a:t>
            </a:r>
            <a:r>
              <a:rPr lang="en-US" sz="2800" b="1" dirty="0">
                <a:solidFill>
                  <a:srgbClr val="FF0000"/>
                </a:solidFill>
              </a:rPr>
              <a:t>benefits (uncertain future)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B8DD-EBFB-397C-94A3-5F932BE1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9F5B7-490B-25B7-D051-A6E5C941A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C420FC6D-31B9-BB49-8776-AC815D12A513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motivation part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F2B1777-15A2-B3C0-4E31-42115DD15169}"/>
              </a:ext>
            </a:extLst>
          </p:cNvPr>
          <p:cNvSpPr txBox="1">
            <a:spLocks noChangeArrowheads="1"/>
          </p:cNvSpPr>
          <p:nvPr/>
        </p:nvSpPr>
        <p:spPr>
          <a:xfrm>
            <a:off x="854853" y="1199968"/>
            <a:ext cx="10763406" cy="52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600" b="1" dirty="0"/>
              <a:t>How does deterministic vs. stochastic wildfire modeling affect estimates of fuel treatment effectiveness for carbon?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Modeling Framework </a:t>
            </a:r>
          </a:p>
          <a:p>
            <a:pPr lvl="1"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U.S. forest sector model </a:t>
            </a:r>
            <a:r>
              <a:rPr lang="en-US" sz="2000" dirty="0"/>
              <a:t>– and by this I mean price endogenous spatial partial equilibrium model</a:t>
            </a:r>
            <a:endParaRPr lang="en-US" sz="2800" dirty="0"/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Detailed forest resource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Detailed forest industry</a:t>
            </a:r>
          </a:p>
          <a:p>
            <a:pPr lvl="2">
              <a:lnSpc>
                <a:spcPct val="150000"/>
              </a:lnSpc>
              <a:spcAft>
                <a:spcPts val="0"/>
              </a:spcAft>
            </a:pPr>
            <a:r>
              <a:rPr lang="en-US" sz="2400" dirty="0"/>
              <a:t>Link </a:t>
            </a:r>
            <a:r>
              <a:rPr lang="en-US" sz="2400" b="1" dirty="0"/>
              <a:t>markets → harvest → fuels → fire → carbon</a:t>
            </a:r>
            <a:endParaRPr lang="en-US" sz="28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11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12DE4-F35D-C27D-C8CE-002EEF6C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4E9E360E-EF2E-3973-D401-1052BFD1E086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Land use and resource allocation (</a:t>
            </a:r>
            <a:r>
              <a:rPr lang="en-US" sz="3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lURA</a:t>
            </a:r>
            <a:r>
              <a:rPr lang="en-US" sz="3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 model</a:t>
            </a:r>
            <a:endParaRPr lang="en-US" sz="88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BB2497F-2AA2-7737-0116-BC5A4AAA1ACC}"/>
              </a:ext>
            </a:extLst>
          </p:cNvPr>
          <p:cNvSpPr txBox="1">
            <a:spLocks/>
          </p:cNvSpPr>
          <p:nvPr/>
        </p:nvSpPr>
        <p:spPr>
          <a:xfrm>
            <a:off x="358142" y="1223491"/>
            <a:ext cx="7876934" cy="50475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Tx/>
              <a:buBlip>
                <a:blip r:embed="rId4"/>
              </a:buBlip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lnSpc>
                <a:spcPct val="100000"/>
              </a:lnSpc>
              <a:spcAft>
                <a:spcPts val="2400"/>
              </a:spcAft>
            </a:pPr>
            <a:r>
              <a:rPr lang="en-US" sz="3200" dirty="0">
                <a:latin typeface="Calibri"/>
                <a:ea typeface="Calibri"/>
                <a:cs typeface="Calibri"/>
              </a:rPr>
              <a:t>Market model with price sensitive demand and transportation networks (Latta et al., 2018)</a:t>
            </a:r>
          </a:p>
          <a:p>
            <a:pPr marL="456520" lvl="1" indent="-227965">
              <a:lnSpc>
                <a:spcPct val="100000"/>
              </a:lnSpc>
              <a:spcAft>
                <a:spcPts val="2400"/>
              </a:spcAft>
            </a:pPr>
            <a:r>
              <a:rPr lang="en-US" sz="2800" dirty="0">
                <a:latin typeface="Calibri"/>
                <a:ea typeface="Calibri"/>
                <a:cs typeface="Calibri"/>
              </a:rPr>
              <a:t>Static phase</a:t>
            </a:r>
          </a:p>
          <a:p>
            <a:pPr marL="730785" lvl="2" indent="-227965">
              <a:lnSpc>
                <a:spcPct val="100000"/>
              </a:lnSpc>
              <a:spcAft>
                <a:spcPts val="2400"/>
              </a:spcAft>
            </a:pPr>
            <a:r>
              <a:rPr lang="en-US" sz="2400" dirty="0">
                <a:latin typeface="Calibri"/>
                <a:ea typeface="Calibri"/>
                <a:cs typeface="Calibri"/>
              </a:rPr>
              <a:t>Balances supply with demand in a single year by Maximizing Net Social Surplus</a:t>
            </a:r>
          </a:p>
          <a:p>
            <a:pPr marL="456520" lvl="1" indent="-227965">
              <a:lnSpc>
                <a:spcPct val="100000"/>
              </a:lnSpc>
              <a:spcAft>
                <a:spcPts val="2400"/>
              </a:spcAft>
            </a:pPr>
            <a:r>
              <a:rPr lang="en-US" sz="2800" dirty="0">
                <a:latin typeface="Calibri"/>
                <a:ea typeface="Calibri"/>
                <a:cs typeface="Calibri"/>
              </a:rPr>
              <a:t>Dynamic phase</a:t>
            </a:r>
          </a:p>
          <a:p>
            <a:pPr marL="730785" lvl="2" indent="-227965">
              <a:lnSpc>
                <a:spcPct val="100000"/>
              </a:lnSpc>
              <a:spcAft>
                <a:spcPts val="2400"/>
              </a:spcAft>
            </a:pPr>
            <a:r>
              <a:rPr lang="en-US" sz="2400" dirty="0">
                <a:latin typeface="Calibri"/>
                <a:ea typeface="Calibri"/>
                <a:cs typeface="Calibri"/>
              </a:rPr>
              <a:t>Allocates new capacity and updates forest inventory between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F8C61-695D-64A6-140E-5F91B4D81BAD}"/>
              </a:ext>
            </a:extLst>
          </p:cNvPr>
          <p:cNvSpPr txBox="1"/>
          <p:nvPr/>
        </p:nvSpPr>
        <p:spPr>
          <a:xfrm>
            <a:off x="356400" y="6398400"/>
            <a:ext cx="11197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  <a:ea typeface="Calibri"/>
                <a:cs typeface="Arial"/>
              </a:rPr>
              <a:t>Latta, G. S., Baker, J. S., &amp; Ohrel, S. (2018). A Land Use and Resource Allocation (LURA) modeling system for projecting localized forest CO2 effects of alternative macroeconomic futures. </a:t>
            </a:r>
            <a:r>
              <a:rPr lang="en-US" sz="1200" i="1" dirty="0">
                <a:latin typeface="Calibri"/>
                <a:ea typeface="Calibri"/>
                <a:cs typeface="Arial"/>
              </a:rPr>
              <a:t>Forest Policy and Economics</a:t>
            </a:r>
            <a:r>
              <a:rPr lang="en-US" sz="1200" dirty="0">
                <a:latin typeface="Calibri"/>
                <a:ea typeface="Calibri"/>
                <a:cs typeface="Arial"/>
              </a:rPr>
              <a:t>, </a:t>
            </a:r>
            <a:r>
              <a:rPr lang="en-US" sz="1200" i="1" dirty="0">
                <a:latin typeface="Calibri"/>
                <a:ea typeface="Calibri"/>
                <a:cs typeface="Arial"/>
              </a:rPr>
              <a:t>87</a:t>
            </a:r>
            <a:r>
              <a:rPr lang="en-US" sz="1200" dirty="0">
                <a:latin typeface="Calibri"/>
                <a:ea typeface="Calibri"/>
                <a:cs typeface="Arial"/>
              </a:rPr>
              <a:t>, 35-48.</a:t>
            </a:r>
            <a:endParaRPr lang="en-US" sz="1200" dirty="0">
              <a:latin typeface="Calibri"/>
              <a:ea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21CDC6-C648-797D-DE48-ECCA397C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53" y="3743966"/>
            <a:ext cx="3450830" cy="26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C34FD66-04B0-BD6C-5701-75078897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81" y="1098530"/>
            <a:ext cx="3447461" cy="26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473BB-4FD8-09C1-8E1E-3A8FB0B61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81E5B-7F8A-7F66-582C-978B60D8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6DC3BD98-37A7-DF64-4D18-E87EAD315F13}"/>
              </a:ext>
            </a:extLst>
          </p:cNvPr>
          <p:cNvSpPr txBox="1">
            <a:spLocks/>
          </p:cNvSpPr>
          <p:nvPr/>
        </p:nvSpPr>
        <p:spPr>
          <a:xfrm>
            <a:off x="125164" y="-124374"/>
            <a:ext cx="11948647" cy="1049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9000" b="1" i="0" kern="1200" cap="all" baseline="0">
                <a:solidFill>
                  <a:schemeClr val="tx1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pPr marL="0" marR="0" lvl="0" indent="0" algn="l" defTabSz="2438462" rtl="0" eaLnBrk="1" fontAlgn="auto" latinLnBrk="0" hangingPunct="1">
              <a:lnSpc>
                <a:spcPts val="9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Getting fire in </a:t>
            </a:r>
            <a:r>
              <a:rPr kumimoji="0" lang="en-US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lura</a:t>
            </a: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– Part 1 what burns</a:t>
            </a: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24EA11F2-607D-8FF0-2C29-729026412AFF}"/>
              </a:ext>
            </a:extLst>
          </p:cNvPr>
          <p:cNvSpPr txBox="1">
            <a:spLocks noChangeArrowheads="1"/>
          </p:cNvSpPr>
          <p:nvPr/>
        </p:nvSpPr>
        <p:spPr>
          <a:xfrm>
            <a:off x="370760" y="1193992"/>
            <a:ext cx="4148069" cy="4959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54" indent="-228554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457109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731374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1051350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1325615" indent="-285693" algn="l" defTabSz="1218987" rtl="0" eaLnBrk="1" latinLnBrk="0" hangingPunct="1">
              <a:lnSpc>
                <a:spcPts val="2649"/>
              </a:lnSpc>
              <a:spcBef>
                <a:spcPts val="0"/>
              </a:spcBef>
              <a:spcAft>
                <a:spcPts val="125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5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4" indent="-304747" algn="l" defTabSz="121898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Spatial Autocorrelation Regression model where fire probability is  function of climatic parameters</a:t>
            </a:r>
          </a:p>
          <a:p>
            <a:endParaRPr lang="en-US" sz="2400" dirty="0"/>
          </a:p>
          <a:p>
            <a:r>
              <a:rPr lang="en-US" sz="2400" dirty="0"/>
              <a:t>So we have a probability that a plot will burn in each year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8AC7E-4D6A-EC73-D81D-5323D3292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29" y="1028013"/>
            <a:ext cx="7463994" cy="5125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9B131D-B609-CA07-B185-BE3C0909E321}"/>
              </a:ext>
            </a:extLst>
          </p:cNvPr>
          <p:cNvSpPr txBox="1"/>
          <p:nvPr/>
        </p:nvSpPr>
        <p:spPr>
          <a:xfrm>
            <a:off x="328924" y="6396335"/>
            <a:ext cx="10147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Pokharel, R., G. Latta and S. Ohrel. 2023. Estimating Climate-Sensitive Wildfire Risk and Tree Mortality Models for Use in Broad-Scale U.S. Forest Carbon Projections. </a:t>
            </a:r>
            <a:r>
              <a:rPr lang="en-CA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Forests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.</a:t>
            </a:r>
            <a:r>
              <a:rPr lang="en-CA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14(302).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4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CNR-template" id="{21A50B6D-C91A-414F-AF3A-0C0057E38C45}" vid="{F01B9D2E-9BF1-7C44-959E-AF3263686AFE}"/>
    </a:ext>
  </a:extLst>
</a:theme>
</file>

<file path=ppt/theme/theme3.xml><?xml version="1.0" encoding="utf-8"?>
<a:theme xmlns:a="http://schemas.openxmlformats.org/drawingml/2006/main" name="1_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CNR-template" id="{21A50B6D-C91A-414F-AF3A-0C0057E38C45}" vid="{F01B9D2E-9BF1-7C44-959E-AF3263686AFE}"/>
    </a:ext>
  </a:extLst>
</a:theme>
</file>

<file path=ppt/theme/theme4.xml><?xml version="1.0" encoding="utf-8"?>
<a:theme xmlns:a="http://schemas.openxmlformats.org/drawingml/2006/main" name="2_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CNR-template" id="{21A50B6D-C91A-414F-AF3A-0C0057E38C45}" vid="{F01B9D2E-9BF1-7C44-959E-AF3263686AF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D81E1639E104B897B7464782B49BF" ma:contentTypeVersion="26" ma:contentTypeDescription="Create a new document." ma:contentTypeScope="" ma:versionID="2ac2038dccef4cdfd213c45cc9574a1b">
  <xsd:schema xmlns:xsd="http://www.w3.org/2001/XMLSchema" xmlns:xs="http://www.w3.org/2001/XMLSchema" xmlns:p="http://schemas.microsoft.com/office/2006/metadata/properties" xmlns:ns2="4cecae92-d326-45b1-80cf-0205f9ead9fa" xmlns:ns3="955c11f9-020b-4ea4-b49f-f676139b16a5" targetNamespace="http://schemas.microsoft.com/office/2006/metadata/properties" ma:root="true" ma:fieldsID="6ba057d56c77b88074d1eb67a6ec7df5" ns2:_="" ns3:_="">
    <xsd:import namespace="4cecae92-d326-45b1-80cf-0205f9ead9fa"/>
    <xsd:import namespace="955c11f9-020b-4ea4-b49f-f676139b16a5"/>
    <xsd:element name="properties">
      <xsd:complexType>
        <xsd:sequence>
          <xsd:element name="documentManagement">
            <xsd:complexType>
              <xsd:all>
                <xsd:element ref="ns2:Client" minOccurs="0"/>
                <xsd:element ref="ns2:ProjectID" minOccurs="0"/>
                <xsd:element ref="ns3:SharedWithUsers" minOccurs="0"/>
                <xsd:element ref="ns3:SharedWithDetails" minOccurs="0"/>
                <xsd:element ref="ns2:ProjectNam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Statu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Date" minOccurs="0"/>
                <xsd:element ref="ns2:MediaServiceObjectDetectorVersions" minOccurs="0"/>
                <xsd:element ref="ns2:FileDescrip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cae92-d326-45b1-80cf-0205f9ead9fa" elementFormDefault="qualified">
    <xsd:import namespace="http://schemas.microsoft.com/office/2006/documentManagement/types"/>
    <xsd:import namespace="http://schemas.microsoft.com/office/infopath/2007/PartnerControls"/>
    <xsd:element name="Client" ma:index="8" nillable="true" ma:displayName="Client" ma:format="Dropdown" ma:internalName="Client">
      <xsd:simpleType>
        <xsd:restriction base="dms:Text">
          <xsd:maxLength value="255"/>
        </xsd:restriction>
      </xsd:simpleType>
    </xsd:element>
    <xsd:element name="ProjectID" ma:index="9" nillable="true" ma:displayName="Project Number" ma:format="Dropdown" ma:internalName="ProjectID">
      <xsd:simpleType>
        <xsd:restriction base="dms:Text">
          <xsd:maxLength value="255"/>
        </xsd:restriction>
      </xsd:simpleType>
    </xsd:element>
    <xsd:element name="ProjectName" ma:index="1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Status" ma:index="23" nillable="true" ma:displayName="Status" ma:format="Dropdown" ma:internalName="Status">
      <xsd:simpleType>
        <xsd:restriction base="dms:Choice">
          <xsd:enumeration value="Active"/>
          <xsd:enumeration value="Closed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8" nillable="true" ma:displayName="Date" ma:format="DateOnly" ma:internalName="Date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FileDescription" ma:index="30" nillable="true" ma:displayName="File Description" ma:description="Short description of the file" ma:format="Dropdown" ma:internalName="FileDescription">
      <xsd:simpleType>
        <xsd:restriction base="dms:Text">
          <xsd:maxLength value="255"/>
        </xsd:restriction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11f9-020b-4ea4-b49f-f676139b16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46e6daf-71af-4009-ad17-73c15e282d41}" ma:internalName="TaxCatchAll" ma:showField="CatchAllData" ma:web="955c11f9-020b-4ea4-b49f-f676139b16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cecae92-d326-45b1-80cf-0205f9ead9fa" xsi:nil="true"/>
    <TaxCatchAll xmlns="955c11f9-020b-4ea4-b49f-f676139b16a5" xsi:nil="true"/>
    <FileDescription xmlns="4cecae92-d326-45b1-80cf-0205f9ead9fa" xsi:nil="true"/>
    <lcf76f155ced4ddcb4097134ff3c332f xmlns="4cecae92-d326-45b1-80cf-0205f9ead9fa">
      <Terms xmlns="http://schemas.microsoft.com/office/infopath/2007/PartnerControls"/>
    </lcf76f155ced4ddcb4097134ff3c332f>
    <ProjectID xmlns="4cecae92-d326-45b1-80cf-0205f9ead9fa" xsi:nil="true"/>
    <ProjectName xmlns="4cecae92-d326-45b1-80cf-0205f9ead9fa" xsi:nil="true"/>
    <Client xmlns="4cecae92-d326-45b1-80cf-0205f9ead9fa" xsi:nil="true"/>
    <Status xmlns="4cecae92-d326-45b1-80cf-0205f9ead9fa" xsi:nil="true"/>
  </documentManagement>
</p:properties>
</file>

<file path=customXml/itemProps1.xml><?xml version="1.0" encoding="utf-8"?>
<ds:datastoreItem xmlns:ds="http://schemas.openxmlformats.org/officeDocument/2006/customXml" ds:itemID="{5BA8B62A-6914-4240-942B-89F8EE053AE9}"/>
</file>

<file path=customXml/itemProps2.xml><?xml version="1.0" encoding="utf-8"?>
<ds:datastoreItem xmlns:ds="http://schemas.openxmlformats.org/officeDocument/2006/customXml" ds:itemID="{DF885F7F-02AD-4680-86FD-F598320DD7E0}"/>
</file>

<file path=customXml/itemProps3.xml><?xml version="1.0" encoding="utf-8"?>
<ds:datastoreItem xmlns:ds="http://schemas.openxmlformats.org/officeDocument/2006/customXml" ds:itemID="{B29E7FC6-6173-4558-934B-9C0E6826BC8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1550</Words>
  <Application>Microsoft Office PowerPoint</Application>
  <PresentationFormat>Widescreen</PresentationFormat>
  <Paragraphs>242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Archivo Regular</vt:lpstr>
      <vt:lpstr>Arial</vt:lpstr>
      <vt:lpstr>Calibri</vt:lpstr>
      <vt:lpstr>Franklin Gothic Book</vt:lpstr>
      <vt:lpstr>Franklin Gothic Demi</vt:lpstr>
      <vt:lpstr>Helvetica</vt:lpstr>
      <vt:lpstr>Rockwell</vt:lpstr>
      <vt:lpstr>Times New Roman</vt:lpstr>
      <vt:lpstr>Wingdings</vt:lpstr>
      <vt:lpstr>Title</vt:lpstr>
      <vt:lpstr>Text Slides</vt:lpstr>
      <vt:lpstr>1_Text Slides</vt:lpstr>
      <vt:lpstr>2_Text Slides</vt:lpstr>
      <vt:lpstr>Evaluating Forest Fuel Reduction Effectiveness Under Deterministic and Stochastic Wildfire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Issues, Independent Analysis, Growing Partnerships: The Next 25 Years of the PAG</dc:title>
  <dc:creator>Dennis Becker</dc:creator>
  <cp:lastModifiedBy>Greg Latta</cp:lastModifiedBy>
  <cp:revision>401</cp:revision>
  <cp:lastPrinted>2020-03-04T00:21:38Z</cp:lastPrinted>
  <dcterms:created xsi:type="dcterms:W3CDTF">2016-03-25T18:01:23Z</dcterms:created>
  <dcterms:modified xsi:type="dcterms:W3CDTF">2026-04-14T15:31:50Z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0x0101004CBD81E1639E104B897B7464782B49BF</vt:lpwstr>
  </property>
  <property fmtid="{D5CDD505-2E9C-101B-9397-08002B2CF9AE}" pid="3" name="MediaServiceImageTags">
    <vt:lpwstr/>
  </property>
</Properties>
</file>