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61" r:id="rId4"/>
    <p:sldId id="266" r:id="rId5"/>
    <p:sldId id="267" r:id="rId6"/>
    <p:sldId id="268" r:id="rId7"/>
    <p:sldId id="301" r:id="rId8"/>
    <p:sldId id="270" r:id="rId9"/>
    <p:sldId id="273" r:id="rId10"/>
    <p:sldId id="312" r:id="rId11"/>
    <p:sldId id="274" r:id="rId12"/>
    <p:sldId id="313" r:id="rId13"/>
    <p:sldId id="275" r:id="rId14"/>
    <p:sldId id="283" r:id="rId15"/>
    <p:sldId id="284" r:id="rId16"/>
    <p:sldId id="276" r:id="rId17"/>
    <p:sldId id="314" r:id="rId18"/>
    <p:sldId id="31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3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49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13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888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67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14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9131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65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979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752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585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328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25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68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93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80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8EF3A-1752-42DE-8AAA-47A48260154E}" type="datetimeFigureOut">
              <a:rPr lang="es-MX" smtClean="0"/>
              <a:t>14/04/2026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56A7F2-CDAB-4F06-B826-4EA437DF0B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985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A3125-B644-1DE8-C429-F8DEB1195A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Impacts of climate change and extremes on agricultural yields in Mexico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94AC0F-17BC-1FE2-76F0-0AB3461678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Guillermo Murray-Tortarolo</a:t>
            </a:r>
          </a:p>
          <a:p>
            <a:r>
              <a:rPr lang="es-MX" dirty="0"/>
              <a:t>Instituto de Investigaciones en Ecosistemas y Sustentabilidad</a:t>
            </a:r>
          </a:p>
          <a:p>
            <a:r>
              <a:rPr lang="es-MX" dirty="0"/>
              <a:t>UNAM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7E04A7-E685-62FE-93B1-E64435262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741" y="5147732"/>
            <a:ext cx="2455582" cy="14365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IES-UNAM, 2020 D.R.">
            <a:extLst>
              <a:ext uri="{FF2B5EF4-FFF2-40B4-BE49-F238E27FC236}">
                <a16:creationId xmlns:a16="http://schemas.microsoft.com/office/drawing/2014/main" id="{AF02FDBB-FEF4-0966-03F8-46B37F64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86" y="5223052"/>
            <a:ext cx="35623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2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A102E-277D-9BAF-EEF8-155DF2E2D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Agriculture</a:t>
            </a:r>
            <a:r>
              <a:rPr lang="es-MX" dirty="0"/>
              <a:t> in </a:t>
            </a:r>
            <a:r>
              <a:rPr lang="es-MX" dirty="0" err="1"/>
              <a:t>Mexico</a:t>
            </a:r>
            <a:endParaRPr lang="es-MX" dirty="0"/>
          </a:p>
        </p:txBody>
      </p:sp>
      <p:pic>
        <p:nvPicPr>
          <p:cNvPr id="5" name="Marcador de contenido 4" descr="Gráfico, Gráfico de rectángulos&#10;&#10;El contenido generado por IA puede ser incorrecto.">
            <a:extLst>
              <a:ext uri="{FF2B5EF4-FFF2-40B4-BE49-F238E27FC236}">
                <a16:creationId xmlns:a16="http://schemas.microsoft.com/office/drawing/2014/main" id="{A9E67300-97BE-3B12-EB28-161DFE4A9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5" y="1861662"/>
            <a:ext cx="5381207" cy="4006477"/>
          </a:xfrm>
        </p:spPr>
      </p:pic>
      <p:pic>
        <p:nvPicPr>
          <p:cNvPr id="7" name="Imagen 6" descr="Gráfico de dispersión&#10;&#10;El contenido generado por IA puede ser incorrecto.">
            <a:extLst>
              <a:ext uri="{FF2B5EF4-FFF2-40B4-BE49-F238E27FC236}">
                <a16:creationId xmlns:a16="http://schemas.microsoft.com/office/drawing/2014/main" id="{A450D941-7A81-108C-6993-2374ABD5B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4614"/>
            <a:ext cx="5858785" cy="43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6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40667-CBE2-4353-9140-C653EEF8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Rainfed</a:t>
            </a:r>
            <a:r>
              <a:rPr lang="es-MX" dirty="0"/>
              <a:t> </a:t>
            </a:r>
            <a:r>
              <a:rPr lang="es-MX" dirty="0" err="1"/>
              <a:t>maize</a:t>
            </a:r>
            <a:r>
              <a:rPr lang="es-MX" dirty="0"/>
              <a:t> (future </a:t>
            </a:r>
            <a:r>
              <a:rPr lang="es-MX" dirty="0" err="1"/>
              <a:t>scenarios</a:t>
            </a:r>
            <a:r>
              <a:rPr lang="es-MX" dirty="0"/>
              <a:t>)</a:t>
            </a:r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68FA0FD-C680-4A0C-AED3-04CF47AD4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r="7237"/>
          <a:stretch/>
        </p:blipFill>
        <p:spPr>
          <a:xfrm>
            <a:off x="637563" y="1827687"/>
            <a:ext cx="6300133" cy="4351338"/>
          </a:xfr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2DF2B3-EE5F-435B-BD89-E27F607F5DA3}"/>
              </a:ext>
            </a:extLst>
          </p:cNvPr>
          <p:cNvGraphicFramePr>
            <a:graphicFrameLocks noGrp="1"/>
          </p:cNvGraphicFramePr>
          <p:nvPr/>
        </p:nvGraphicFramePr>
        <p:xfrm>
          <a:off x="7348755" y="3091386"/>
          <a:ext cx="4303751" cy="1477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648">
                  <a:extLst>
                    <a:ext uri="{9D8B030D-6E8A-4147-A177-3AD203B41FA5}">
                      <a16:colId xmlns:a16="http://schemas.microsoft.com/office/drawing/2014/main" val="3976895987"/>
                    </a:ext>
                  </a:extLst>
                </a:gridCol>
                <a:gridCol w="1068481">
                  <a:extLst>
                    <a:ext uri="{9D8B030D-6E8A-4147-A177-3AD203B41FA5}">
                      <a16:colId xmlns:a16="http://schemas.microsoft.com/office/drawing/2014/main" val="2430707201"/>
                    </a:ext>
                  </a:extLst>
                </a:gridCol>
                <a:gridCol w="1181207">
                  <a:extLst>
                    <a:ext uri="{9D8B030D-6E8A-4147-A177-3AD203B41FA5}">
                      <a16:colId xmlns:a16="http://schemas.microsoft.com/office/drawing/2014/main" val="1695895082"/>
                    </a:ext>
                  </a:extLst>
                </a:gridCol>
                <a:gridCol w="1458415">
                  <a:extLst>
                    <a:ext uri="{9D8B030D-6E8A-4147-A177-3AD203B41FA5}">
                      <a16:colId xmlns:a16="http://schemas.microsoft.com/office/drawing/2014/main" val="6104346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RCP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Mean Precipitation Change (mm)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Mean Maize Yield Change (ton/ha)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Mean Production Change (mill ton and %)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4952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2.6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9.9 ± 15.8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0.02 ± 0.15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+0.05 (0.05%)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106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4.5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-15.4 ± 21.4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-0.04 ± 0.17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-0.33 (-3.8%)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134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6.0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-50.3 ± 26.0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-0.13 ± 0.11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-0.89 (-8.4%)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8586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8.5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-97.5 ± 83.9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-0.26 ± 0.21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 dirty="0">
                          <a:effectLst/>
                        </a:rPr>
                        <a:t>-1.10 (-10.5%)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859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3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B6938-D7E8-D58B-E0D5-612383DE7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F8B31-56F2-7580-8B0C-5577BA95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Livestock</a:t>
            </a:r>
            <a:r>
              <a:rPr lang="es-MX" dirty="0"/>
              <a:t> in </a:t>
            </a:r>
            <a:r>
              <a:rPr lang="es-MX" dirty="0" err="1"/>
              <a:t>Mexico</a:t>
            </a:r>
            <a:endParaRPr lang="es-MX" dirty="0"/>
          </a:p>
        </p:txBody>
      </p:sp>
      <p:pic>
        <p:nvPicPr>
          <p:cNvPr id="8" name="Imagen 7" descr="Gráfico&#10;&#10;El contenido generado por IA puede ser incorrecto.">
            <a:extLst>
              <a:ext uri="{FF2B5EF4-FFF2-40B4-BE49-F238E27FC236}">
                <a16:creationId xmlns:a16="http://schemas.microsoft.com/office/drawing/2014/main" id="{3221FE45-4F91-02FA-9AB3-8175EFB89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11" y="1340529"/>
            <a:ext cx="3962516" cy="5322162"/>
          </a:xfrm>
          <a:prstGeom prst="rect">
            <a:avLst/>
          </a:prstGeom>
        </p:spPr>
      </p:pic>
      <p:pic>
        <p:nvPicPr>
          <p:cNvPr id="10" name="Imagen 9" descr="Una captura de pantalla de un celular con letras&#10;&#10;El contenido generado por IA puede ser incorrecto.">
            <a:extLst>
              <a:ext uri="{FF2B5EF4-FFF2-40B4-BE49-F238E27FC236}">
                <a16:creationId xmlns:a16="http://schemas.microsoft.com/office/drawing/2014/main" id="{CF6A7CA3-885D-C508-93F9-D8F000471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64" y="1393794"/>
            <a:ext cx="3963880" cy="521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9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D0D73-66DF-4E06-B198-72E36ED3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Extreme events: livestock</a:t>
            </a:r>
          </a:p>
        </p:txBody>
      </p:sp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78C223A-EF0D-45F5-9871-027418E33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87" y="1418327"/>
            <a:ext cx="5598576" cy="52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6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D0D73-66DF-4E06-B198-72E36ED3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Extreme events: livestock</a:t>
            </a:r>
          </a:p>
        </p:txBody>
      </p:sp>
      <p:pic>
        <p:nvPicPr>
          <p:cNvPr id="12" name="Marcador de contenido 8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D03C31CF-F1E1-4D78-AD73-112A7F77C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7" y="2414727"/>
            <a:ext cx="10969157" cy="23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9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237F6-0116-4B4B-9768-6ADF605B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Extreme </a:t>
            </a:r>
            <a:r>
              <a:rPr lang="es-MX" dirty="0" err="1"/>
              <a:t>events</a:t>
            </a:r>
            <a:r>
              <a:rPr lang="es-MX" dirty="0"/>
              <a:t>: </a:t>
            </a:r>
            <a:r>
              <a:rPr lang="es-MX" dirty="0" err="1"/>
              <a:t>drought</a:t>
            </a:r>
            <a:endParaRPr lang="es-MX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8177211-CA5F-4B85-AD78-FA9DB197C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97" y="1825625"/>
            <a:ext cx="101722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9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A4972-2BCC-48FF-8B3D-C63E7D3E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Extreme </a:t>
            </a:r>
            <a:r>
              <a:rPr lang="es-MX" dirty="0" err="1"/>
              <a:t>events</a:t>
            </a:r>
            <a:r>
              <a:rPr lang="es-MX" dirty="0"/>
              <a:t> and social </a:t>
            </a:r>
            <a:r>
              <a:rPr lang="es-MX" dirty="0" err="1"/>
              <a:t>fabric</a:t>
            </a: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A586356-1BCC-4C4F-A171-460C04CF1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23" y="1690688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27868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46C3B-1DDD-4BD8-1CD4-D0A334EB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/>
              <a:t>Key </a:t>
            </a:r>
            <a:r>
              <a:rPr lang="es-MX" u="sng" dirty="0" err="1"/>
              <a:t>messages</a:t>
            </a:r>
            <a:endParaRPr lang="es-MX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7CBD1-9E80-8CA4-D133-5EAF428DE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Climate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change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is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intensifying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across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Mexico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Drought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is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a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dominant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signal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The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primary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sector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is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increasingly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affected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Agriculture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is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the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most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vulnerable 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~1 MUSD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lost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per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drought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event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Impacts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cascade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beyond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production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Livelihoods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and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wellbeing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at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risk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Urgent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need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for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adaptation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and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resilience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MX" altLang="es-MX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building</a:t>
            </a:r>
            <a:r>
              <a:rPr lang="es-MX" alt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6723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D9C804D-04D7-C72B-30EA-14FBC2D5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Thank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	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46B797-9981-3A38-6223-8D98C7848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gmurray@iies.unam.mx</a:t>
            </a:r>
          </a:p>
        </p:txBody>
      </p:sp>
    </p:spTree>
    <p:extLst>
      <p:ext uri="{BB962C8B-B14F-4D97-AF65-F5344CB8AC3E}">
        <p14:creationId xmlns:p14="http://schemas.microsoft.com/office/powerpoint/2010/main" val="273445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C5C99-4A2F-B514-D7AB-BA1C9A4B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 </a:t>
            </a:r>
            <a:r>
              <a:rPr lang="es-MX" dirty="0" err="1"/>
              <a:t>team</a:t>
            </a:r>
            <a:r>
              <a:rPr lang="es-MX" dirty="0"/>
              <a:t> </a:t>
            </a:r>
            <a:r>
              <a:rPr lang="es-MX" dirty="0" err="1"/>
              <a:t>effort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F70A06-26ED-5ACC-6997-F10EFB6EA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Guillermo Murray-Tortarolo</a:t>
            </a:r>
            <a:r>
              <a:rPr lang="es-ES" baseline="30000" dirty="0"/>
              <a:t>1,*</a:t>
            </a:r>
            <a:r>
              <a:rPr lang="es-ES" dirty="0"/>
              <a:t>, Fabiola Murguía Flores</a:t>
            </a:r>
            <a:r>
              <a:rPr lang="es-ES" baseline="30000" dirty="0"/>
              <a:t>1,2</a:t>
            </a:r>
            <a:r>
              <a:rPr lang="es-ES" dirty="0"/>
              <a:t>, Natalia Flores</a:t>
            </a:r>
            <a:r>
              <a:rPr lang="es-ES" baseline="30000" dirty="0"/>
              <a:t>1,2</a:t>
            </a:r>
            <a:r>
              <a:rPr lang="es-ES" dirty="0"/>
              <a:t>, Rafael Bernal</a:t>
            </a:r>
            <a:r>
              <a:rPr lang="es-ES" baseline="30000" dirty="0"/>
              <a:t>1,2</a:t>
            </a:r>
            <a:r>
              <a:rPr lang="es-ES" dirty="0"/>
              <a:t>, </a:t>
            </a:r>
            <a:r>
              <a:rPr lang="es-ES" dirty="0" err="1"/>
              <a:t>Quetzalli</a:t>
            </a:r>
            <a:r>
              <a:rPr lang="es-ES" dirty="0"/>
              <a:t> Flores</a:t>
            </a:r>
            <a:r>
              <a:rPr lang="es-ES" baseline="30000" dirty="0"/>
              <a:t>1,2</a:t>
            </a:r>
            <a:r>
              <a:rPr lang="es-ES" dirty="0"/>
              <a:t>, Diego R. Pérez-Salicrup</a:t>
            </a:r>
            <a:r>
              <a:rPr lang="es-ES" baseline="30000" dirty="0"/>
              <a:t>1</a:t>
            </a:r>
            <a:r>
              <a:rPr lang="es-ES" dirty="0"/>
              <a:t>, Fermín Pascual</a:t>
            </a:r>
            <a:r>
              <a:rPr lang="es-ES" baseline="30000" dirty="0"/>
              <a:t>1</a:t>
            </a:r>
            <a:r>
              <a:rPr lang="es-ES" dirty="0"/>
              <a:t>, Montserrat Serrano-Medrano, Daniela Rosales-Tapia, </a:t>
            </a:r>
            <a:r>
              <a:rPr lang="es-ES" dirty="0" err="1"/>
              <a:t>Arhat</a:t>
            </a:r>
            <a:r>
              <a:rPr lang="es-ES" dirty="0"/>
              <a:t> Tejeda Aguilar.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271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1AF19-DFCF-4980-86B9-21A62039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Current</a:t>
            </a:r>
            <a:r>
              <a:rPr lang="es-MX" dirty="0"/>
              <a:t> CC </a:t>
            </a:r>
            <a:r>
              <a:rPr lang="es-MX" dirty="0" err="1"/>
              <a:t>risk</a:t>
            </a:r>
            <a:r>
              <a:rPr lang="es-MX" dirty="0"/>
              <a:t>: </a:t>
            </a:r>
            <a:r>
              <a:rPr lang="es-MX" dirty="0" err="1"/>
              <a:t>life</a:t>
            </a:r>
            <a:r>
              <a:rPr lang="es-MX" dirty="0"/>
              <a:t> and </a:t>
            </a:r>
            <a:r>
              <a:rPr lang="es-MX" dirty="0" err="1"/>
              <a:t>food</a:t>
            </a:r>
            <a:r>
              <a:rPr lang="es-MX" dirty="0"/>
              <a:t> </a:t>
            </a:r>
            <a:r>
              <a:rPr lang="es-MX" dirty="0" err="1"/>
              <a:t>production</a:t>
            </a:r>
            <a:endParaRPr lang="es-MX" dirty="0"/>
          </a:p>
        </p:txBody>
      </p:sp>
      <p:pic>
        <p:nvPicPr>
          <p:cNvPr id="3074" name="Picture 2" descr="Nuestro planeta: Clima para la vida | iAgua">
            <a:extLst>
              <a:ext uri="{FF2B5EF4-FFF2-40B4-BE49-F238E27FC236}">
                <a16:creationId xmlns:a16="http://schemas.microsoft.com/office/drawing/2014/main" id="{7BA5491F-795E-47A8-9231-B66A6FC011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834356"/>
            <a:ext cx="79057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7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E2F25-20C0-4733-9EC8-6EEBD62D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Three types of change</a:t>
            </a:r>
          </a:p>
        </p:txBody>
      </p:sp>
      <p:pic>
        <p:nvPicPr>
          <p:cNvPr id="8196" name="Picture 4" descr="1 Introduction | Attribution of Extreme Weather Events in the Context of  Climate Change | The National Academies Press">
            <a:extLst>
              <a:ext uri="{FF2B5EF4-FFF2-40B4-BE49-F238E27FC236}">
                <a16:creationId xmlns:a16="http://schemas.microsoft.com/office/drawing/2014/main" id="{6A92419A-E93E-4B85-AE3D-7E9EDB2B6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257" y="488602"/>
            <a:ext cx="3440265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3E1FD91-8B73-4A26-A86B-ABD9AF1036F3}"/>
              </a:ext>
            </a:extLst>
          </p:cNvPr>
          <p:cNvSpPr txBox="1"/>
          <p:nvPr/>
        </p:nvSpPr>
        <p:spPr>
          <a:xfrm>
            <a:off x="9020175" y="609600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TRENDS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131052A-8F88-40BB-9DE3-DD938C8605D6}"/>
              </a:ext>
            </a:extLst>
          </p:cNvPr>
          <p:cNvSpPr txBox="1"/>
          <p:nvPr/>
        </p:nvSpPr>
        <p:spPr>
          <a:xfrm>
            <a:off x="9020175" y="2792195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Extreme </a:t>
            </a:r>
            <a:r>
              <a:rPr lang="es-MX" dirty="0" err="1"/>
              <a:t>Events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2C38A6-86B2-4057-A9A1-E0E58E5D8688}"/>
              </a:ext>
            </a:extLst>
          </p:cNvPr>
          <p:cNvSpPr txBox="1"/>
          <p:nvPr/>
        </p:nvSpPr>
        <p:spPr>
          <a:xfrm>
            <a:off x="9020175" y="4733925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/>
              <a:t>Seasonality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021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48581-48E7-42A0-B638-E38B7F3BA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s-MX" dirty="0" err="1">
                <a:solidFill>
                  <a:schemeClr val="tx1"/>
                </a:solidFill>
              </a:rPr>
              <a:t>Changing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climate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across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Mexico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Subtítulo 7">
            <a:extLst>
              <a:ext uri="{FF2B5EF4-FFF2-40B4-BE49-F238E27FC236}">
                <a16:creationId xmlns:a16="http://schemas.microsoft.com/office/drawing/2014/main" id="{E432BFF1-AC99-4CAC-B8AB-AD9C97C0B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7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C0A5E-6F3B-44BA-BD4A-876C9532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Long-</a:t>
            </a:r>
            <a:r>
              <a:rPr lang="es-MX" dirty="0" err="1"/>
              <a:t>term</a:t>
            </a:r>
            <a:r>
              <a:rPr lang="es-MX" dirty="0"/>
              <a:t> </a:t>
            </a:r>
            <a:r>
              <a:rPr lang="es-MX" dirty="0" err="1"/>
              <a:t>trends</a:t>
            </a:r>
            <a:endParaRPr lang="es-MX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8A580E98-424E-46F0-93F3-710031ED5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414488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14BC9-DBD7-9C57-92B8-1FFEB690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Rainfall</a:t>
            </a:r>
            <a:r>
              <a:rPr lang="es-MX" dirty="0"/>
              <a:t> </a:t>
            </a:r>
            <a:r>
              <a:rPr lang="es-MX" dirty="0" err="1"/>
              <a:t>Seasonality</a:t>
            </a:r>
            <a:endParaRPr lang="es-MX" dirty="0"/>
          </a:p>
        </p:txBody>
      </p:sp>
      <p:pic>
        <p:nvPicPr>
          <p:cNvPr id="4" name="Marcador de contenido 3" descr="Diagrama&#10;&#10;El contenido generado por IA puede ser incorrecto.">
            <a:extLst>
              <a:ext uri="{FF2B5EF4-FFF2-40B4-BE49-F238E27FC236}">
                <a16:creationId xmlns:a16="http://schemas.microsoft.com/office/drawing/2014/main" id="{FCC4FDAA-33D3-3464-D6A5-8EB88DEC9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00" y="1480008"/>
            <a:ext cx="9494929" cy="45620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337BC63-94CE-98F7-4507-08AFB03895E3}"/>
              </a:ext>
            </a:extLst>
          </p:cNvPr>
          <p:cNvSpPr txBox="1"/>
          <p:nvPr/>
        </p:nvSpPr>
        <p:spPr>
          <a:xfrm>
            <a:off x="205510" y="6441946"/>
            <a:ext cx="439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Cristina Pérez. In </a:t>
            </a:r>
            <a:r>
              <a:rPr lang="es-MX" dirty="0" err="1"/>
              <a:t>progress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36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5ACB8-B80F-4665-863F-739A08C3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405575"/>
            <a:ext cx="5922737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Extremes (drought)</a:t>
            </a:r>
          </a:p>
        </p:txBody>
      </p:sp>
      <p:pic>
        <p:nvPicPr>
          <p:cNvPr id="9221" name="Picture 5" descr="Monitor de Sequía en México">
            <a:extLst>
              <a:ext uri="{FF2B5EF4-FFF2-40B4-BE49-F238E27FC236}">
                <a16:creationId xmlns:a16="http://schemas.microsoft.com/office/drawing/2014/main" id="{DD6E9CEF-890B-4392-B91F-96A59B56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7095" y="405575"/>
            <a:ext cx="3129978" cy="21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B9B55578-28C2-4062-8A81-6B638321D4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4"/>
          <a:stretch/>
        </p:blipFill>
        <p:spPr>
          <a:xfrm>
            <a:off x="753637" y="2041693"/>
            <a:ext cx="5007579" cy="4206240"/>
          </a:xfrm>
          <a:prstGeom prst="rect">
            <a:avLst/>
          </a:prstGeom>
        </p:spPr>
      </p:pic>
      <p:pic>
        <p:nvPicPr>
          <p:cNvPr id="3076" name="Picture 4" descr="https://smn.conagua.gob.mx/tools/DATA/Climatolog%C3%ADa/Sequ%C3%ADa/Monitor%20de%20sequ%C3%ADa%20en%20M%C3%A9xico/Seguimiento%20de%20Sequ%C3%ADa/MSM20220531.png">
            <a:extLst>
              <a:ext uri="{FF2B5EF4-FFF2-40B4-BE49-F238E27FC236}">
                <a16:creationId xmlns:a16="http://schemas.microsoft.com/office/drawing/2014/main" id="{8B6C9EA8-8DC3-4163-918D-A8D583394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025" y="2178097"/>
            <a:ext cx="3135260" cy="21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A4593FB-1A2B-4B82-AC1F-C25CDF78FE7B}"/>
              </a:ext>
            </a:extLst>
          </p:cNvPr>
          <p:cNvSpPr/>
          <p:nvPr/>
        </p:nvSpPr>
        <p:spPr>
          <a:xfrm>
            <a:off x="212799" y="6431414"/>
            <a:ext cx="11542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https://smn.conagua.gob.mx/es/climatologia/monitor-de-sequia/monitor-de-sequia-en-mexico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5F03A4-9378-8B7F-AE63-3D3C425DE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95" y="3809428"/>
            <a:ext cx="3124029" cy="21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mn.conagua.gob.mx/tools/DATA/Climatolog%C3%ADa/Sequ%C3%ADa/Monitor%20de%20sequ%C3%ADa%20en%20M%C3%A9xico/Seguimiento%20de%20Sequ%C3%ADa/MSM20240229.png">
            <a:extLst>
              <a:ext uri="{FF2B5EF4-FFF2-40B4-BE49-F238E27FC236}">
                <a16:creationId xmlns:a16="http://schemas.microsoft.com/office/drawing/2014/main" id="{F014F8CF-11BB-474B-B141-0F938A278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10" y="4594393"/>
            <a:ext cx="2882791" cy="20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5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48581-48E7-42A0-B638-E38B7F3BA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s-MX" dirty="0" err="1">
                <a:solidFill>
                  <a:schemeClr val="tx1"/>
                </a:solidFill>
              </a:rPr>
              <a:t>Impacts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on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food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production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596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BD81E1639E104B897B7464782B49BF" ma:contentTypeVersion="26" ma:contentTypeDescription="Create a new document." ma:contentTypeScope="" ma:versionID="2ac2038dccef4cdfd213c45cc9574a1b">
  <xsd:schema xmlns:xsd="http://www.w3.org/2001/XMLSchema" xmlns:xs="http://www.w3.org/2001/XMLSchema" xmlns:p="http://schemas.microsoft.com/office/2006/metadata/properties" xmlns:ns2="4cecae92-d326-45b1-80cf-0205f9ead9fa" xmlns:ns3="955c11f9-020b-4ea4-b49f-f676139b16a5" targetNamespace="http://schemas.microsoft.com/office/2006/metadata/properties" ma:root="true" ma:fieldsID="6ba057d56c77b88074d1eb67a6ec7df5" ns2:_="" ns3:_="">
    <xsd:import namespace="4cecae92-d326-45b1-80cf-0205f9ead9fa"/>
    <xsd:import namespace="955c11f9-020b-4ea4-b49f-f676139b16a5"/>
    <xsd:element name="properties">
      <xsd:complexType>
        <xsd:sequence>
          <xsd:element name="documentManagement">
            <xsd:complexType>
              <xsd:all>
                <xsd:element ref="ns2:Client" minOccurs="0"/>
                <xsd:element ref="ns2:ProjectID" minOccurs="0"/>
                <xsd:element ref="ns3:SharedWithUsers" minOccurs="0"/>
                <xsd:element ref="ns3:SharedWithDetails" minOccurs="0"/>
                <xsd:element ref="ns2:ProjectNam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Statu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Date" minOccurs="0"/>
                <xsd:element ref="ns2:MediaServiceObjectDetectorVersions" minOccurs="0"/>
                <xsd:element ref="ns2:FileDescrip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cae92-d326-45b1-80cf-0205f9ead9fa" elementFormDefault="qualified">
    <xsd:import namespace="http://schemas.microsoft.com/office/2006/documentManagement/types"/>
    <xsd:import namespace="http://schemas.microsoft.com/office/infopath/2007/PartnerControls"/>
    <xsd:element name="Client" ma:index="8" nillable="true" ma:displayName="Client" ma:format="Dropdown" ma:internalName="Client">
      <xsd:simpleType>
        <xsd:restriction base="dms:Text">
          <xsd:maxLength value="255"/>
        </xsd:restriction>
      </xsd:simpleType>
    </xsd:element>
    <xsd:element name="ProjectID" ma:index="9" nillable="true" ma:displayName="Project Number" ma:format="Dropdown" ma:internalName="ProjectID">
      <xsd:simpleType>
        <xsd:restriction base="dms:Text">
          <xsd:maxLength value="255"/>
        </xsd:restriction>
      </xsd:simpleType>
    </xsd:element>
    <xsd:element name="ProjectName" ma:index="12" nillable="true" ma:displayName="Project Name" ma:format="Dropdown" ma:internalName="ProjectNam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Status" ma:index="23" nillable="true" ma:displayName="Status" ma:format="Dropdown" ma:internalName="Status">
      <xsd:simpleType>
        <xsd:restriction base="dms:Choice">
          <xsd:enumeration value="Active"/>
          <xsd:enumeration value="Closed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FileDescription" ma:index="30" nillable="true" ma:displayName="File Description" ma:description="Short description of the file" ma:format="Dropdown" ma:internalName="FileDescription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c11f9-020b-4ea4-b49f-f676139b16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46e6daf-71af-4009-ad17-73c15e282d41}" ma:internalName="TaxCatchAll" ma:showField="CatchAllData" ma:web="955c11f9-020b-4ea4-b49f-f676139b16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cecae92-d326-45b1-80cf-0205f9ead9fa" xsi:nil="true"/>
    <TaxCatchAll xmlns="955c11f9-020b-4ea4-b49f-f676139b16a5" xsi:nil="true"/>
    <FileDescription xmlns="4cecae92-d326-45b1-80cf-0205f9ead9fa" xsi:nil="true"/>
    <lcf76f155ced4ddcb4097134ff3c332f xmlns="4cecae92-d326-45b1-80cf-0205f9ead9fa">
      <Terms xmlns="http://schemas.microsoft.com/office/infopath/2007/PartnerControls"/>
    </lcf76f155ced4ddcb4097134ff3c332f>
    <ProjectID xmlns="4cecae92-d326-45b1-80cf-0205f9ead9fa" xsi:nil="true"/>
    <ProjectName xmlns="4cecae92-d326-45b1-80cf-0205f9ead9fa" xsi:nil="true"/>
    <Client xmlns="4cecae92-d326-45b1-80cf-0205f9ead9fa" xsi:nil="true"/>
    <Status xmlns="4cecae92-d326-45b1-80cf-0205f9ead9fa" xsi:nil="true"/>
  </documentManagement>
</p:properties>
</file>

<file path=customXml/itemProps1.xml><?xml version="1.0" encoding="utf-8"?>
<ds:datastoreItem xmlns:ds="http://schemas.openxmlformats.org/officeDocument/2006/customXml" ds:itemID="{C3190352-5CFF-4435-96B5-E6EE744E4E92}"/>
</file>

<file path=customXml/itemProps2.xml><?xml version="1.0" encoding="utf-8"?>
<ds:datastoreItem xmlns:ds="http://schemas.openxmlformats.org/officeDocument/2006/customXml" ds:itemID="{5ADF802E-7B05-42CC-B18F-7144BDADB563}"/>
</file>

<file path=customXml/itemProps3.xml><?xml version="1.0" encoding="utf-8"?>
<ds:datastoreItem xmlns:ds="http://schemas.openxmlformats.org/officeDocument/2006/customXml" ds:itemID="{E34DDE70-5848-4CEB-88EF-0EF9908835F5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276</Words>
  <Application>Microsoft Office PowerPoint</Application>
  <PresentationFormat>Panorámica</PresentationFormat>
  <Paragraphs>56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Faceta</vt:lpstr>
      <vt:lpstr>Impacts of climate change and extremes on agricultural yields in Mexico</vt:lpstr>
      <vt:lpstr>A team effort</vt:lpstr>
      <vt:lpstr>Current CC risk: life and food production</vt:lpstr>
      <vt:lpstr>Three types of change</vt:lpstr>
      <vt:lpstr>Changing climate across Mexico</vt:lpstr>
      <vt:lpstr>Long-term trends</vt:lpstr>
      <vt:lpstr>Rainfall Seasonality</vt:lpstr>
      <vt:lpstr>Extremes (drought)</vt:lpstr>
      <vt:lpstr>Impacts on food production</vt:lpstr>
      <vt:lpstr>Agriculture in Mexico</vt:lpstr>
      <vt:lpstr>Rainfed maize (future scenarios)</vt:lpstr>
      <vt:lpstr>Livestock in Mexico</vt:lpstr>
      <vt:lpstr>Extreme events: livestock</vt:lpstr>
      <vt:lpstr>Extreme events: livestock</vt:lpstr>
      <vt:lpstr>Extreme events: drought</vt:lpstr>
      <vt:lpstr>Extreme events and social fabric</vt:lpstr>
      <vt:lpstr>Key messages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GUILLERMO NICOLÁS MURRAY TORTAROLO</dc:creator>
  <cp:lastModifiedBy>GUILLERMO NICOLÁS MURRAY TORTAROLO</cp:lastModifiedBy>
  <cp:revision>7</cp:revision>
  <dcterms:created xsi:type="dcterms:W3CDTF">2026-04-13T16:02:41Z</dcterms:created>
  <dcterms:modified xsi:type="dcterms:W3CDTF">2026-04-14T15:56:00Z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0x0101004CBD81E1639E104B897B7464782B49BF</vt:lpwstr>
  </property>
  <property fmtid="{D5CDD505-2E9C-101B-9397-08002B2CF9AE}" pid="3" name="MediaServiceImageTags">
    <vt:lpwstr/>
  </property>
</Properties>
</file>