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drawings/drawing2.xml" ContentType="application/vnd.openxmlformats-officedocument.drawingml.chartshapes+xml"/>
  <Override PartName="/ppt/drawings/drawing1.xml" ContentType="application/vnd.openxmlformats-officedocument.drawingml.chartshapes+xml"/>
  <Override PartName="/ppt/drawings/drawing3.xml" ContentType="application/vnd.openxmlformats-officedocument.drawingml.chartshapes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Metadata/LabelInfo.xml" ContentType="application/vnd.ms-office.classificationlabel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29"/>
  </p:notesMasterIdLst>
  <p:sldIdLst>
    <p:sldId id="256" r:id="rId2"/>
    <p:sldId id="277" r:id="rId3"/>
    <p:sldId id="278" r:id="rId4"/>
    <p:sldId id="279" r:id="rId5"/>
    <p:sldId id="280" r:id="rId6"/>
    <p:sldId id="281" r:id="rId7"/>
    <p:sldId id="273" r:id="rId8"/>
    <p:sldId id="276" r:id="rId9"/>
    <p:sldId id="272" r:id="rId10"/>
    <p:sldId id="2126987317" r:id="rId11"/>
    <p:sldId id="2126987321" r:id="rId12"/>
    <p:sldId id="2126987322" r:id="rId13"/>
    <p:sldId id="2126987313" r:id="rId14"/>
    <p:sldId id="2126987318" r:id="rId15"/>
    <p:sldId id="2126987324" r:id="rId16"/>
    <p:sldId id="2126987323" r:id="rId17"/>
    <p:sldId id="2126987319" r:id="rId18"/>
    <p:sldId id="2126987325" r:id="rId19"/>
    <p:sldId id="2126987320" r:id="rId20"/>
    <p:sldId id="2126987327" r:id="rId21"/>
    <p:sldId id="2126987264" r:id="rId22"/>
    <p:sldId id="2126987236" r:id="rId23"/>
    <p:sldId id="2126987316" r:id="rId24"/>
    <p:sldId id="2126987328" r:id="rId25"/>
    <p:sldId id="2126987329" r:id="rId26"/>
    <p:sldId id="2126987330" r:id="rId27"/>
    <p:sldId id="212698726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8453B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C36EA4-19F5-4D94-AEA4-41326F5CC590}" v="165" dt="2026-04-16T11:13:21.5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10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ichiganstate-my.sharepoint.com/personal/raju2020_msu_edu/Documents/MSU/Manuscripts/2025/Mill%20Opening%20Carbon%20Direct%20LA/All_scenario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michiganstate-my.sharepoint.com/personal/raju2020_msu_edu/Documents/MSU/Manuscripts/2025/Mill%20Opening%20Carbon%20Direct%20LA/All_scenario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michiganstate-my.sharepoint.com/personal/raju2020_msu_edu/Documents/MSU/Manuscripts/2025/Mill%20Opening%20Carbon%20Direct%20LA/All_scenarios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[All_scenarios.xlsx]Sheet1 (2)!PivotTable2</c:name>
    <c:fmtId val="33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3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2">
                <a:lumMod val="75000"/>
              </a:schemeClr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28575" cap="rnd">
            <a:solidFill>
              <a:srgbClr val="00B050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rgbClr val="00B05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>
            <a:solidFill>
              <a:srgbClr val="FF000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28575" cap="rnd">
            <a:solidFill>
              <a:srgbClr val="FF0000"/>
            </a:solidFill>
            <a:prstDash val="solid"/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 w="28575" cap="rnd">
            <a:solidFill>
              <a:srgbClr val="002060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 w="28575" cap="rnd">
            <a:solidFill>
              <a:srgbClr val="002060"/>
            </a:solidFill>
            <a:prstDash val="sysDash"/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 w="28575" cap="rnd">
            <a:solidFill>
              <a:schemeClr val="accent2">
                <a:lumMod val="75000"/>
              </a:schemeClr>
            </a:solidFill>
            <a:prstDash val="sysDash"/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 w="28575" cap="rnd">
            <a:solidFill>
              <a:srgbClr val="FF000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 w="28575" cap="rnd">
            <a:solidFill>
              <a:srgbClr val="00B05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 w="28575" cap="rnd">
            <a:solidFill>
              <a:srgbClr val="0070C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 w="28575" cap="rnd">
            <a:solidFill>
              <a:srgbClr val="FF000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 w="28575" cap="rnd">
            <a:solidFill>
              <a:srgbClr val="00B05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 w="12700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 w="19050" cap="rnd">
            <a:solidFill>
              <a:srgbClr val="FF0000"/>
            </a:solidFill>
            <a:prstDash val="dash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 w="28575" cap="rnd">
            <a:solidFill>
              <a:srgbClr val="0070C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 w="28575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 w="28575" cap="rnd">
            <a:solidFill>
              <a:srgbClr val="00B05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 w="28575" cap="rnd">
            <a:solidFill>
              <a:srgbClr val="FF000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 w="28575" cap="rnd">
            <a:solidFill>
              <a:srgbClr val="00B05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 w="28575" cap="rnd">
            <a:solidFill>
              <a:srgbClr val="0070C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 w="28575" cap="rnd">
            <a:solidFill>
              <a:srgbClr val="FF000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 w="28575" cap="rnd">
            <a:solidFill>
              <a:srgbClr val="00B05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 w="12700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 w="19050" cap="rnd">
            <a:solidFill>
              <a:srgbClr val="FF0000"/>
            </a:solidFill>
            <a:prstDash val="dash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 w="28575" cap="rnd">
            <a:solidFill>
              <a:srgbClr val="0070C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 w="28575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 w="28575" cap="rnd">
            <a:solidFill>
              <a:srgbClr val="00B05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 w="28575" cap="rnd">
            <a:solidFill>
              <a:schemeClr val="accent1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 w="28575" cap="rnd">
            <a:solidFill>
              <a:srgbClr val="FF000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 w="28575" cap="rnd">
            <a:solidFill>
              <a:srgbClr val="00B05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 w="28575" cap="rnd">
            <a:solidFill>
              <a:srgbClr val="0070C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 w="28575" cap="rnd">
            <a:solidFill>
              <a:srgbClr val="FF000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 w="28575" cap="rnd">
            <a:solidFill>
              <a:srgbClr val="00B05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 w="12700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 w="19050" cap="rnd">
            <a:solidFill>
              <a:srgbClr val="FF0000"/>
            </a:solidFill>
            <a:prstDash val="dash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 w="28575" cap="rnd">
            <a:solidFill>
              <a:srgbClr val="0070C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 w="28575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3"/>
        <c:spPr>
          <a:solidFill>
            <a:schemeClr val="accent1"/>
          </a:solidFill>
          <a:ln w="28575" cap="rnd">
            <a:solidFill>
              <a:srgbClr val="00B05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6.6185913531277257E-2"/>
          <c:y val="3.0056843364473111E-2"/>
          <c:w val="0.7101971232361991"/>
          <c:h val="0.78843920959036506"/>
        </c:manualLayout>
      </c:layout>
      <c:lineChart>
        <c:grouping val="standard"/>
        <c:varyColors val="0"/>
        <c:ser>
          <c:idx val="0"/>
          <c:order val="0"/>
          <c:tx>
            <c:strRef>
              <c:f>'Sheet1 (2)'!$B$7:$B$9</c:f>
              <c:strCache>
                <c:ptCount val="1"/>
                <c:pt idx="0">
                  <c:v>CDLA_Feb2025_AllYears - Beyond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(2)'!$B$10:$B$25</c:f>
              <c:numCache>
                <c:formatCode>General</c:formatCode>
                <c:ptCount val="16"/>
                <c:pt idx="0">
                  <c:v>10770.481613999997</c:v>
                </c:pt>
                <c:pt idx="1">
                  <c:v>10426.507762000003</c:v>
                </c:pt>
                <c:pt idx="2">
                  <c:v>11745.756143999995</c:v>
                </c:pt>
                <c:pt idx="3">
                  <c:v>12235.371409999989</c:v>
                </c:pt>
                <c:pt idx="4">
                  <c:v>12988.431357999989</c:v>
                </c:pt>
                <c:pt idx="5">
                  <c:v>14760.240105999999</c:v>
                </c:pt>
                <c:pt idx="6">
                  <c:v>16170.246897999999</c:v>
                </c:pt>
                <c:pt idx="7">
                  <c:v>16831.953470000008</c:v>
                </c:pt>
                <c:pt idx="8">
                  <c:v>16231.966792000003</c:v>
                </c:pt>
                <c:pt idx="9">
                  <c:v>16625.771656000001</c:v>
                </c:pt>
                <c:pt idx="10">
                  <c:v>15679.827905999997</c:v>
                </c:pt>
                <c:pt idx="11">
                  <c:v>14990.919905999996</c:v>
                </c:pt>
                <c:pt idx="12">
                  <c:v>15107.178349999993</c:v>
                </c:pt>
                <c:pt idx="13">
                  <c:v>14571.166174000005</c:v>
                </c:pt>
                <c:pt idx="14">
                  <c:v>14973.749395999992</c:v>
                </c:pt>
                <c:pt idx="15">
                  <c:v>15148.992978000013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A5-43DB-9804-3E5CCDE20000}"/>
            </c:ext>
          </c:extLst>
        </c:ser>
        <c:ser>
          <c:idx val="1"/>
          <c:order val="1"/>
          <c:tx>
            <c:strRef>
              <c:f>'Sheet1 (2)'!$C$7:$C$9</c:f>
              <c:strCache>
                <c:ptCount val="1"/>
                <c:pt idx="0">
                  <c:v>CDLA_Feb2025_AllYears - Inner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(2)'!$C$10:$C$25</c:f>
              <c:numCache>
                <c:formatCode>General</c:formatCode>
                <c:ptCount val="16"/>
                <c:pt idx="0">
                  <c:v>34553.036655999997</c:v>
                </c:pt>
                <c:pt idx="1">
                  <c:v>38825.612757999996</c:v>
                </c:pt>
                <c:pt idx="2">
                  <c:v>38182.005677999958</c:v>
                </c:pt>
                <c:pt idx="3">
                  <c:v>39503.644362000006</c:v>
                </c:pt>
                <c:pt idx="4">
                  <c:v>39511.201473999979</c:v>
                </c:pt>
                <c:pt idx="5">
                  <c:v>41507.615106000012</c:v>
                </c:pt>
                <c:pt idx="6">
                  <c:v>40536.515775999986</c:v>
                </c:pt>
                <c:pt idx="7">
                  <c:v>37896.996087999942</c:v>
                </c:pt>
                <c:pt idx="8">
                  <c:v>36548.02028199999</c:v>
                </c:pt>
                <c:pt idx="9">
                  <c:v>35954.296403999986</c:v>
                </c:pt>
                <c:pt idx="10">
                  <c:v>35859.268851999994</c:v>
                </c:pt>
                <c:pt idx="11">
                  <c:v>35648.327310000022</c:v>
                </c:pt>
                <c:pt idx="12">
                  <c:v>35869.800793999995</c:v>
                </c:pt>
                <c:pt idx="13">
                  <c:v>36105.01068599998</c:v>
                </c:pt>
                <c:pt idx="14">
                  <c:v>36612.96551799999</c:v>
                </c:pt>
                <c:pt idx="15">
                  <c:v>37812.249966000018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A5-43DB-9804-3E5CCDE20000}"/>
            </c:ext>
          </c:extLst>
        </c:ser>
        <c:ser>
          <c:idx val="2"/>
          <c:order val="2"/>
          <c:tx>
            <c:strRef>
              <c:f>'Sheet1 (2)'!$D$7:$D$9</c:f>
              <c:strCache>
                <c:ptCount val="1"/>
                <c:pt idx="0">
                  <c:v>CDLA_Feb2025_AllYears - Outer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(2)'!$D$10:$D$25</c:f>
              <c:numCache>
                <c:formatCode>General</c:formatCode>
                <c:ptCount val="16"/>
                <c:pt idx="0">
                  <c:v>20443.480593999997</c:v>
                </c:pt>
                <c:pt idx="1">
                  <c:v>22312.738509999999</c:v>
                </c:pt>
                <c:pt idx="2">
                  <c:v>24076.86488999999</c:v>
                </c:pt>
                <c:pt idx="3">
                  <c:v>25326.690134000011</c:v>
                </c:pt>
                <c:pt idx="4">
                  <c:v>25714.07562799998</c:v>
                </c:pt>
                <c:pt idx="5">
                  <c:v>25940.820302000018</c:v>
                </c:pt>
                <c:pt idx="6">
                  <c:v>26482.719510000003</c:v>
                </c:pt>
                <c:pt idx="7">
                  <c:v>28031.708272000022</c:v>
                </c:pt>
                <c:pt idx="8">
                  <c:v>29222.370932000009</c:v>
                </c:pt>
                <c:pt idx="9">
                  <c:v>29222.945021999982</c:v>
                </c:pt>
                <c:pt idx="10">
                  <c:v>29489.834244000009</c:v>
                </c:pt>
                <c:pt idx="11">
                  <c:v>29647.41672999999</c:v>
                </c:pt>
                <c:pt idx="12">
                  <c:v>30265.962171999992</c:v>
                </c:pt>
                <c:pt idx="13">
                  <c:v>30001.609383999996</c:v>
                </c:pt>
                <c:pt idx="14">
                  <c:v>29297.868985999979</c:v>
                </c:pt>
                <c:pt idx="15">
                  <c:v>28576.592747999999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2A5-43DB-9804-3E5CCDE20000}"/>
            </c:ext>
          </c:extLst>
        </c:ser>
        <c:ser>
          <c:idx val="3"/>
          <c:order val="3"/>
          <c:tx>
            <c:strRef>
              <c:f>'Sheet1 (2)'!$E$7:$E$9</c:f>
              <c:strCache>
                <c:ptCount val="1"/>
                <c:pt idx="0">
                  <c:v>CDLA_Feb2025_AY_PLogs - Beyond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(2)'!$E$10:$E$25</c:f>
              <c:numCache>
                <c:formatCode>General</c:formatCode>
                <c:ptCount val="16"/>
                <c:pt idx="0">
                  <c:v>10772.861477999995</c:v>
                </c:pt>
                <c:pt idx="1">
                  <c:v>10413.042742000001</c:v>
                </c:pt>
                <c:pt idx="2">
                  <c:v>11700.26734</c:v>
                </c:pt>
                <c:pt idx="3">
                  <c:v>12203.43112999999</c:v>
                </c:pt>
                <c:pt idx="4">
                  <c:v>12984.193530000002</c:v>
                </c:pt>
                <c:pt idx="5">
                  <c:v>14813.546972</c:v>
                </c:pt>
                <c:pt idx="6">
                  <c:v>16331.054726000009</c:v>
                </c:pt>
                <c:pt idx="7">
                  <c:v>16848.706460000016</c:v>
                </c:pt>
                <c:pt idx="8">
                  <c:v>16374.508119999999</c:v>
                </c:pt>
                <c:pt idx="9">
                  <c:v>16634.602203999995</c:v>
                </c:pt>
                <c:pt idx="10">
                  <c:v>15777.694594000006</c:v>
                </c:pt>
                <c:pt idx="11">
                  <c:v>15012.25517799999</c:v>
                </c:pt>
                <c:pt idx="12">
                  <c:v>15302.348074000003</c:v>
                </c:pt>
                <c:pt idx="13">
                  <c:v>14665.630074000008</c:v>
                </c:pt>
                <c:pt idx="14">
                  <c:v>15114.62064400001</c:v>
                </c:pt>
                <c:pt idx="15">
                  <c:v>15440.390624000007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2A5-43DB-9804-3E5CCDE20000}"/>
            </c:ext>
          </c:extLst>
        </c:ser>
        <c:ser>
          <c:idx val="4"/>
          <c:order val="4"/>
          <c:tx>
            <c:strRef>
              <c:f>'Sheet1 (2)'!$F$7:$F$9</c:f>
              <c:strCache>
                <c:ptCount val="1"/>
                <c:pt idx="0">
                  <c:v>CDLA_Feb2025_AY_PLogs - Inner</c:v>
                </c:pt>
              </c:strCache>
            </c:strRef>
          </c:tx>
          <c:spPr>
            <a:ln w="28575" cap="rnd" cmpd="sng">
              <a:solidFill>
                <a:srgbClr val="0070C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(2)'!$F$10:$F$25</c:f>
              <c:numCache>
                <c:formatCode>General</c:formatCode>
                <c:ptCount val="16"/>
                <c:pt idx="0">
                  <c:v>34581.678527999997</c:v>
                </c:pt>
                <c:pt idx="1">
                  <c:v>38799.382064000012</c:v>
                </c:pt>
                <c:pt idx="2">
                  <c:v>38482.202557999924</c:v>
                </c:pt>
                <c:pt idx="3">
                  <c:v>39626.864952000018</c:v>
                </c:pt>
                <c:pt idx="4">
                  <c:v>39966.705355999977</c:v>
                </c:pt>
                <c:pt idx="5">
                  <c:v>41968.724193999995</c:v>
                </c:pt>
                <c:pt idx="6">
                  <c:v>40934.34970799998</c:v>
                </c:pt>
                <c:pt idx="7">
                  <c:v>38249.758736000003</c:v>
                </c:pt>
                <c:pt idx="8">
                  <c:v>36883.00701599996</c:v>
                </c:pt>
                <c:pt idx="9">
                  <c:v>36370.532529999989</c:v>
                </c:pt>
                <c:pt idx="10">
                  <c:v>36336.650781999997</c:v>
                </c:pt>
                <c:pt idx="11">
                  <c:v>35876.773377999998</c:v>
                </c:pt>
                <c:pt idx="12">
                  <c:v>36378.94555799997</c:v>
                </c:pt>
                <c:pt idx="13">
                  <c:v>36338.915827999976</c:v>
                </c:pt>
                <c:pt idx="14">
                  <c:v>37150.606022000014</c:v>
                </c:pt>
                <c:pt idx="15">
                  <c:v>38588.430084000065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2A5-43DB-9804-3E5CCDE20000}"/>
            </c:ext>
          </c:extLst>
        </c:ser>
        <c:ser>
          <c:idx val="5"/>
          <c:order val="5"/>
          <c:tx>
            <c:strRef>
              <c:f>'Sheet1 (2)'!$G$7:$G$9</c:f>
              <c:strCache>
                <c:ptCount val="1"/>
                <c:pt idx="0">
                  <c:v>CDLA_Feb2025_AY_PLogs - Outer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(2)'!$G$10:$G$25</c:f>
              <c:numCache>
                <c:formatCode>General</c:formatCode>
                <c:ptCount val="16"/>
                <c:pt idx="0">
                  <c:v>20422.782040000002</c:v>
                </c:pt>
                <c:pt idx="1">
                  <c:v>22391.242708000009</c:v>
                </c:pt>
                <c:pt idx="2">
                  <c:v>23955.251751999989</c:v>
                </c:pt>
                <c:pt idx="3">
                  <c:v>25319.581855999997</c:v>
                </c:pt>
                <c:pt idx="4">
                  <c:v>25425.778067999996</c:v>
                </c:pt>
                <c:pt idx="5">
                  <c:v>25909.140971999994</c:v>
                </c:pt>
                <c:pt idx="6">
                  <c:v>26403.286330000032</c:v>
                </c:pt>
                <c:pt idx="7">
                  <c:v>28122.122228000011</c:v>
                </c:pt>
                <c:pt idx="8">
                  <c:v>29207.903864000011</c:v>
                </c:pt>
                <c:pt idx="9">
                  <c:v>29422.926663999962</c:v>
                </c:pt>
                <c:pt idx="10">
                  <c:v>29555.029991999989</c:v>
                </c:pt>
                <c:pt idx="11">
                  <c:v>29963.677691999983</c:v>
                </c:pt>
                <c:pt idx="12">
                  <c:v>30368.432017999985</c:v>
                </c:pt>
                <c:pt idx="13">
                  <c:v>30437.771652000003</c:v>
                </c:pt>
                <c:pt idx="14">
                  <c:v>29349.223945999995</c:v>
                </c:pt>
                <c:pt idx="15">
                  <c:v>28406.724735999971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2A5-43DB-9804-3E5CCDE20000}"/>
            </c:ext>
          </c:extLst>
        </c:ser>
        <c:ser>
          <c:idx val="6"/>
          <c:order val="6"/>
          <c:tx>
            <c:strRef>
              <c:f>'Sheet1 (2)'!$H$7:$H$9</c:f>
              <c:strCache>
                <c:ptCount val="1"/>
                <c:pt idx="0">
                  <c:v>CDLA_Feb2025_Base - Beyond</c:v>
                </c:pt>
              </c:strCache>
            </c:strRef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(2)'!$H$10:$H$25</c:f>
              <c:numCache>
                <c:formatCode>General</c:formatCode>
                <c:ptCount val="16"/>
                <c:pt idx="0">
                  <c:v>10818.245901999991</c:v>
                </c:pt>
                <c:pt idx="1">
                  <c:v>10582.597614000004</c:v>
                </c:pt>
                <c:pt idx="2">
                  <c:v>11697.60565</c:v>
                </c:pt>
                <c:pt idx="3">
                  <c:v>11947.950642000005</c:v>
                </c:pt>
                <c:pt idx="4">
                  <c:v>12881.441858</c:v>
                </c:pt>
                <c:pt idx="5">
                  <c:v>14315.863132</c:v>
                </c:pt>
                <c:pt idx="6">
                  <c:v>15144.932596000001</c:v>
                </c:pt>
                <c:pt idx="7">
                  <c:v>15242.788846000019</c:v>
                </c:pt>
                <c:pt idx="8">
                  <c:v>14856.196640000007</c:v>
                </c:pt>
                <c:pt idx="9">
                  <c:v>14515.917839999998</c:v>
                </c:pt>
                <c:pt idx="10">
                  <c:v>13915.492766000001</c:v>
                </c:pt>
                <c:pt idx="11">
                  <c:v>13828.502474000012</c:v>
                </c:pt>
                <c:pt idx="12">
                  <c:v>13950.961090000003</c:v>
                </c:pt>
                <c:pt idx="13">
                  <c:v>13564.483702000005</c:v>
                </c:pt>
                <c:pt idx="14">
                  <c:v>13759.851748000006</c:v>
                </c:pt>
                <c:pt idx="15">
                  <c:v>14108.64795600001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2A5-43DB-9804-3E5CCDE20000}"/>
            </c:ext>
          </c:extLst>
        </c:ser>
        <c:ser>
          <c:idx val="7"/>
          <c:order val="7"/>
          <c:tx>
            <c:strRef>
              <c:f>'Sheet1 (2)'!$I$7:$I$9</c:f>
              <c:strCache>
                <c:ptCount val="1"/>
                <c:pt idx="0">
                  <c:v>CDLA_Feb2025_Base - Inner</c:v>
                </c:pt>
              </c:strCache>
            </c:strRef>
          </c:tx>
          <c:spPr>
            <a:ln w="158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(2)'!$I$10:$I$25</c:f>
              <c:numCache>
                <c:formatCode>General</c:formatCode>
                <c:ptCount val="16"/>
                <c:pt idx="0">
                  <c:v>32725.948259999994</c:v>
                </c:pt>
                <c:pt idx="1">
                  <c:v>33498.934349999996</c:v>
                </c:pt>
                <c:pt idx="2">
                  <c:v>33501.084577999973</c:v>
                </c:pt>
                <c:pt idx="3">
                  <c:v>33411.839678000004</c:v>
                </c:pt>
                <c:pt idx="4">
                  <c:v>33720.02162800001</c:v>
                </c:pt>
                <c:pt idx="5">
                  <c:v>34140.965292000001</c:v>
                </c:pt>
                <c:pt idx="6">
                  <c:v>34068.817836000002</c:v>
                </c:pt>
                <c:pt idx="7">
                  <c:v>33624.033780000012</c:v>
                </c:pt>
                <c:pt idx="8">
                  <c:v>33406.255347999984</c:v>
                </c:pt>
                <c:pt idx="9">
                  <c:v>32711.763017999976</c:v>
                </c:pt>
                <c:pt idx="10">
                  <c:v>33045.852084000006</c:v>
                </c:pt>
                <c:pt idx="11">
                  <c:v>33351.758549999999</c:v>
                </c:pt>
                <c:pt idx="12">
                  <c:v>34180.337428000021</c:v>
                </c:pt>
                <c:pt idx="13">
                  <c:v>33480.166826000001</c:v>
                </c:pt>
                <c:pt idx="14">
                  <c:v>34023.673486000029</c:v>
                </c:pt>
                <c:pt idx="15">
                  <c:v>33251.084039999994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2A5-43DB-9804-3E5CCDE20000}"/>
            </c:ext>
          </c:extLst>
        </c:ser>
        <c:ser>
          <c:idx val="8"/>
          <c:order val="8"/>
          <c:tx>
            <c:strRef>
              <c:f>'Sheet1 (2)'!$J$7:$J$9</c:f>
              <c:strCache>
                <c:ptCount val="1"/>
                <c:pt idx="0">
                  <c:v>CDLA_Feb2025_Base - Outer</c:v>
                </c:pt>
              </c:strCache>
            </c:strRef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(2)'!$J$10:$J$25</c:f>
              <c:numCache>
                <c:formatCode>General</c:formatCode>
                <c:ptCount val="16"/>
                <c:pt idx="0">
                  <c:v>20298.580277999994</c:v>
                </c:pt>
                <c:pt idx="1">
                  <c:v>21695.403876000004</c:v>
                </c:pt>
                <c:pt idx="2">
                  <c:v>22888.331581999988</c:v>
                </c:pt>
                <c:pt idx="3">
                  <c:v>23830.047942000008</c:v>
                </c:pt>
                <c:pt idx="4">
                  <c:v>24166.715193999993</c:v>
                </c:pt>
                <c:pt idx="5">
                  <c:v>24492.954884000002</c:v>
                </c:pt>
                <c:pt idx="6">
                  <c:v>24522.943258000018</c:v>
                </c:pt>
                <c:pt idx="7">
                  <c:v>25043.945590000007</c:v>
                </c:pt>
                <c:pt idx="8">
                  <c:v>25575.552929999987</c:v>
                </c:pt>
                <c:pt idx="9">
                  <c:v>26311.066599999984</c:v>
                </c:pt>
                <c:pt idx="10">
                  <c:v>26569.114836000019</c:v>
                </c:pt>
                <c:pt idx="11">
                  <c:v>26035.179821999995</c:v>
                </c:pt>
                <c:pt idx="12">
                  <c:v>25694.963650000016</c:v>
                </c:pt>
                <c:pt idx="13">
                  <c:v>27123.633585999982</c:v>
                </c:pt>
                <c:pt idx="14">
                  <c:v>26226.028214000013</c:v>
                </c:pt>
                <c:pt idx="15">
                  <c:v>26958.525301999995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2A5-43DB-9804-3E5CCDE20000}"/>
            </c:ext>
          </c:extLst>
        </c:ser>
        <c:ser>
          <c:idx val="9"/>
          <c:order val="9"/>
          <c:tx>
            <c:strRef>
              <c:f>'Sheet1 (2)'!$K$7:$K$9</c:f>
              <c:strCache>
                <c:ptCount val="1"/>
                <c:pt idx="0">
                  <c:v>CDLA_Feb2025_Y1 - Beyond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(2)'!$K$10:$K$25</c:f>
              <c:numCache>
                <c:formatCode>General</c:formatCode>
                <c:ptCount val="16"/>
                <c:pt idx="0">
                  <c:v>10770.481613999997</c:v>
                </c:pt>
                <c:pt idx="1">
                  <c:v>10478.530754000001</c:v>
                </c:pt>
                <c:pt idx="2">
                  <c:v>11689.223936000002</c:v>
                </c:pt>
                <c:pt idx="3">
                  <c:v>11932.043129999995</c:v>
                </c:pt>
                <c:pt idx="4">
                  <c:v>12936.794571999993</c:v>
                </c:pt>
                <c:pt idx="5">
                  <c:v>14458.654971999997</c:v>
                </c:pt>
                <c:pt idx="6">
                  <c:v>15230.064923999998</c:v>
                </c:pt>
                <c:pt idx="7">
                  <c:v>15474.794271999999</c:v>
                </c:pt>
                <c:pt idx="8">
                  <c:v>15171.403364000002</c:v>
                </c:pt>
                <c:pt idx="9">
                  <c:v>14998.289133999999</c:v>
                </c:pt>
                <c:pt idx="10">
                  <c:v>14619.984700000019</c:v>
                </c:pt>
                <c:pt idx="11">
                  <c:v>14109.055038000002</c:v>
                </c:pt>
                <c:pt idx="12">
                  <c:v>14144.554675999996</c:v>
                </c:pt>
                <c:pt idx="13">
                  <c:v>14247.034960000021</c:v>
                </c:pt>
                <c:pt idx="14">
                  <c:v>14516.22054200001</c:v>
                </c:pt>
                <c:pt idx="15">
                  <c:v>13837.917550000011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3D-474C-91AE-7609CF4AFD95}"/>
            </c:ext>
          </c:extLst>
        </c:ser>
        <c:ser>
          <c:idx val="10"/>
          <c:order val="10"/>
          <c:tx>
            <c:strRef>
              <c:f>'Sheet1 (2)'!$L$7:$L$9</c:f>
              <c:strCache>
                <c:ptCount val="1"/>
                <c:pt idx="0">
                  <c:v>CDLA_Feb2025_Y1 - Inner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(2)'!$L$10:$L$25</c:f>
              <c:numCache>
                <c:formatCode>General</c:formatCode>
                <c:ptCount val="16"/>
                <c:pt idx="0">
                  <c:v>34553.036655999997</c:v>
                </c:pt>
                <c:pt idx="1">
                  <c:v>35464.200990000012</c:v>
                </c:pt>
                <c:pt idx="2">
                  <c:v>35329.425534000002</c:v>
                </c:pt>
                <c:pt idx="3">
                  <c:v>35216.611630000014</c:v>
                </c:pt>
                <c:pt idx="4">
                  <c:v>35385.529784000035</c:v>
                </c:pt>
                <c:pt idx="5">
                  <c:v>35752.133220000018</c:v>
                </c:pt>
                <c:pt idx="6">
                  <c:v>35617.712655999989</c:v>
                </c:pt>
                <c:pt idx="7">
                  <c:v>35344.247493999996</c:v>
                </c:pt>
                <c:pt idx="8">
                  <c:v>34417.11301999999</c:v>
                </c:pt>
                <c:pt idx="9">
                  <c:v>33224.550644000003</c:v>
                </c:pt>
                <c:pt idx="10">
                  <c:v>33442.130753999983</c:v>
                </c:pt>
                <c:pt idx="11">
                  <c:v>33979.813009999983</c:v>
                </c:pt>
                <c:pt idx="12">
                  <c:v>34319.893487999972</c:v>
                </c:pt>
                <c:pt idx="13">
                  <c:v>33909.147749999989</c:v>
                </c:pt>
                <c:pt idx="14">
                  <c:v>34182.592036000045</c:v>
                </c:pt>
                <c:pt idx="15">
                  <c:v>33686.494771999976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3D-474C-91AE-7609CF4AFD95}"/>
            </c:ext>
          </c:extLst>
        </c:ser>
        <c:ser>
          <c:idx val="11"/>
          <c:order val="11"/>
          <c:tx>
            <c:strRef>
              <c:f>'Sheet1 (2)'!$M$7:$M$9</c:f>
              <c:strCache>
                <c:ptCount val="1"/>
                <c:pt idx="0">
                  <c:v>CDLA_Feb2025_Y1 - Outer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(2)'!$M$10:$M$25</c:f>
              <c:numCache>
                <c:formatCode>General</c:formatCode>
                <c:ptCount val="16"/>
                <c:pt idx="0">
                  <c:v>20443.480593999997</c:v>
                </c:pt>
                <c:pt idx="1">
                  <c:v>21905.353807999989</c:v>
                </c:pt>
                <c:pt idx="2">
                  <c:v>23017.345262000017</c:v>
                </c:pt>
                <c:pt idx="3">
                  <c:v>24075.810652000007</c:v>
                </c:pt>
                <c:pt idx="4">
                  <c:v>24541.366328000004</c:v>
                </c:pt>
                <c:pt idx="5">
                  <c:v>24765.031791999987</c:v>
                </c:pt>
                <c:pt idx="6">
                  <c:v>24991.285880000021</c:v>
                </c:pt>
                <c:pt idx="7">
                  <c:v>25074.320169999995</c:v>
                </c:pt>
                <c:pt idx="8">
                  <c:v>26093.25685400001</c:v>
                </c:pt>
                <c:pt idx="9">
                  <c:v>27103.070726000005</c:v>
                </c:pt>
                <c:pt idx="10">
                  <c:v>27328.14532</c:v>
                </c:pt>
                <c:pt idx="11">
                  <c:v>26691.542138000001</c:v>
                </c:pt>
                <c:pt idx="12">
                  <c:v>27110.032871999989</c:v>
                </c:pt>
                <c:pt idx="13">
                  <c:v>27971.982035999987</c:v>
                </c:pt>
                <c:pt idx="14">
                  <c:v>27103.227295999986</c:v>
                </c:pt>
                <c:pt idx="15">
                  <c:v>28509.476408000006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93D-474C-91AE-7609CF4AFD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0756143"/>
        <c:axId val="2030757583"/>
      </c:lineChart>
      <c:catAx>
        <c:axId val="2030756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757583"/>
        <c:crosses val="autoZero"/>
        <c:auto val="1"/>
        <c:lblAlgn val="ctr"/>
        <c:lblOffset val="100"/>
        <c:noMultiLvlLbl val="0"/>
      </c:catAx>
      <c:valAx>
        <c:axId val="2030757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1000 </a:t>
                </a:r>
                <a:r>
                  <a:rPr lang="en-US" dirty="0" err="1"/>
                  <a:t>gt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756143"/>
        <c:crosses val="autoZero"/>
        <c:crossBetween val="between"/>
        <c:dispUnits>
          <c:builtInUnit val="thousands"/>
        </c:dispUnits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80368551304279778"/>
          <c:y val="0.1963504211411333"/>
          <c:w val="0.1897339538839351"/>
          <c:h val="0.607299157717733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[All_scenarios.xlsx]Sheet1 (2)!PivotTable2</c:name>
    <c:fmtId val="33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3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2">
                <a:lumMod val="75000"/>
              </a:schemeClr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28575" cap="rnd">
            <a:solidFill>
              <a:srgbClr val="00B050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rgbClr val="00B05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>
            <a:solidFill>
              <a:srgbClr val="FF000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28575" cap="rnd">
            <a:solidFill>
              <a:srgbClr val="FF0000"/>
            </a:solidFill>
            <a:prstDash val="solid"/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 w="28575" cap="rnd">
            <a:solidFill>
              <a:srgbClr val="002060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 w="28575" cap="rnd">
            <a:solidFill>
              <a:srgbClr val="002060"/>
            </a:solidFill>
            <a:prstDash val="sysDash"/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 w="28575" cap="rnd">
            <a:solidFill>
              <a:schemeClr val="accent2">
                <a:lumMod val="75000"/>
              </a:schemeClr>
            </a:solidFill>
            <a:prstDash val="sysDash"/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 w="28575" cap="rnd">
            <a:solidFill>
              <a:srgbClr val="FF000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 w="28575" cap="rnd">
            <a:solidFill>
              <a:srgbClr val="00B05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 w="28575" cap="rnd">
            <a:solidFill>
              <a:srgbClr val="0070C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 w="28575" cap="rnd">
            <a:solidFill>
              <a:srgbClr val="FF000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 w="28575" cap="rnd">
            <a:solidFill>
              <a:srgbClr val="00B05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 w="12700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 w="19050" cap="rnd">
            <a:solidFill>
              <a:srgbClr val="FF0000"/>
            </a:solidFill>
            <a:prstDash val="dash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 w="28575" cap="rnd">
            <a:solidFill>
              <a:srgbClr val="0070C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 w="28575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 w="28575" cap="rnd">
            <a:solidFill>
              <a:srgbClr val="00B05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 w="28575" cap="rnd">
            <a:solidFill>
              <a:srgbClr val="FF000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 w="28575" cap="rnd">
            <a:solidFill>
              <a:srgbClr val="00B05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 w="28575" cap="rnd">
            <a:solidFill>
              <a:srgbClr val="0070C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 w="28575" cap="rnd">
            <a:solidFill>
              <a:srgbClr val="FF000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 w="28575" cap="rnd">
            <a:solidFill>
              <a:srgbClr val="00B05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 w="12700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 w="19050" cap="rnd">
            <a:solidFill>
              <a:srgbClr val="FF0000"/>
            </a:solidFill>
            <a:prstDash val="dash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 w="28575" cap="rnd">
            <a:solidFill>
              <a:srgbClr val="0070C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 w="28575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 w="28575" cap="rnd">
            <a:solidFill>
              <a:srgbClr val="00B05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 w="28575" cap="rnd">
            <a:solidFill>
              <a:schemeClr val="accent1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 w="28575" cap="rnd">
            <a:solidFill>
              <a:srgbClr val="FF000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 w="28575" cap="rnd">
            <a:solidFill>
              <a:srgbClr val="00B05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 w="28575" cap="rnd">
            <a:solidFill>
              <a:srgbClr val="0070C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 w="28575" cap="rnd">
            <a:solidFill>
              <a:srgbClr val="FF000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 w="28575" cap="rnd">
            <a:solidFill>
              <a:srgbClr val="00B05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 w="12700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 w="19050" cap="rnd">
            <a:solidFill>
              <a:srgbClr val="FF0000"/>
            </a:solidFill>
            <a:prstDash val="dash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 w="28575" cap="rnd">
            <a:solidFill>
              <a:srgbClr val="0070C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 w="28575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3"/>
        <c:spPr>
          <a:solidFill>
            <a:schemeClr val="accent1"/>
          </a:solidFill>
          <a:ln w="28575" cap="rnd">
            <a:solidFill>
              <a:srgbClr val="00B05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6.6185913531277257E-2"/>
          <c:y val="3.0056843364473111E-2"/>
          <c:w val="0.7101971232361991"/>
          <c:h val="0.78843920959036506"/>
        </c:manualLayout>
      </c:layout>
      <c:lineChart>
        <c:grouping val="standard"/>
        <c:varyColors val="0"/>
        <c:ser>
          <c:idx val="0"/>
          <c:order val="0"/>
          <c:tx>
            <c:strRef>
              <c:f>'Sheet1 (2)'!$B$7:$B$9</c:f>
              <c:strCache>
                <c:ptCount val="1"/>
                <c:pt idx="0">
                  <c:v>CDLA_Feb2025_AllYears - Beyond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(2)'!$B$10:$B$25</c:f>
              <c:numCache>
                <c:formatCode>General</c:formatCode>
                <c:ptCount val="16"/>
                <c:pt idx="0">
                  <c:v>10770.481613999997</c:v>
                </c:pt>
                <c:pt idx="1">
                  <c:v>10426.507762000003</c:v>
                </c:pt>
                <c:pt idx="2">
                  <c:v>11745.756143999995</c:v>
                </c:pt>
                <c:pt idx="3">
                  <c:v>12235.371409999989</c:v>
                </c:pt>
                <c:pt idx="4">
                  <c:v>12988.431357999989</c:v>
                </c:pt>
                <c:pt idx="5">
                  <c:v>14760.240105999999</c:v>
                </c:pt>
                <c:pt idx="6">
                  <c:v>16170.246897999999</c:v>
                </c:pt>
                <c:pt idx="7">
                  <c:v>16831.953470000008</c:v>
                </c:pt>
                <c:pt idx="8">
                  <c:v>16231.966792000003</c:v>
                </c:pt>
                <c:pt idx="9">
                  <c:v>16625.771656000001</c:v>
                </c:pt>
                <c:pt idx="10">
                  <c:v>15679.827905999997</c:v>
                </c:pt>
                <c:pt idx="11">
                  <c:v>14990.919905999996</c:v>
                </c:pt>
                <c:pt idx="12">
                  <c:v>15107.178349999993</c:v>
                </c:pt>
                <c:pt idx="13">
                  <c:v>14571.166174000005</c:v>
                </c:pt>
                <c:pt idx="14">
                  <c:v>14973.749395999992</c:v>
                </c:pt>
                <c:pt idx="15">
                  <c:v>15148.992978000013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A5-43DB-9804-3E5CCDE20000}"/>
            </c:ext>
          </c:extLst>
        </c:ser>
        <c:ser>
          <c:idx val="1"/>
          <c:order val="1"/>
          <c:tx>
            <c:strRef>
              <c:f>'Sheet1 (2)'!$C$7:$C$9</c:f>
              <c:strCache>
                <c:ptCount val="1"/>
                <c:pt idx="0">
                  <c:v>CDLA_Feb2025_AllYears - Inner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(2)'!$C$10:$C$25</c:f>
              <c:numCache>
                <c:formatCode>General</c:formatCode>
                <c:ptCount val="16"/>
                <c:pt idx="0">
                  <c:v>34553.036655999997</c:v>
                </c:pt>
                <c:pt idx="1">
                  <c:v>38825.612757999996</c:v>
                </c:pt>
                <c:pt idx="2">
                  <c:v>38182.005677999958</c:v>
                </c:pt>
                <c:pt idx="3">
                  <c:v>39503.644362000006</c:v>
                </c:pt>
                <c:pt idx="4">
                  <c:v>39511.201473999979</c:v>
                </c:pt>
                <c:pt idx="5">
                  <c:v>41507.615106000012</c:v>
                </c:pt>
                <c:pt idx="6">
                  <c:v>40536.515775999986</c:v>
                </c:pt>
                <c:pt idx="7">
                  <c:v>37896.996087999942</c:v>
                </c:pt>
                <c:pt idx="8">
                  <c:v>36548.02028199999</c:v>
                </c:pt>
                <c:pt idx="9">
                  <c:v>35954.296403999986</c:v>
                </c:pt>
                <c:pt idx="10">
                  <c:v>35859.268851999994</c:v>
                </c:pt>
                <c:pt idx="11">
                  <c:v>35648.327310000022</c:v>
                </c:pt>
                <c:pt idx="12">
                  <c:v>35869.800793999995</c:v>
                </c:pt>
                <c:pt idx="13">
                  <c:v>36105.01068599998</c:v>
                </c:pt>
                <c:pt idx="14">
                  <c:v>36612.96551799999</c:v>
                </c:pt>
                <c:pt idx="15">
                  <c:v>37812.249966000018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A5-43DB-9804-3E5CCDE20000}"/>
            </c:ext>
          </c:extLst>
        </c:ser>
        <c:ser>
          <c:idx val="2"/>
          <c:order val="2"/>
          <c:tx>
            <c:strRef>
              <c:f>'Sheet1 (2)'!$D$7:$D$9</c:f>
              <c:strCache>
                <c:ptCount val="1"/>
                <c:pt idx="0">
                  <c:v>CDLA_Feb2025_AllYears - Outer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(2)'!$D$10:$D$25</c:f>
              <c:numCache>
                <c:formatCode>General</c:formatCode>
                <c:ptCount val="16"/>
                <c:pt idx="0">
                  <c:v>20443.480593999997</c:v>
                </c:pt>
                <c:pt idx="1">
                  <c:v>22312.738509999999</c:v>
                </c:pt>
                <c:pt idx="2">
                  <c:v>24076.86488999999</c:v>
                </c:pt>
                <c:pt idx="3">
                  <c:v>25326.690134000011</c:v>
                </c:pt>
                <c:pt idx="4">
                  <c:v>25714.07562799998</c:v>
                </c:pt>
                <c:pt idx="5">
                  <c:v>25940.820302000018</c:v>
                </c:pt>
                <c:pt idx="6">
                  <c:v>26482.719510000003</c:v>
                </c:pt>
                <c:pt idx="7">
                  <c:v>28031.708272000022</c:v>
                </c:pt>
                <c:pt idx="8">
                  <c:v>29222.370932000009</c:v>
                </c:pt>
                <c:pt idx="9">
                  <c:v>29222.945021999982</c:v>
                </c:pt>
                <c:pt idx="10">
                  <c:v>29489.834244000009</c:v>
                </c:pt>
                <c:pt idx="11">
                  <c:v>29647.41672999999</c:v>
                </c:pt>
                <c:pt idx="12">
                  <c:v>30265.962171999992</c:v>
                </c:pt>
                <c:pt idx="13">
                  <c:v>30001.609383999996</c:v>
                </c:pt>
                <c:pt idx="14">
                  <c:v>29297.868985999979</c:v>
                </c:pt>
                <c:pt idx="15">
                  <c:v>28576.592747999999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2A5-43DB-9804-3E5CCDE20000}"/>
            </c:ext>
          </c:extLst>
        </c:ser>
        <c:ser>
          <c:idx val="3"/>
          <c:order val="3"/>
          <c:tx>
            <c:strRef>
              <c:f>'Sheet1 (2)'!$E$7:$E$9</c:f>
              <c:strCache>
                <c:ptCount val="1"/>
                <c:pt idx="0">
                  <c:v>CDLA_Feb2025_AY_PLogs - Beyond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(2)'!$E$10:$E$25</c:f>
              <c:numCache>
                <c:formatCode>General</c:formatCode>
                <c:ptCount val="16"/>
                <c:pt idx="0">
                  <c:v>10772.861477999995</c:v>
                </c:pt>
                <c:pt idx="1">
                  <c:v>10413.042742000001</c:v>
                </c:pt>
                <c:pt idx="2">
                  <c:v>11700.26734</c:v>
                </c:pt>
                <c:pt idx="3">
                  <c:v>12203.43112999999</c:v>
                </c:pt>
                <c:pt idx="4">
                  <c:v>12984.193530000002</c:v>
                </c:pt>
                <c:pt idx="5">
                  <c:v>14813.546972</c:v>
                </c:pt>
                <c:pt idx="6">
                  <c:v>16331.054726000009</c:v>
                </c:pt>
                <c:pt idx="7">
                  <c:v>16848.706460000016</c:v>
                </c:pt>
                <c:pt idx="8">
                  <c:v>16374.508119999999</c:v>
                </c:pt>
                <c:pt idx="9">
                  <c:v>16634.602203999995</c:v>
                </c:pt>
                <c:pt idx="10">
                  <c:v>15777.694594000006</c:v>
                </c:pt>
                <c:pt idx="11">
                  <c:v>15012.25517799999</c:v>
                </c:pt>
                <c:pt idx="12">
                  <c:v>15302.348074000003</c:v>
                </c:pt>
                <c:pt idx="13">
                  <c:v>14665.630074000008</c:v>
                </c:pt>
                <c:pt idx="14">
                  <c:v>15114.62064400001</c:v>
                </c:pt>
                <c:pt idx="15">
                  <c:v>15440.390624000007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2A5-43DB-9804-3E5CCDE20000}"/>
            </c:ext>
          </c:extLst>
        </c:ser>
        <c:ser>
          <c:idx val="4"/>
          <c:order val="4"/>
          <c:tx>
            <c:strRef>
              <c:f>'Sheet1 (2)'!$F$7:$F$9</c:f>
              <c:strCache>
                <c:ptCount val="1"/>
                <c:pt idx="0">
                  <c:v>CDLA_Feb2025_AY_PLogs - Inner</c:v>
                </c:pt>
              </c:strCache>
            </c:strRef>
          </c:tx>
          <c:spPr>
            <a:ln w="28575" cap="rnd" cmpd="sng">
              <a:solidFill>
                <a:srgbClr val="0070C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(2)'!$F$10:$F$25</c:f>
              <c:numCache>
                <c:formatCode>General</c:formatCode>
                <c:ptCount val="16"/>
                <c:pt idx="0">
                  <c:v>34581.678527999997</c:v>
                </c:pt>
                <c:pt idx="1">
                  <c:v>38799.382064000012</c:v>
                </c:pt>
                <c:pt idx="2">
                  <c:v>38482.202557999924</c:v>
                </c:pt>
                <c:pt idx="3">
                  <c:v>39626.864952000018</c:v>
                </c:pt>
                <c:pt idx="4">
                  <c:v>39966.705355999977</c:v>
                </c:pt>
                <c:pt idx="5">
                  <c:v>41968.724193999995</c:v>
                </c:pt>
                <c:pt idx="6">
                  <c:v>40934.34970799998</c:v>
                </c:pt>
                <c:pt idx="7">
                  <c:v>38249.758736000003</c:v>
                </c:pt>
                <c:pt idx="8">
                  <c:v>36883.00701599996</c:v>
                </c:pt>
                <c:pt idx="9">
                  <c:v>36370.532529999989</c:v>
                </c:pt>
                <c:pt idx="10">
                  <c:v>36336.650781999997</c:v>
                </c:pt>
                <c:pt idx="11">
                  <c:v>35876.773377999998</c:v>
                </c:pt>
                <c:pt idx="12">
                  <c:v>36378.94555799997</c:v>
                </c:pt>
                <c:pt idx="13">
                  <c:v>36338.915827999976</c:v>
                </c:pt>
                <c:pt idx="14">
                  <c:v>37150.606022000014</c:v>
                </c:pt>
                <c:pt idx="15">
                  <c:v>38588.430084000065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2A5-43DB-9804-3E5CCDE20000}"/>
            </c:ext>
          </c:extLst>
        </c:ser>
        <c:ser>
          <c:idx val="5"/>
          <c:order val="5"/>
          <c:tx>
            <c:strRef>
              <c:f>'Sheet1 (2)'!$G$7:$G$9</c:f>
              <c:strCache>
                <c:ptCount val="1"/>
                <c:pt idx="0">
                  <c:v>CDLA_Feb2025_AY_PLogs - Outer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(2)'!$G$10:$G$25</c:f>
              <c:numCache>
                <c:formatCode>General</c:formatCode>
                <c:ptCount val="16"/>
                <c:pt idx="0">
                  <c:v>20422.782040000002</c:v>
                </c:pt>
                <c:pt idx="1">
                  <c:v>22391.242708000009</c:v>
                </c:pt>
                <c:pt idx="2">
                  <c:v>23955.251751999989</c:v>
                </c:pt>
                <c:pt idx="3">
                  <c:v>25319.581855999997</c:v>
                </c:pt>
                <c:pt idx="4">
                  <c:v>25425.778067999996</c:v>
                </c:pt>
                <c:pt idx="5">
                  <c:v>25909.140971999994</c:v>
                </c:pt>
                <c:pt idx="6">
                  <c:v>26403.286330000032</c:v>
                </c:pt>
                <c:pt idx="7">
                  <c:v>28122.122228000011</c:v>
                </c:pt>
                <c:pt idx="8">
                  <c:v>29207.903864000011</c:v>
                </c:pt>
                <c:pt idx="9">
                  <c:v>29422.926663999962</c:v>
                </c:pt>
                <c:pt idx="10">
                  <c:v>29555.029991999989</c:v>
                </c:pt>
                <c:pt idx="11">
                  <c:v>29963.677691999983</c:v>
                </c:pt>
                <c:pt idx="12">
                  <c:v>30368.432017999985</c:v>
                </c:pt>
                <c:pt idx="13">
                  <c:v>30437.771652000003</c:v>
                </c:pt>
                <c:pt idx="14">
                  <c:v>29349.223945999995</c:v>
                </c:pt>
                <c:pt idx="15">
                  <c:v>28406.724735999971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2A5-43DB-9804-3E5CCDE20000}"/>
            </c:ext>
          </c:extLst>
        </c:ser>
        <c:ser>
          <c:idx val="6"/>
          <c:order val="6"/>
          <c:tx>
            <c:strRef>
              <c:f>'Sheet1 (2)'!$H$7:$H$9</c:f>
              <c:strCache>
                <c:ptCount val="1"/>
                <c:pt idx="0">
                  <c:v>CDLA_Feb2025_Base - Beyond</c:v>
                </c:pt>
              </c:strCache>
            </c:strRef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(2)'!$H$10:$H$25</c:f>
              <c:numCache>
                <c:formatCode>General</c:formatCode>
                <c:ptCount val="16"/>
                <c:pt idx="0">
                  <c:v>10818.245901999991</c:v>
                </c:pt>
                <c:pt idx="1">
                  <c:v>10582.597614000004</c:v>
                </c:pt>
                <c:pt idx="2">
                  <c:v>11697.60565</c:v>
                </c:pt>
                <c:pt idx="3">
                  <c:v>11947.950642000005</c:v>
                </c:pt>
                <c:pt idx="4">
                  <c:v>12881.441858</c:v>
                </c:pt>
                <c:pt idx="5">
                  <c:v>14315.863132</c:v>
                </c:pt>
                <c:pt idx="6">
                  <c:v>15144.932596000001</c:v>
                </c:pt>
                <c:pt idx="7">
                  <c:v>15242.788846000019</c:v>
                </c:pt>
                <c:pt idx="8">
                  <c:v>14856.196640000007</c:v>
                </c:pt>
                <c:pt idx="9">
                  <c:v>14515.917839999998</c:v>
                </c:pt>
                <c:pt idx="10">
                  <c:v>13915.492766000001</c:v>
                </c:pt>
                <c:pt idx="11">
                  <c:v>13828.502474000012</c:v>
                </c:pt>
                <c:pt idx="12">
                  <c:v>13950.961090000003</c:v>
                </c:pt>
                <c:pt idx="13">
                  <c:v>13564.483702000005</c:v>
                </c:pt>
                <c:pt idx="14">
                  <c:v>13759.851748000006</c:v>
                </c:pt>
                <c:pt idx="15">
                  <c:v>14108.64795600001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2A5-43DB-9804-3E5CCDE20000}"/>
            </c:ext>
          </c:extLst>
        </c:ser>
        <c:ser>
          <c:idx val="7"/>
          <c:order val="7"/>
          <c:tx>
            <c:strRef>
              <c:f>'Sheet1 (2)'!$I$7:$I$9</c:f>
              <c:strCache>
                <c:ptCount val="1"/>
                <c:pt idx="0">
                  <c:v>CDLA_Feb2025_Base - Inner</c:v>
                </c:pt>
              </c:strCache>
            </c:strRef>
          </c:tx>
          <c:spPr>
            <a:ln w="158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(2)'!$I$10:$I$25</c:f>
              <c:numCache>
                <c:formatCode>General</c:formatCode>
                <c:ptCount val="16"/>
                <c:pt idx="0">
                  <c:v>32725.948259999994</c:v>
                </c:pt>
                <c:pt idx="1">
                  <c:v>33498.934349999996</c:v>
                </c:pt>
                <c:pt idx="2">
                  <c:v>33501.084577999973</c:v>
                </c:pt>
                <c:pt idx="3">
                  <c:v>33411.839678000004</c:v>
                </c:pt>
                <c:pt idx="4">
                  <c:v>33720.02162800001</c:v>
                </c:pt>
                <c:pt idx="5">
                  <c:v>34140.965292000001</c:v>
                </c:pt>
                <c:pt idx="6">
                  <c:v>34068.817836000002</c:v>
                </c:pt>
                <c:pt idx="7">
                  <c:v>33624.033780000012</c:v>
                </c:pt>
                <c:pt idx="8">
                  <c:v>33406.255347999984</c:v>
                </c:pt>
                <c:pt idx="9">
                  <c:v>32711.763017999976</c:v>
                </c:pt>
                <c:pt idx="10">
                  <c:v>33045.852084000006</c:v>
                </c:pt>
                <c:pt idx="11">
                  <c:v>33351.758549999999</c:v>
                </c:pt>
                <c:pt idx="12">
                  <c:v>34180.337428000021</c:v>
                </c:pt>
                <c:pt idx="13">
                  <c:v>33480.166826000001</c:v>
                </c:pt>
                <c:pt idx="14">
                  <c:v>34023.673486000029</c:v>
                </c:pt>
                <c:pt idx="15">
                  <c:v>33251.084039999994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2A5-43DB-9804-3E5CCDE20000}"/>
            </c:ext>
          </c:extLst>
        </c:ser>
        <c:ser>
          <c:idx val="8"/>
          <c:order val="8"/>
          <c:tx>
            <c:strRef>
              <c:f>'Sheet1 (2)'!$J$7:$J$9</c:f>
              <c:strCache>
                <c:ptCount val="1"/>
                <c:pt idx="0">
                  <c:v>CDLA_Feb2025_Base - Outer</c:v>
                </c:pt>
              </c:strCache>
            </c:strRef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(2)'!$J$10:$J$25</c:f>
              <c:numCache>
                <c:formatCode>General</c:formatCode>
                <c:ptCount val="16"/>
                <c:pt idx="0">
                  <c:v>20298.580277999994</c:v>
                </c:pt>
                <c:pt idx="1">
                  <c:v>21695.403876000004</c:v>
                </c:pt>
                <c:pt idx="2">
                  <c:v>22888.331581999988</c:v>
                </c:pt>
                <c:pt idx="3">
                  <c:v>23830.047942000008</c:v>
                </c:pt>
                <c:pt idx="4">
                  <c:v>24166.715193999993</c:v>
                </c:pt>
                <c:pt idx="5">
                  <c:v>24492.954884000002</c:v>
                </c:pt>
                <c:pt idx="6">
                  <c:v>24522.943258000018</c:v>
                </c:pt>
                <c:pt idx="7">
                  <c:v>25043.945590000007</c:v>
                </c:pt>
                <c:pt idx="8">
                  <c:v>25575.552929999987</c:v>
                </c:pt>
                <c:pt idx="9">
                  <c:v>26311.066599999984</c:v>
                </c:pt>
                <c:pt idx="10">
                  <c:v>26569.114836000019</c:v>
                </c:pt>
                <c:pt idx="11">
                  <c:v>26035.179821999995</c:v>
                </c:pt>
                <c:pt idx="12">
                  <c:v>25694.963650000016</c:v>
                </c:pt>
                <c:pt idx="13">
                  <c:v>27123.633585999982</c:v>
                </c:pt>
                <c:pt idx="14">
                  <c:v>26226.028214000013</c:v>
                </c:pt>
                <c:pt idx="15">
                  <c:v>26958.525301999995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2A5-43DB-9804-3E5CCDE20000}"/>
            </c:ext>
          </c:extLst>
        </c:ser>
        <c:ser>
          <c:idx val="9"/>
          <c:order val="9"/>
          <c:tx>
            <c:strRef>
              <c:f>'Sheet1 (2)'!$K$7:$K$9</c:f>
              <c:strCache>
                <c:ptCount val="1"/>
                <c:pt idx="0">
                  <c:v>CDLA_Feb2025_Y1 - Beyond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(2)'!$K$10:$K$25</c:f>
              <c:numCache>
                <c:formatCode>General</c:formatCode>
                <c:ptCount val="16"/>
                <c:pt idx="0">
                  <c:v>10770.481613999997</c:v>
                </c:pt>
                <c:pt idx="1">
                  <c:v>10478.530754000001</c:v>
                </c:pt>
                <c:pt idx="2">
                  <c:v>11689.223936000002</c:v>
                </c:pt>
                <c:pt idx="3">
                  <c:v>11932.043129999995</c:v>
                </c:pt>
                <c:pt idx="4">
                  <c:v>12936.794571999993</c:v>
                </c:pt>
                <c:pt idx="5">
                  <c:v>14458.654971999997</c:v>
                </c:pt>
                <c:pt idx="6">
                  <c:v>15230.064923999998</c:v>
                </c:pt>
                <c:pt idx="7">
                  <c:v>15474.794271999999</c:v>
                </c:pt>
                <c:pt idx="8">
                  <c:v>15171.403364000002</c:v>
                </c:pt>
                <c:pt idx="9">
                  <c:v>14998.289133999999</c:v>
                </c:pt>
                <c:pt idx="10">
                  <c:v>14619.984700000019</c:v>
                </c:pt>
                <c:pt idx="11">
                  <c:v>14109.055038000002</c:v>
                </c:pt>
                <c:pt idx="12">
                  <c:v>14144.554675999996</c:v>
                </c:pt>
                <c:pt idx="13">
                  <c:v>14247.034960000021</c:v>
                </c:pt>
                <c:pt idx="14">
                  <c:v>14516.22054200001</c:v>
                </c:pt>
                <c:pt idx="15">
                  <c:v>13837.917550000011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3D-474C-91AE-7609CF4AFD95}"/>
            </c:ext>
          </c:extLst>
        </c:ser>
        <c:ser>
          <c:idx val="10"/>
          <c:order val="10"/>
          <c:tx>
            <c:strRef>
              <c:f>'Sheet1 (2)'!$L$7:$L$9</c:f>
              <c:strCache>
                <c:ptCount val="1"/>
                <c:pt idx="0">
                  <c:v>CDLA_Feb2025_Y1 - Inner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(2)'!$L$10:$L$25</c:f>
              <c:numCache>
                <c:formatCode>General</c:formatCode>
                <c:ptCount val="16"/>
                <c:pt idx="0">
                  <c:v>34553.036655999997</c:v>
                </c:pt>
                <c:pt idx="1">
                  <c:v>35464.200990000012</c:v>
                </c:pt>
                <c:pt idx="2">
                  <c:v>35329.425534000002</c:v>
                </c:pt>
                <c:pt idx="3">
                  <c:v>35216.611630000014</c:v>
                </c:pt>
                <c:pt idx="4">
                  <c:v>35385.529784000035</c:v>
                </c:pt>
                <c:pt idx="5">
                  <c:v>35752.133220000018</c:v>
                </c:pt>
                <c:pt idx="6">
                  <c:v>35617.712655999989</c:v>
                </c:pt>
                <c:pt idx="7">
                  <c:v>35344.247493999996</c:v>
                </c:pt>
                <c:pt idx="8">
                  <c:v>34417.11301999999</c:v>
                </c:pt>
                <c:pt idx="9">
                  <c:v>33224.550644000003</c:v>
                </c:pt>
                <c:pt idx="10">
                  <c:v>33442.130753999983</c:v>
                </c:pt>
                <c:pt idx="11">
                  <c:v>33979.813009999983</c:v>
                </c:pt>
                <c:pt idx="12">
                  <c:v>34319.893487999972</c:v>
                </c:pt>
                <c:pt idx="13">
                  <c:v>33909.147749999989</c:v>
                </c:pt>
                <c:pt idx="14">
                  <c:v>34182.592036000045</c:v>
                </c:pt>
                <c:pt idx="15">
                  <c:v>33686.494771999976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3D-474C-91AE-7609CF4AFD95}"/>
            </c:ext>
          </c:extLst>
        </c:ser>
        <c:ser>
          <c:idx val="11"/>
          <c:order val="11"/>
          <c:tx>
            <c:strRef>
              <c:f>'Sheet1 (2)'!$M$7:$M$9</c:f>
              <c:strCache>
                <c:ptCount val="1"/>
                <c:pt idx="0">
                  <c:v>CDLA_Feb2025_Y1 - Outer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(2)'!$M$10:$M$25</c:f>
              <c:numCache>
                <c:formatCode>General</c:formatCode>
                <c:ptCount val="16"/>
                <c:pt idx="0">
                  <c:v>20443.480593999997</c:v>
                </c:pt>
                <c:pt idx="1">
                  <c:v>21905.353807999989</c:v>
                </c:pt>
                <c:pt idx="2">
                  <c:v>23017.345262000017</c:v>
                </c:pt>
                <c:pt idx="3">
                  <c:v>24075.810652000007</c:v>
                </c:pt>
                <c:pt idx="4">
                  <c:v>24541.366328000004</c:v>
                </c:pt>
                <c:pt idx="5">
                  <c:v>24765.031791999987</c:v>
                </c:pt>
                <c:pt idx="6">
                  <c:v>24991.285880000021</c:v>
                </c:pt>
                <c:pt idx="7">
                  <c:v>25074.320169999995</c:v>
                </c:pt>
                <c:pt idx="8">
                  <c:v>26093.25685400001</c:v>
                </c:pt>
                <c:pt idx="9">
                  <c:v>27103.070726000005</c:v>
                </c:pt>
                <c:pt idx="10">
                  <c:v>27328.14532</c:v>
                </c:pt>
                <c:pt idx="11">
                  <c:v>26691.542138000001</c:v>
                </c:pt>
                <c:pt idx="12">
                  <c:v>27110.032871999989</c:v>
                </c:pt>
                <c:pt idx="13">
                  <c:v>27971.982035999987</c:v>
                </c:pt>
                <c:pt idx="14">
                  <c:v>27103.227295999986</c:v>
                </c:pt>
                <c:pt idx="15">
                  <c:v>28509.476408000006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93D-474C-91AE-7609CF4AFD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0756143"/>
        <c:axId val="2030757583"/>
      </c:lineChart>
      <c:catAx>
        <c:axId val="2030756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757583"/>
        <c:crosses val="autoZero"/>
        <c:auto val="1"/>
        <c:lblAlgn val="ctr"/>
        <c:lblOffset val="100"/>
        <c:noMultiLvlLbl val="0"/>
      </c:catAx>
      <c:valAx>
        <c:axId val="2030757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1000 </a:t>
                </a:r>
                <a:r>
                  <a:rPr lang="en-US" dirty="0" err="1"/>
                  <a:t>gt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756143"/>
        <c:crosses val="autoZero"/>
        <c:crossBetween val="between"/>
        <c:dispUnits>
          <c:builtInUnit val="thousands"/>
        </c:dispUnits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80368551304279778"/>
          <c:y val="0.1963504211411333"/>
          <c:w val="0.1897339538839351"/>
          <c:h val="0.607299157717733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[All_scenarios.xlsx]Sheet1 (2)!PivotTable2</c:name>
    <c:fmtId val="33"/>
  </c:pivotSource>
  <c:chart>
    <c:autoTitleDeleted val="0"/>
    <c:pivotFmts>
      <c:pivotFmt>
        <c:idx val="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28575" cap="rnd">
            <a:solidFill>
              <a:schemeClr val="accent1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3">
              <a:lumMod val="7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 w="28575" cap="rnd">
            <a:solidFill>
              <a:schemeClr val="accent2">
                <a:lumMod val="75000"/>
              </a:schemeClr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 w="28575" cap="rnd">
            <a:solidFill>
              <a:srgbClr val="00B050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 w="28575" cap="rnd">
            <a:solidFill>
              <a:srgbClr val="00B05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28575" cap="rnd">
            <a:solidFill>
              <a:srgbClr val="FF000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 w="28575" cap="rnd">
            <a:solidFill>
              <a:srgbClr val="FF0000"/>
            </a:solidFill>
            <a:prstDash val="solid"/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 w="28575" cap="rnd">
            <a:solidFill>
              <a:srgbClr val="002060"/>
            </a:solidFill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 w="28575" cap="rnd">
            <a:solidFill>
              <a:srgbClr val="002060"/>
            </a:solidFill>
            <a:prstDash val="sysDash"/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 w="28575" cap="rnd">
            <a:solidFill>
              <a:schemeClr val="accent2">
                <a:lumMod val="75000"/>
              </a:schemeClr>
            </a:solidFill>
            <a:prstDash val="sysDash"/>
            <a:round/>
          </a:ln>
          <a:effectLst/>
        </c:spPr>
        <c:marker>
          <c:spPr>
            <a:solidFill>
              <a:schemeClr val="accent1"/>
            </a:solidFill>
            <a:ln w="9525">
              <a:solidFill>
                <a:schemeClr val="accent1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 w="28575" cap="rnd">
            <a:solidFill>
              <a:schemeClr val="accent1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 w="28575" cap="rnd">
            <a:solidFill>
              <a:srgbClr val="FF000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 w="28575" cap="rnd">
            <a:solidFill>
              <a:srgbClr val="00B05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 w="28575" cap="rnd">
            <a:solidFill>
              <a:srgbClr val="0070C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 w="28575" cap="rnd">
            <a:solidFill>
              <a:srgbClr val="FF000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 w="28575" cap="rnd">
            <a:solidFill>
              <a:srgbClr val="00B05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 w="12700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1"/>
          </a:solidFill>
          <a:ln w="19050" cap="rnd">
            <a:solidFill>
              <a:srgbClr val="FF0000"/>
            </a:solidFill>
            <a:prstDash val="dash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 w="28575" cap="rnd">
            <a:solidFill>
              <a:srgbClr val="0070C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 w="28575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 w="28575" cap="rnd">
            <a:solidFill>
              <a:srgbClr val="00B05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 w="28575" cap="rnd">
            <a:solidFill>
              <a:schemeClr val="accent1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accent1"/>
          </a:solidFill>
          <a:ln w="28575" cap="rnd">
            <a:solidFill>
              <a:srgbClr val="FF000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 w="28575" cap="rnd">
            <a:solidFill>
              <a:srgbClr val="00B05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 w="28575" cap="rnd">
            <a:solidFill>
              <a:srgbClr val="0070C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accent1"/>
          </a:solidFill>
          <a:ln w="28575" cap="rnd">
            <a:solidFill>
              <a:srgbClr val="FF000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 w="28575" cap="rnd">
            <a:solidFill>
              <a:srgbClr val="00B05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 w="12700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 w="19050" cap="rnd">
            <a:solidFill>
              <a:srgbClr val="FF0000"/>
            </a:solidFill>
            <a:prstDash val="dash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 w="28575" cap="rnd">
            <a:solidFill>
              <a:srgbClr val="0070C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accent1"/>
          </a:solidFill>
          <a:ln w="28575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 w="28575" cap="rnd">
            <a:solidFill>
              <a:srgbClr val="00B05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 w="28575" cap="rnd">
            <a:solidFill>
              <a:schemeClr val="accent1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accent1"/>
          </a:solidFill>
          <a:ln w="28575" cap="rnd">
            <a:solidFill>
              <a:srgbClr val="FF000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 w="28575" cap="rnd">
            <a:solidFill>
              <a:srgbClr val="00B050"/>
            </a:solidFill>
            <a:prstDash val="sysDash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 w="28575" cap="rnd">
            <a:solidFill>
              <a:srgbClr val="0070C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accent1"/>
          </a:solidFill>
          <a:ln w="28575" cap="rnd">
            <a:solidFill>
              <a:srgbClr val="FF000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 w="28575" cap="rnd">
            <a:solidFill>
              <a:srgbClr val="00B050"/>
            </a:solidFill>
            <a:prstDash val="sys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accent1"/>
          </a:solidFill>
          <a:ln w="12700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8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9"/>
        <c:spPr>
          <a:solidFill>
            <a:schemeClr val="accent1"/>
          </a:solidFill>
          <a:ln w="19050" cap="rnd">
            <a:solidFill>
              <a:srgbClr val="FF0000"/>
            </a:solidFill>
            <a:prstDash val="dashDot"/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0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1"/>
        <c:spPr>
          <a:solidFill>
            <a:schemeClr val="accent1"/>
          </a:solidFill>
          <a:ln w="28575" cap="rnd">
            <a:solidFill>
              <a:srgbClr val="0070C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2"/>
        <c:spPr>
          <a:solidFill>
            <a:schemeClr val="accent1"/>
          </a:solidFill>
          <a:ln w="28575" cap="rnd">
            <a:solidFill>
              <a:srgbClr val="FF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3"/>
        <c:spPr>
          <a:solidFill>
            <a:schemeClr val="accent1"/>
          </a:solidFill>
          <a:ln w="28575" cap="rnd">
            <a:solidFill>
              <a:srgbClr val="00B05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6.6185913531277257E-2"/>
          <c:y val="3.0056843364473111E-2"/>
          <c:w val="0.7101971232361991"/>
          <c:h val="0.78843920959036506"/>
        </c:manualLayout>
      </c:layout>
      <c:lineChart>
        <c:grouping val="standard"/>
        <c:varyColors val="0"/>
        <c:ser>
          <c:idx val="0"/>
          <c:order val="0"/>
          <c:tx>
            <c:strRef>
              <c:f>'Sheet1 (2)'!$B$7:$B$9</c:f>
              <c:strCache>
                <c:ptCount val="1"/>
                <c:pt idx="0">
                  <c:v>CDLA_Feb2025_AllYears - Beyond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(2)'!$B$10:$B$25</c:f>
              <c:numCache>
                <c:formatCode>General</c:formatCode>
                <c:ptCount val="16"/>
                <c:pt idx="0">
                  <c:v>10770.481613999997</c:v>
                </c:pt>
                <c:pt idx="1">
                  <c:v>10426.507762000003</c:v>
                </c:pt>
                <c:pt idx="2">
                  <c:v>11745.756143999995</c:v>
                </c:pt>
                <c:pt idx="3">
                  <c:v>12235.371409999989</c:v>
                </c:pt>
                <c:pt idx="4">
                  <c:v>12988.431357999989</c:v>
                </c:pt>
                <c:pt idx="5">
                  <c:v>14760.240105999999</c:v>
                </c:pt>
                <c:pt idx="6">
                  <c:v>16170.246897999999</c:v>
                </c:pt>
                <c:pt idx="7">
                  <c:v>16831.953470000008</c:v>
                </c:pt>
                <c:pt idx="8">
                  <c:v>16231.966792000003</c:v>
                </c:pt>
                <c:pt idx="9">
                  <c:v>16625.771656000001</c:v>
                </c:pt>
                <c:pt idx="10">
                  <c:v>15679.827905999997</c:v>
                </c:pt>
                <c:pt idx="11">
                  <c:v>14990.919905999996</c:v>
                </c:pt>
                <c:pt idx="12">
                  <c:v>15107.178349999993</c:v>
                </c:pt>
                <c:pt idx="13">
                  <c:v>14571.166174000005</c:v>
                </c:pt>
                <c:pt idx="14">
                  <c:v>14973.749395999992</c:v>
                </c:pt>
                <c:pt idx="15">
                  <c:v>15148.992978000013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A5-43DB-9804-3E5CCDE20000}"/>
            </c:ext>
          </c:extLst>
        </c:ser>
        <c:ser>
          <c:idx val="1"/>
          <c:order val="1"/>
          <c:tx>
            <c:strRef>
              <c:f>'Sheet1 (2)'!$C$7:$C$9</c:f>
              <c:strCache>
                <c:ptCount val="1"/>
                <c:pt idx="0">
                  <c:v>CDLA_Feb2025_AllYears - Inner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(2)'!$C$10:$C$25</c:f>
              <c:numCache>
                <c:formatCode>General</c:formatCode>
                <c:ptCount val="16"/>
                <c:pt idx="0">
                  <c:v>34553.036655999997</c:v>
                </c:pt>
                <c:pt idx="1">
                  <c:v>38825.612757999996</c:v>
                </c:pt>
                <c:pt idx="2">
                  <c:v>38182.005677999958</c:v>
                </c:pt>
                <c:pt idx="3">
                  <c:v>39503.644362000006</c:v>
                </c:pt>
                <c:pt idx="4">
                  <c:v>39511.201473999979</c:v>
                </c:pt>
                <c:pt idx="5">
                  <c:v>41507.615106000012</c:v>
                </c:pt>
                <c:pt idx="6">
                  <c:v>40536.515775999986</c:v>
                </c:pt>
                <c:pt idx="7">
                  <c:v>37896.996087999942</c:v>
                </c:pt>
                <c:pt idx="8">
                  <c:v>36548.02028199999</c:v>
                </c:pt>
                <c:pt idx="9">
                  <c:v>35954.296403999986</c:v>
                </c:pt>
                <c:pt idx="10">
                  <c:v>35859.268851999994</c:v>
                </c:pt>
                <c:pt idx="11">
                  <c:v>35648.327310000022</c:v>
                </c:pt>
                <c:pt idx="12">
                  <c:v>35869.800793999995</c:v>
                </c:pt>
                <c:pt idx="13">
                  <c:v>36105.01068599998</c:v>
                </c:pt>
                <c:pt idx="14">
                  <c:v>36612.96551799999</c:v>
                </c:pt>
                <c:pt idx="15">
                  <c:v>37812.249966000018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A5-43DB-9804-3E5CCDE20000}"/>
            </c:ext>
          </c:extLst>
        </c:ser>
        <c:ser>
          <c:idx val="2"/>
          <c:order val="2"/>
          <c:tx>
            <c:strRef>
              <c:f>'Sheet1 (2)'!$D$7:$D$9</c:f>
              <c:strCache>
                <c:ptCount val="1"/>
                <c:pt idx="0">
                  <c:v>CDLA_Feb2025_AllYears - Outer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(2)'!$D$10:$D$25</c:f>
              <c:numCache>
                <c:formatCode>General</c:formatCode>
                <c:ptCount val="16"/>
                <c:pt idx="0">
                  <c:v>20443.480593999997</c:v>
                </c:pt>
                <c:pt idx="1">
                  <c:v>22312.738509999999</c:v>
                </c:pt>
                <c:pt idx="2">
                  <c:v>24076.86488999999</c:v>
                </c:pt>
                <c:pt idx="3">
                  <c:v>25326.690134000011</c:v>
                </c:pt>
                <c:pt idx="4">
                  <c:v>25714.07562799998</c:v>
                </c:pt>
                <c:pt idx="5">
                  <c:v>25940.820302000018</c:v>
                </c:pt>
                <c:pt idx="6">
                  <c:v>26482.719510000003</c:v>
                </c:pt>
                <c:pt idx="7">
                  <c:v>28031.708272000022</c:v>
                </c:pt>
                <c:pt idx="8">
                  <c:v>29222.370932000009</c:v>
                </c:pt>
                <c:pt idx="9">
                  <c:v>29222.945021999982</c:v>
                </c:pt>
                <c:pt idx="10">
                  <c:v>29489.834244000009</c:v>
                </c:pt>
                <c:pt idx="11">
                  <c:v>29647.41672999999</c:v>
                </c:pt>
                <c:pt idx="12">
                  <c:v>30265.962171999992</c:v>
                </c:pt>
                <c:pt idx="13">
                  <c:v>30001.609383999996</c:v>
                </c:pt>
                <c:pt idx="14">
                  <c:v>29297.868985999979</c:v>
                </c:pt>
                <c:pt idx="15">
                  <c:v>28576.592747999999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2A5-43DB-9804-3E5CCDE20000}"/>
            </c:ext>
          </c:extLst>
        </c:ser>
        <c:ser>
          <c:idx val="3"/>
          <c:order val="3"/>
          <c:tx>
            <c:strRef>
              <c:f>'Sheet1 (2)'!$E$7:$E$9</c:f>
              <c:strCache>
                <c:ptCount val="1"/>
                <c:pt idx="0">
                  <c:v>CDLA_Feb2025_AY_PLogs - Beyond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(2)'!$E$10:$E$25</c:f>
              <c:numCache>
                <c:formatCode>General</c:formatCode>
                <c:ptCount val="16"/>
                <c:pt idx="0">
                  <c:v>10772.861477999995</c:v>
                </c:pt>
                <c:pt idx="1">
                  <c:v>10413.042742000001</c:v>
                </c:pt>
                <c:pt idx="2">
                  <c:v>11700.26734</c:v>
                </c:pt>
                <c:pt idx="3">
                  <c:v>12203.43112999999</c:v>
                </c:pt>
                <c:pt idx="4">
                  <c:v>12984.193530000002</c:v>
                </c:pt>
                <c:pt idx="5">
                  <c:v>14813.546972</c:v>
                </c:pt>
                <c:pt idx="6">
                  <c:v>16331.054726000009</c:v>
                </c:pt>
                <c:pt idx="7">
                  <c:v>16848.706460000016</c:v>
                </c:pt>
                <c:pt idx="8">
                  <c:v>16374.508119999999</c:v>
                </c:pt>
                <c:pt idx="9">
                  <c:v>16634.602203999995</c:v>
                </c:pt>
                <c:pt idx="10">
                  <c:v>15777.694594000006</c:v>
                </c:pt>
                <c:pt idx="11">
                  <c:v>15012.25517799999</c:v>
                </c:pt>
                <c:pt idx="12">
                  <c:v>15302.348074000003</c:v>
                </c:pt>
                <c:pt idx="13">
                  <c:v>14665.630074000008</c:v>
                </c:pt>
                <c:pt idx="14">
                  <c:v>15114.62064400001</c:v>
                </c:pt>
                <c:pt idx="15">
                  <c:v>15440.390624000007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2A5-43DB-9804-3E5CCDE20000}"/>
            </c:ext>
          </c:extLst>
        </c:ser>
        <c:ser>
          <c:idx val="4"/>
          <c:order val="4"/>
          <c:tx>
            <c:strRef>
              <c:f>'Sheet1 (2)'!$F$7:$F$9</c:f>
              <c:strCache>
                <c:ptCount val="1"/>
                <c:pt idx="0">
                  <c:v>CDLA_Feb2025_AY_PLogs - Inner</c:v>
                </c:pt>
              </c:strCache>
            </c:strRef>
          </c:tx>
          <c:spPr>
            <a:ln w="28575" cap="rnd" cmpd="sng">
              <a:solidFill>
                <a:srgbClr val="0070C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(2)'!$F$10:$F$25</c:f>
              <c:numCache>
                <c:formatCode>General</c:formatCode>
                <c:ptCount val="16"/>
                <c:pt idx="0">
                  <c:v>34581.678527999997</c:v>
                </c:pt>
                <c:pt idx="1">
                  <c:v>38799.382064000012</c:v>
                </c:pt>
                <c:pt idx="2">
                  <c:v>38482.202557999924</c:v>
                </c:pt>
                <c:pt idx="3">
                  <c:v>39626.864952000018</c:v>
                </c:pt>
                <c:pt idx="4">
                  <c:v>39966.705355999977</c:v>
                </c:pt>
                <c:pt idx="5">
                  <c:v>41968.724193999995</c:v>
                </c:pt>
                <c:pt idx="6">
                  <c:v>40934.34970799998</c:v>
                </c:pt>
                <c:pt idx="7">
                  <c:v>38249.758736000003</c:v>
                </c:pt>
                <c:pt idx="8">
                  <c:v>36883.00701599996</c:v>
                </c:pt>
                <c:pt idx="9">
                  <c:v>36370.532529999989</c:v>
                </c:pt>
                <c:pt idx="10">
                  <c:v>36336.650781999997</c:v>
                </c:pt>
                <c:pt idx="11">
                  <c:v>35876.773377999998</c:v>
                </c:pt>
                <c:pt idx="12">
                  <c:v>36378.94555799997</c:v>
                </c:pt>
                <c:pt idx="13">
                  <c:v>36338.915827999976</c:v>
                </c:pt>
                <c:pt idx="14">
                  <c:v>37150.606022000014</c:v>
                </c:pt>
                <c:pt idx="15">
                  <c:v>38588.430084000065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2A5-43DB-9804-3E5CCDE20000}"/>
            </c:ext>
          </c:extLst>
        </c:ser>
        <c:ser>
          <c:idx val="5"/>
          <c:order val="5"/>
          <c:tx>
            <c:strRef>
              <c:f>'Sheet1 (2)'!$G$7:$G$9</c:f>
              <c:strCache>
                <c:ptCount val="1"/>
                <c:pt idx="0">
                  <c:v>CDLA_Feb2025_AY_PLogs - Outer</c:v>
                </c:pt>
              </c:strCache>
            </c:strRef>
          </c:tx>
          <c:spPr>
            <a:ln w="28575" cap="rnd">
              <a:solidFill>
                <a:srgbClr val="0070C0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(2)'!$G$10:$G$25</c:f>
              <c:numCache>
                <c:formatCode>General</c:formatCode>
                <c:ptCount val="16"/>
                <c:pt idx="0">
                  <c:v>20422.782040000002</c:v>
                </c:pt>
                <c:pt idx="1">
                  <c:v>22391.242708000009</c:v>
                </c:pt>
                <c:pt idx="2">
                  <c:v>23955.251751999989</c:v>
                </c:pt>
                <c:pt idx="3">
                  <c:v>25319.581855999997</c:v>
                </c:pt>
                <c:pt idx="4">
                  <c:v>25425.778067999996</c:v>
                </c:pt>
                <c:pt idx="5">
                  <c:v>25909.140971999994</c:v>
                </c:pt>
                <c:pt idx="6">
                  <c:v>26403.286330000032</c:v>
                </c:pt>
                <c:pt idx="7">
                  <c:v>28122.122228000011</c:v>
                </c:pt>
                <c:pt idx="8">
                  <c:v>29207.903864000011</c:v>
                </c:pt>
                <c:pt idx="9">
                  <c:v>29422.926663999962</c:v>
                </c:pt>
                <c:pt idx="10">
                  <c:v>29555.029991999989</c:v>
                </c:pt>
                <c:pt idx="11">
                  <c:v>29963.677691999983</c:v>
                </c:pt>
                <c:pt idx="12">
                  <c:v>30368.432017999985</c:v>
                </c:pt>
                <c:pt idx="13">
                  <c:v>30437.771652000003</c:v>
                </c:pt>
                <c:pt idx="14">
                  <c:v>29349.223945999995</c:v>
                </c:pt>
                <c:pt idx="15">
                  <c:v>28406.724735999971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2A5-43DB-9804-3E5CCDE20000}"/>
            </c:ext>
          </c:extLst>
        </c:ser>
        <c:ser>
          <c:idx val="6"/>
          <c:order val="6"/>
          <c:tx>
            <c:strRef>
              <c:f>'Sheet1 (2)'!$H$7:$H$9</c:f>
              <c:strCache>
                <c:ptCount val="1"/>
                <c:pt idx="0">
                  <c:v>CDLA_Feb2025_Base - Beyond</c:v>
                </c:pt>
              </c:strCache>
            </c:strRef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(2)'!$H$10:$H$25</c:f>
              <c:numCache>
                <c:formatCode>General</c:formatCode>
                <c:ptCount val="16"/>
                <c:pt idx="0">
                  <c:v>10818.245901999991</c:v>
                </c:pt>
                <c:pt idx="1">
                  <c:v>10582.597614000004</c:v>
                </c:pt>
                <c:pt idx="2">
                  <c:v>11697.60565</c:v>
                </c:pt>
                <c:pt idx="3">
                  <c:v>11947.950642000005</c:v>
                </c:pt>
                <c:pt idx="4">
                  <c:v>12881.441858</c:v>
                </c:pt>
                <c:pt idx="5">
                  <c:v>14315.863132</c:v>
                </c:pt>
                <c:pt idx="6">
                  <c:v>15144.932596000001</c:v>
                </c:pt>
                <c:pt idx="7">
                  <c:v>15242.788846000019</c:v>
                </c:pt>
                <c:pt idx="8">
                  <c:v>14856.196640000007</c:v>
                </c:pt>
                <c:pt idx="9">
                  <c:v>14515.917839999998</c:v>
                </c:pt>
                <c:pt idx="10">
                  <c:v>13915.492766000001</c:v>
                </c:pt>
                <c:pt idx="11">
                  <c:v>13828.502474000012</c:v>
                </c:pt>
                <c:pt idx="12">
                  <c:v>13950.961090000003</c:v>
                </c:pt>
                <c:pt idx="13">
                  <c:v>13564.483702000005</c:v>
                </c:pt>
                <c:pt idx="14">
                  <c:v>13759.851748000006</c:v>
                </c:pt>
                <c:pt idx="15">
                  <c:v>14108.64795600001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2A5-43DB-9804-3E5CCDE20000}"/>
            </c:ext>
          </c:extLst>
        </c:ser>
        <c:ser>
          <c:idx val="7"/>
          <c:order val="7"/>
          <c:tx>
            <c:strRef>
              <c:f>'Sheet1 (2)'!$I$7:$I$9</c:f>
              <c:strCache>
                <c:ptCount val="1"/>
                <c:pt idx="0">
                  <c:v>CDLA_Feb2025_Base - Inner</c:v>
                </c:pt>
              </c:strCache>
            </c:strRef>
          </c:tx>
          <c:spPr>
            <a:ln w="158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(2)'!$I$10:$I$25</c:f>
              <c:numCache>
                <c:formatCode>General</c:formatCode>
                <c:ptCount val="16"/>
                <c:pt idx="0">
                  <c:v>32725.948259999994</c:v>
                </c:pt>
                <c:pt idx="1">
                  <c:v>33498.934349999996</c:v>
                </c:pt>
                <c:pt idx="2">
                  <c:v>33501.084577999973</c:v>
                </c:pt>
                <c:pt idx="3">
                  <c:v>33411.839678000004</c:v>
                </c:pt>
                <c:pt idx="4">
                  <c:v>33720.02162800001</c:v>
                </c:pt>
                <c:pt idx="5">
                  <c:v>34140.965292000001</c:v>
                </c:pt>
                <c:pt idx="6">
                  <c:v>34068.817836000002</c:v>
                </c:pt>
                <c:pt idx="7">
                  <c:v>33624.033780000012</c:v>
                </c:pt>
                <c:pt idx="8">
                  <c:v>33406.255347999984</c:v>
                </c:pt>
                <c:pt idx="9">
                  <c:v>32711.763017999976</c:v>
                </c:pt>
                <c:pt idx="10">
                  <c:v>33045.852084000006</c:v>
                </c:pt>
                <c:pt idx="11">
                  <c:v>33351.758549999999</c:v>
                </c:pt>
                <c:pt idx="12">
                  <c:v>34180.337428000021</c:v>
                </c:pt>
                <c:pt idx="13">
                  <c:v>33480.166826000001</c:v>
                </c:pt>
                <c:pt idx="14">
                  <c:v>34023.673486000029</c:v>
                </c:pt>
                <c:pt idx="15">
                  <c:v>33251.084039999994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2A5-43DB-9804-3E5CCDE20000}"/>
            </c:ext>
          </c:extLst>
        </c:ser>
        <c:ser>
          <c:idx val="8"/>
          <c:order val="8"/>
          <c:tx>
            <c:strRef>
              <c:f>'Sheet1 (2)'!$J$7:$J$9</c:f>
              <c:strCache>
                <c:ptCount val="1"/>
                <c:pt idx="0">
                  <c:v>CDLA_Feb2025_Base - Outer</c:v>
                </c:pt>
              </c:strCache>
            </c:strRef>
          </c:tx>
          <c:spPr>
            <a:ln w="222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(2)'!$J$10:$J$25</c:f>
              <c:numCache>
                <c:formatCode>General</c:formatCode>
                <c:ptCount val="16"/>
                <c:pt idx="0">
                  <c:v>20298.580277999994</c:v>
                </c:pt>
                <c:pt idx="1">
                  <c:v>21695.403876000004</c:v>
                </c:pt>
                <c:pt idx="2">
                  <c:v>22888.331581999988</c:v>
                </c:pt>
                <c:pt idx="3">
                  <c:v>23830.047942000008</c:v>
                </c:pt>
                <c:pt idx="4">
                  <c:v>24166.715193999993</c:v>
                </c:pt>
                <c:pt idx="5">
                  <c:v>24492.954884000002</c:v>
                </c:pt>
                <c:pt idx="6">
                  <c:v>24522.943258000018</c:v>
                </c:pt>
                <c:pt idx="7">
                  <c:v>25043.945590000007</c:v>
                </c:pt>
                <c:pt idx="8">
                  <c:v>25575.552929999987</c:v>
                </c:pt>
                <c:pt idx="9">
                  <c:v>26311.066599999984</c:v>
                </c:pt>
                <c:pt idx="10">
                  <c:v>26569.114836000019</c:v>
                </c:pt>
                <c:pt idx="11">
                  <c:v>26035.179821999995</c:v>
                </c:pt>
                <c:pt idx="12">
                  <c:v>25694.963650000016</c:v>
                </c:pt>
                <c:pt idx="13">
                  <c:v>27123.633585999982</c:v>
                </c:pt>
                <c:pt idx="14">
                  <c:v>26226.028214000013</c:v>
                </c:pt>
                <c:pt idx="15">
                  <c:v>26958.525301999995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2A5-43DB-9804-3E5CCDE20000}"/>
            </c:ext>
          </c:extLst>
        </c:ser>
        <c:ser>
          <c:idx val="9"/>
          <c:order val="9"/>
          <c:tx>
            <c:strRef>
              <c:f>'Sheet1 (2)'!$K$7:$K$9</c:f>
              <c:strCache>
                <c:ptCount val="1"/>
                <c:pt idx="0">
                  <c:v>CDLA_Feb2025_Y1 - Beyond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(2)'!$K$10:$K$25</c:f>
              <c:numCache>
                <c:formatCode>General</c:formatCode>
                <c:ptCount val="16"/>
                <c:pt idx="0">
                  <c:v>10770.481613999997</c:v>
                </c:pt>
                <c:pt idx="1">
                  <c:v>10478.530754000001</c:v>
                </c:pt>
                <c:pt idx="2">
                  <c:v>11689.223936000002</c:v>
                </c:pt>
                <c:pt idx="3">
                  <c:v>11932.043129999995</c:v>
                </c:pt>
                <c:pt idx="4">
                  <c:v>12936.794571999993</c:v>
                </c:pt>
                <c:pt idx="5">
                  <c:v>14458.654971999997</c:v>
                </c:pt>
                <c:pt idx="6">
                  <c:v>15230.064923999998</c:v>
                </c:pt>
                <c:pt idx="7">
                  <c:v>15474.794271999999</c:v>
                </c:pt>
                <c:pt idx="8">
                  <c:v>15171.403364000002</c:v>
                </c:pt>
                <c:pt idx="9">
                  <c:v>14998.289133999999</c:v>
                </c:pt>
                <c:pt idx="10">
                  <c:v>14619.984700000019</c:v>
                </c:pt>
                <c:pt idx="11">
                  <c:v>14109.055038000002</c:v>
                </c:pt>
                <c:pt idx="12">
                  <c:v>14144.554675999996</c:v>
                </c:pt>
                <c:pt idx="13">
                  <c:v>14247.034960000021</c:v>
                </c:pt>
                <c:pt idx="14">
                  <c:v>14516.22054200001</c:v>
                </c:pt>
                <c:pt idx="15">
                  <c:v>13837.917550000011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93D-474C-91AE-7609CF4AFD95}"/>
            </c:ext>
          </c:extLst>
        </c:ser>
        <c:ser>
          <c:idx val="10"/>
          <c:order val="10"/>
          <c:tx>
            <c:strRef>
              <c:f>'Sheet1 (2)'!$L$7:$L$9</c:f>
              <c:strCache>
                <c:ptCount val="1"/>
                <c:pt idx="0">
                  <c:v>CDLA_Feb2025_Y1 - Inner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(2)'!$L$10:$L$25</c:f>
              <c:numCache>
                <c:formatCode>General</c:formatCode>
                <c:ptCount val="16"/>
                <c:pt idx="0">
                  <c:v>34553.036655999997</c:v>
                </c:pt>
                <c:pt idx="1">
                  <c:v>35464.200990000012</c:v>
                </c:pt>
                <c:pt idx="2">
                  <c:v>35329.425534000002</c:v>
                </c:pt>
                <c:pt idx="3">
                  <c:v>35216.611630000014</c:v>
                </c:pt>
                <c:pt idx="4">
                  <c:v>35385.529784000035</c:v>
                </c:pt>
                <c:pt idx="5">
                  <c:v>35752.133220000018</c:v>
                </c:pt>
                <c:pt idx="6">
                  <c:v>35617.712655999989</c:v>
                </c:pt>
                <c:pt idx="7">
                  <c:v>35344.247493999996</c:v>
                </c:pt>
                <c:pt idx="8">
                  <c:v>34417.11301999999</c:v>
                </c:pt>
                <c:pt idx="9">
                  <c:v>33224.550644000003</c:v>
                </c:pt>
                <c:pt idx="10">
                  <c:v>33442.130753999983</c:v>
                </c:pt>
                <c:pt idx="11">
                  <c:v>33979.813009999983</c:v>
                </c:pt>
                <c:pt idx="12">
                  <c:v>34319.893487999972</c:v>
                </c:pt>
                <c:pt idx="13">
                  <c:v>33909.147749999989</c:v>
                </c:pt>
                <c:pt idx="14">
                  <c:v>34182.592036000045</c:v>
                </c:pt>
                <c:pt idx="15">
                  <c:v>33686.494771999976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93D-474C-91AE-7609CF4AFD95}"/>
            </c:ext>
          </c:extLst>
        </c:ser>
        <c:ser>
          <c:idx val="11"/>
          <c:order val="11"/>
          <c:tx>
            <c:strRef>
              <c:f>'Sheet1 (2)'!$M$7:$M$9</c:f>
              <c:strCache>
                <c:ptCount val="1"/>
                <c:pt idx="0">
                  <c:v>CDLA_Feb2025_Y1 - Outer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'Sheet1 (2)'!$A$10:$A$25</c:f>
              <c:strCache>
                <c:ptCount val="1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  <c:pt idx="6">
                  <c:v>2031</c:v>
                </c:pt>
                <c:pt idx="7">
                  <c:v>2032</c:v>
                </c:pt>
                <c:pt idx="8">
                  <c:v>2033</c:v>
                </c:pt>
                <c:pt idx="9">
                  <c:v>2034</c:v>
                </c:pt>
                <c:pt idx="10">
                  <c:v>2035</c:v>
                </c:pt>
                <c:pt idx="11">
                  <c:v>2036</c:v>
                </c:pt>
                <c:pt idx="12">
                  <c:v>2037</c:v>
                </c:pt>
                <c:pt idx="13">
                  <c:v>2038</c:v>
                </c:pt>
                <c:pt idx="14">
                  <c:v>2039</c:v>
                </c:pt>
                <c:pt idx="15">
                  <c:v>2040</c:v>
                </c:pt>
              </c:strCache>
            </c:strRef>
          </c:cat>
          <c:val>
            <c:numRef>
              <c:f>'Sheet1 (2)'!$M$10:$M$25</c:f>
              <c:numCache>
                <c:formatCode>General</c:formatCode>
                <c:ptCount val="16"/>
                <c:pt idx="0">
                  <c:v>20443.480593999997</c:v>
                </c:pt>
                <c:pt idx="1">
                  <c:v>21905.353807999989</c:v>
                </c:pt>
                <c:pt idx="2">
                  <c:v>23017.345262000017</c:v>
                </c:pt>
                <c:pt idx="3">
                  <c:v>24075.810652000007</c:v>
                </c:pt>
                <c:pt idx="4">
                  <c:v>24541.366328000004</c:v>
                </c:pt>
                <c:pt idx="5">
                  <c:v>24765.031791999987</c:v>
                </c:pt>
                <c:pt idx="6">
                  <c:v>24991.285880000021</c:v>
                </c:pt>
                <c:pt idx="7">
                  <c:v>25074.320169999995</c:v>
                </c:pt>
                <c:pt idx="8">
                  <c:v>26093.25685400001</c:v>
                </c:pt>
                <c:pt idx="9">
                  <c:v>27103.070726000005</c:v>
                </c:pt>
                <c:pt idx="10">
                  <c:v>27328.14532</c:v>
                </c:pt>
                <c:pt idx="11">
                  <c:v>26691.542138000001</c:v>
                </c:pt>
                <c:pt idx="12">
                  <c:v>27110.032871999989</c:v>
                </c:pt>
                <c:pt idx="13">
                  <c:v>27971.982035999987</c:v>
                </c:pt>
                <c:pt idx="14">
                  <c:v>27103.227295999986</c:v>
                </c:pt>
                <c:pt idx="15">
                  <c:v>28509.476408000006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93D-474C-91AE-7609CF4AFD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0756143"/>
        <c:axId val="2030757583"/>
      </c:lineChart>
      <c:catAx>
        <c:axId val="2030756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757583"/>
        <c:crosses val="autoZero"/>
        <c:auto val="1"/>
        <c:lblAlgn val="ctr"/>
        <c:lblOffset val="100"/>
        <c:noMultiLvlLbl val="0"/>
      </c:catAx>
      <c:valAx>
        <c:axId val="20307575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1000 </a:t>
                </a:r>
                <a:r>
                  <a:rPr lang="en-US" dirty="0" err="1"/>
                  <a:t>gt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0756143"/>
        <c:crosses val="autoZero"/>
        <c:crossBetween val="between"/>
        <c:dispUnits>
          <c:builtInUnit val="thousands"/>
        </c:dispUnits>
      </c:valAx>
      <c:spPr>
        <a:noFill/>
        <a:ln w="25400">
          <a:noFill/>
        </a:ln>
        <a:effectLst/>
      </c:spPr>
    </c:plotArea>
    <c:legend>
      <c:legendPos val="r"/>
      <c:layout>
        <c:manualLayout>
          <c:xMode val="edge"/>
          <c:yMode val="edge"/>
          <c:x val="0.80368551304279778"/>
          <c:y val="0.1963504211411333"/>
          <c:w val="0.1897339538839351"/>
          <c:h val="0.607299157717733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0.0533</cdr:x>
      <cdr:y>0.09921</cdr:y>
    </cdr:from>
    <cdr:to>
      <cdr:x>0.11247</cdr:x>
      <cdr:y>0.20539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10DD93A-FF6B-0EDB-2D17-5CE596619F51}"/>
            </a:ext>
          </a:extLst>
        </cdr:cNvPr>
        <cdr:cNvSpPr txBox="1"/>
      </cdr:nvSpPr>
      <cdr:spPr>
        <a:xfrm xmlns:a="http://schemas.openxmlformats.org/drawingml/2006/main">
          <a:off x="598858" y="510449"/>
          <a:ext cx="664742" cy="5463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kern="1200" dirty="0">
              <a:solidFill>
                <a:schemeClr val="accent6">
                  <a:lumMod val="75000"/>
                </a:schemeClr>
              </a:solidFill>
            </a:rPr>
            <a:t>Inner Zone</a:t>
          </a:r>
        </a:p>
      </cdr:txBody>
    </cdr:sp>
  </cdr:relSizeAnchor>
  <cdr:relSizeAnchor xmlns:cdr="http://schemas.openxmlformats.org/drawingml/2006/chartDrawing">
    <cdr:from>
      <cdr:x>0.05577</cdr:x>
      <cdr:y>0.44804</cdr:y>
    </cdr:from>
    <cdr:to>
      <cdr:x>0.11494</cdr:x>
      <cdr:y>0.49842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D8927096-1F28-1DD8-D94C-1A9FE1FED80D}"/>
            </a:ext>
          </a:extLst>
        </cdr:cNvPr>
        <cdr:cNvSpPr txBox="1"/>
      </cdr:nvSpPr>
      <cdr:spPr>
        <a:xfrm xmlns:a="http://schemas.openxmlformats.org/drawingml/2006/main">
          <a:off x="626631" y="2305281"/>
          <a:ext cx="664742" cy="259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kern="1200" dirty="0">
              <a:solidFill>
                <a:schemeClr val="accent6">
                  <a:lumMod val="75000"/>
                </a:schemeClr>
              </a:solidFill>
            </a:rPr>
            <a:t>Outer </a:t>
          </a:r>
        </a:p>
        <a:p xmlns:a="http://schemas.openxmlformats.org/drawingml/2006/main">
          <a:r>
            <a:rPr lang="en-US" sz="1400" b="1" kern="1200" dirty="0">
              <a:solidFill>
                <a:schemeClr val="accent6">
                  <a:lumMod val="75000"/>
                </a:schemeClr>
              </a:solidFill>
            </a:rPr>
            <a:t>Zone</a:t>
          </a:r>
        </a:p>
      </cdr:txBody>
    </cdr:sp>
  </cdr:relSizeAnchor>
  <cdr:relSizeAnchor xmlns:cdr="http://schemas.openxmlformats.org/drawingml/2006/chartDrawing">
    <cdr:from>
      <cdr:x>0.05775</cdr:x>
      <cdr:y>0.6606</cdr:y>
    </cdr:from>
    <cdr:to>
      <cdr:x>0.14905</cdr:x>
      <cdr:y>0.71099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D8927096-1F28-1DD8-D94C-1A9FE1FED80D}"/>
            </a:ext>
          </a:extLst>
        </cdr:cNvPr>
        <cdr:cNvSpPr txBox="1"/>
      </cdr:nvSpPr>
      <cdr:spPr>
        <a:xfrm xmlns:a="http://schemas.openxmlformats.org/drawingml/2006/main">
          <a:off x="648848" y="3398985"/>
          <a:ext cx="1025780" cy="2592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kern="1200" dirty="0">
              <a:solidFill>
                <a:schemeClr val="accent6">
                  <a:lumMod val="75000"/>
                </a:schemeClr>
              </a:solidFill>
            </a:rPr>
            <a:t>Beyond</a:t>
          </a:r>
        </a:p>
        <a:p xmlns:a="http://schemas.openxmlformats.org/drawingml/2006/main">
          <a:r>
            <a:rPr lang="en-US" sz="1400" b="1" kern="1200" dirty="0">
              <a:solidFill>
                <a:schemeClr val="accent6">
                  <a:lumMod val="75000"/>
                </a:schemeClr>
              </a:solidFill>
            </a:rPr>
            <a:t>Zone</a:t>
          </a:r>
        </a:p>
      </cdr:txBody>
    </cdr:sp>
  </cdr:relSizeAnchor>
  <cdr:relSizeAnchor xmlns:cdr="http://schemas.openxmlformats.org/drawingml/2006/chartDrawing">
    <cdr:from>
      <cdr:x>0.10206</cdr:x>
      <cdr:y>0.01076</cdr:y>
    </cdr:from>
    <cdr:to>
      <cdr:x>0.32637</cdr:x>
      <cdr:y>0.06114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DBEF1AF8-20AB-6409-C5A3-DB5154F024C4}"/>
            </a:ext>
          </a:extLst>
        </cdr:cNvPr>
        <cdr:cNvSpPr txBox="1"/>
      </cdr:nvSpPr>
      <cdr:spPr>
        <a:xfrm xmlns:a="http://schemas.openxmlformats.org/drawingml/2006/main">
          <a:off x="1146650" y="58987"/>
          <a:ext cx="2520226" cy="2762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2060"/>
              </a:solidFill>
            </a:rPr>
            <a:t>Immediate Impacts </a:t>
          </a:r>
        </a:p>
      </cdr:txBody>
    </cdr:sp>
  </cdr:relSizeAnchor>
  <cdr:relSizeAnchor xmlns:cdr="http://schemas.openxmlformats.org/drawingml/2006/chartDrawing">
    <cdr:from>
      <cdr:x>0.32546</cdr:x>
      <cdr:y>0.01076</cdr:y>
    </cdr:from>
    <cdr:to>
      <cdr:x>0.54977</cdr:x>
      <cdr:y>0.06114</cdr:y>
    </cdr:to>
    <cdr:sp macro="" textlink="">
      <cdr:nvSpPr>
        <cdr:cNvPr id="16" name="TextBox 1">
          <a:extLst xmlns:a="http://schemas.openxmlformats.org/drawingml/2006/main">
            <a:ext uri="{FF2B5EF4-FFF2-40B4-BE49-F238E27FC236}">
              <a16:creationId xmlns:a16="http://schemas.microsoft.com/office/drawing/2014/main" id="{4E8E3904-AE0B-EF48-7D0D-0E6F96AC9C72}"/>
            </a:ext>
          </a:extLst>
        </cdr:cNvPr>
        <cdr:cNvSpPr txBox="1"/>
      </cdr:nvSpPr>
      <cdr:spPr>
        <a:xfrm xmlns:a="http://schemas.openxmlformats.org/drawingml/2006/main">
          <a:off x="3656602" y="58987"/>
          <a:ext cx="2520228" cy="2762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2060"/>
              </a:solidFill>
            </a:rPr>
            <a:t>Short term Impacts </a:t>
          </a:r>
        </a:p>
      </cdr:txBody>
    </cdr:sp>
  </cdr:relSizeAnchor>
  <cdr:relSizeAnchor xmlns:cdr="http://schemas.openxmlformats.org/drawingml/2006/chartDrawing">
    <cdr:from>
      <cdr:x>0.54551</cdr:x>
      <cdr:y>0.01076</cdr:y>
    </cdr:from>
    <cdr:to>
      <cdr:x>0.76983</cdr:x>
      <cdr:y>0.06114</cdr:y>
    </cdr:to>
    <cdr:sp macro="" textlink="">
      <cdr:nvSpPr>
        <cdr:cNvPr id="17" name="TextBox 1">
          <a:extLst xmlns:a="http://schemas.openxmlformats.org/drawingml/2006/main">
            <a:ext uri="{FF2B5EF4-FFF2-40B4-BE49-F238E27FC236}">
              <a16:creationId xmlns:a16="http://schemas.microsoft.com/office/drawing/2014/main" id="{4E8E3904-AE0B-EF48-7D0D-0E6F96AC9C72}"/>
            </a:ext>
          </a:extLst>
        </cdr:cNvPr>
        <cdr:cNvSpPr txBox="1"/>
      </cdr:nvSpPr>
      <cdr:spPr>
        <a:xfrm xmlns:a="http://schemas.openxmlformats.org/drawingml/2006/main">
          <a:off x="6128990" y="58987"/>
          <a:ext cx="2520228" cy="2762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2060"/>
              </a:solidFill>
            </a:rPr>
            <a:t>Long term  Impacts </a:t>
          </a:r>
        </a:p>
      </cdr:txBody>
    </cdr:sp>
  </cdr:relSizeAnchor>
  <cdr:relSizeAnchor xmlns:cdr="http://schemas.openxmlformats.org/drawingml/2006/chartDrawing">
    <cdr:from>
      <cdr:x>0.06998</cdr:x>
      <cdr:y>0.23239</cdr:y>
    </cdr:from>
    <cdr:to>
      <cdr:x>0.1922</cdr:x>
      <cdr:y>0.28278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B1528723-8F25-9556-C4BE-9A24C9AD1A0B}"/>
            </a:ext>
          </a:extLst>
        </cdr:cNvPr>
        <cdr:cNvSpPr txBox="1"/>
      </cdr:nvSpPr>
      <cdr:spPr>
        <a:xfrm xmlns:a="http://schemas.openxmlformats.org/drawingml/2006/main">
          <a:off x="786243" y="1195718"/>
          <a:ext cx="1373141" cy="2592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kern="1200" dirty="0">
              <a:solidFill>
                <a:srgbClr val="FF0000"/>
              </a:solidFill>
            </a:rPr>
            <a:t>Baseline/BAU</a:t>
          </a:r>
        </a:p>
      </cdr:txBody>
    </cdr:sp>
  </cdr:relSizeAnchor>
  <cdr:relSizeAnchor xmlns:cdr="http://schemas.openxmlformats.org/drawingml/2006/chartDrawing">
    <cdr:from>
      <cdr:x>0.10864</cdr:x>
      <cdr:y>0.15823</cdr:y>
    </cdr:from>
    <cdr:to>
      <cdr:x>0.27015</cdr:x>
      <cdr:y>0.20862</cdr:y>
    </cdr:to>
    <cdr:sp macro="" textlink="">
      <cdr:nvSpPr>
        <cdr:cNvPr id="19" name="TextBox 1">
          <a:extLst xmlns:a="http://schemas.openxmlformats.org/drawingml/2006/main">
            <a:ext uri="{FF2B5EF4-FFF2-40B4-BE49-F238E27FC236}">
              <a16:creationId xmlns:a16="http://schemas.microsoft.com/office/drawing/2014/main" id="{81A21C27-0551-233E-4D03-58BF1649C088}"/>
            </a:ext>
          </a:extLst>
        </cdr:cNvPr>
        <cdr:cNvSpPr txBox="1"/>
      </cdr:nvSpPr>
      <cdr:spPr>
        <a:xfrm xmlns:a="http://schemas.openxmlformats.org/drawingml/2006/main">
          <a:off x="1220648" y="814153"/>
          <a:ext cx="1814514" cy="259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kern="1200" dirty="0">
              <a:solidFill>
                <a:srgbClr val="00B050"/>
              </a:solidFill>
            </a:rPr>
            <a:t>2</a:t>
          </a:r>
          <a:r>
            <a:rPr lang="en-US" sz="1100" b="1" kern="1200" dirty="0">
              <a:solidFill>
                <a:srgbClr val="00B050"/>
              </a:solidFill>
            </a:rPr>
            <a:t> million </a:t>
          </a:r>
          <a:r>
            <a:rPr lang="en-US" sz="1100" b="1" kern="1200" dirty="0" err="1">
              <a:solidFill>
                <a:srgbClr val="00B050"/>
              </a:solidFill>
            </a:rPr>
            <a:t>gt</a:t>
          </a:r>
          <a:r>
            <a:rPr lang="en-US" sz="1100" b="1" kern="1200" dirty="0">
              <a:solidFill>
                <a:srgbClr val="00B050"/>
              </a:solidFill>
            </a:rPr>
            <a:t> demand in 2025</a:t>
          </a:r>
        </a:p>
      </cdr:txBody>
    </cdr:sp>
  </cdr:relSizeAnchor>
  <cdr:relSizeAnchor xmlns:cdr="http://schemas.openxmlformats.org/drawingml/2006/chartDrawing">
    <cdr:from>
      <cdr:x>0.11472</cdr:x>
      <cdr:y>0.06342</cdr:y>
    </cdr:from>
    <cdr:to>
      <cdr:x>0.27622</cdr:x>
      <cdr:y>0.1138</cdr:y>
    </cdr:to>
    <cdr:sp macro="" textlink="">
      <cdr:nvSpPr>
        <cdr:cNvPr id="20" name="TextBox 1">
          <a:extLst xmlns:a="http://schemas.openxmlformats.org/drawingml/2006/main">
            <a:ext uri="{FF2B5EF4-FFF2-40B4-BE49-F238E27FC236}">
              <a16:creationId xmlns:a16="http://schemas.microsoft.com/office/drawing/2014/main" id="{E9361460-195A-57B3-55BF-18D84CE11F49}"/>
            </a:ext>
          </a:extLst>
        </cdr:cNvPr>
        <cdr:cNvSpPr txBox="1"/>
      </cdr:nvSpPr>
      <cdr:spPr>
        <a:xfrm xmlns:a="http://schemas.openxmlformats.org/drawingml/2006/main">
          <a:off x="1288933" y="326316"/>
          <a:ext cx="1814494" cy="259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kern="1200" dirty="0">
              <a:solidFill>
                <a:srgbClr val="002060"/>
              </a:solidFill>
            </a:rPr>
            <a:t>10.6 million </a:t>
          </a:r>
          <a:r>
            <a:rPr lang="en-US" sz="1100" b="1" kern="1200" dirty="0" err="1">
              <a:solidFill>
                <a:srgbClr val="002060"/>
              </a:solidFill>
            </a:rPr>
            <a:t>gt</a:t>
          </a:r>
          <a:r>
            <a:rPr lang="en-US" sz="1100" b="1" kern="1200" dirty="0">
              <a:solidFill>
                <a:srgbClr val="002060"/>
              </a:solidFill>
            </a:rPr>
            <a:t> demand</a:t>
          </a:r>
        </a:p>
      </cdr:txBody>
    </cdr:sp>
  </cdr:relSizeAnchor>
  <cdr:relSizeAnchor xmlns:cdr="http://schemas.openxmlformats.org/drawingml/2006/chartDrawing">
    <cdr:from>
      <cdr:x>0.05734</cdr:x>
      <cdr:y>0.27677</cdr:y>
    </cdr:from>
    <cdr:to>
      <cdr:x>0.76392</cdr:x>
      <cdr:y>0.75512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BC42A1D9-2103-A82B-4FC5-BE8CFC415685}"/>
            </a:ext>
          </a:extLst>
        </cdr:cNvPr>
        <cdr:cNvSpPr/>
      </cdr:nvSpPr>
      <cdr:spPr>
        <a:xfrm xmlns:a="http://schemas.openxmlformats.org/drawingml/2006/main">
          <a:off x="663959" y="1424077"/>
          <a:ext cx="8181975" cy="246126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  <cdr:relSizeAnchor xmlns:cdr="http://schemas.openxmlformats.org/drawingml/2006/chartDrawing">
    <cdr:from>
      <cdr:x>0.30824</cdr:x>
      <cdr:y>0.03511</cdr:y>
    </cdr:from>
    <cdr:to>
      <cdr:x>0.30824</cdr:x>
      <cdr:y>1</cdr:y>
    </cdr:to>
    <cdr:cxnSp macro="">
      <cdr:nvCxnSpPr>
        <cdr:cNvPr id="11" name="Straight Connector 10">
          <a:extLst xmlns:a="http://schemas.openxmlformats.org/drawingml/2006/main">
            <a:ext uri="{FF2B5EF4-FFF2-40B4-BE49-F238E27FC236}">
              <a16:creationId xmlns:a16="http://schemas.microsoft.com/office/drawing/2014/main" id="{171BCBB6-9132-5D96-FC18-6548D783637A}"/>
            </a:ext>
          </a:extLst>
        </cdr:cNvPr>
        <cdr:cNvCxnSpPr/>
      </cdr:nvCxnSpPr>
      <cdr:spPr>
        <a:xfrm xmlns:a="http://schemas.openxmlformats.org/drawingml/2006/main">
          <a:off x="2879406" y="163197"/>
          <a:ext cx="0" cy="448466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0.52923</cdr:x>
      <cdr:y>0.01756</cdr:y>
    </cdr:from>
    <cdr:to>
      <cdr:x>0.52923</cdr:x>
      <cdr:y>0.98244</cdr:y>
    </cdr:to>
    <cdr:cxnSp macro="">
      <cdr:nvCxnSpPr>
        <cdr:cNvPr id="12" name="Straight Connector 11">
          <a:extLst xmlns:a="http://schemas.openxmlformats.org/drawingml/2006/main">
            <a:ext uri="{FF2B5EF4-FFF2-40B4-BE49-F238E27FC236}">
              <a16:creationId xmlns:a16="http://schemas.microsoft.com/office/drawing/2014/main" id="{0CEAB6AA-1656-2D5A-A367-DC2823A1B8E6}"/>
            </a:ext>
          </a:extLst>
        </cdr:cNvPr>
        <cdr:cNvCxnSpPr/>
      </cdr:nvCxnSpPr>
      <cdr:spPr>
        <a:xfrm xmlns:a="http://schemas.openxmlformats.org/drawingml/2006/main">
          <a:off x="4943733" y="81598"/>
          <a:ext cx="0" cy="448466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0.0533</cdr:x>
      <cdr:y>0.09921</cdr:y>
    </cdr:from>
    <cdr:to>
      <cdr:x>0.11247</cdr:x>
      <cdr:y>0.20539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10DD93A-FF6B-0EDB-2D17-5CE596619F51}"/>
            </a:ext>
          </a:extLst>
        </cdr:cNvPr>
        <cdr:cNvSpPr txBox="1"/>
      </cdr:nvSpPr>
      <cdr:spPr>
        <a:xfrm xmlns:a="http://schemas.openxmlformats.org/drawingml/2006/main">
          <a:off x="598858" y="510449"/>
          <a:ext cx="664742" cy="5463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kern="1200" dirty="0">
              <a:solidFill>
                <a:schemeClr val="accent6">
                  <a:lumMod val="75000"/>
                </a:schemeClr>
              </a:solidFill>
            </a:rPr>
            <a:t>Inner Zone</a:t>
          </a:r>
        </a:p>
      </cdr:txBody>
    </cdr:sp>
  </cdr:relSizeAnchor>
  <cdr:relSizeAnchor xmlns:cdr="http://schemas.openxmlformats.org/drawingml/2006/chartDrawing">
    <cdr:from>
      <cdr:x>0.05577</cdr:x>
      <cdr:y>0.44804</cdr:y>
    </cdr:from>
    <cdr:to>
      <cdr:x>0.25887</cdr:x>
      <cdr:y>0.49842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D8927096-1F28-1DD8-D94C-1A9FE1FED80D}"/>
            </a:ext>
          </a:extLst>
        </cdr:cNvPr>
        <cdr:cNvSpPr txBox="1"/>
      </cdr:nvSpPr>
      <cdr:spPr>
        <a:xfrm xmlns:a="http://schemas.openxmlformats.org/drawingml/2006/main">
          <a:off x="645795" y="2305303"/>
          <a:ext cx="2351789" cy="259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kern="1200" dirty="0">
              <a:solidFill>
                <a:schemeClr val="accent6">
                  <a:lumMod val="75000"/>
                </a:schemeClr>
              </a:solidFill>
            </a:rPr>
            <a:t>Outer Zone</a:t>
          </a:r>
        </a:p>
      </cdr:txBody>
    </cdr:sp>
  </cdr:relSizeAnchor>
  <cdr:relSizeAnchor xmlns:cdr="http://schemas.openxmlformats.org/drawingml/2006/chartDrawing">
    <cdr:from>
      <cdr:x>0.05775</cdr:x>
      <cdr:y>0.6606</cdr:y>
    </cdr:from>
    <cdr:to>
      <cdr:x>0.14905</cdr:x>
      <cdr:y>0.71099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D8927096-1F28-1DD8-D94C-1A9FE1FED80D}"/>
            </a:ext>
          </a:extLst>
        </cdr:cNvPr>
        <cdr:cNvSpPr txBox="1"/>
      </cdr:nvSpPr>
      <cdr:spPr>
        <a:xfrm xmlns:a="http://schemas.openxmlformats.org/drawingml/2006/main">
          <a:off x="648848" y="3398985"/>
          <a:ext cx="1025780" cy="2592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kern="1200" dirty="0">
              <a:solidFill>
                <a:schemeClr val="accent6">
                  <a:lumMod val="75000"/>
                </a:schemeClr>
              </a:solidFill>
            </a:rPr>
            <a:t>Beyond</a:t>
          </a:r>
        </a:p>
        <a:p xmlns:a="http://schemas.openxmlformats.org/drawingml/2006/main">
          <a:r>
            <a:rPr lang="en-US" sz="1400" b="1" kern="1200" dirty="0">
              <a:solidFill>
                <a:schemeClr val="accent6">
                  <a:lumMod val="75000"/>
                </a:schemeClr>
              </a:solidFill>
            </a:rPr>
            <a:t>Zone</a:t>
          </a:r>
        </a:p>
      </cdr:txBody>
    </cdr:sp>
  </cdr:relSizeAnchor>
  <cdr:relSizeAnchor xmlns:cdr="http://schemas.openxmlformats.org/drawingml/2006/chartDrawing">
    <cdr:from>
      <cdr:x>0.10206</cdr:x>
      <cdr:y>0.01076</cdr:y>
    </cdr:from>
    <cdr:to>
      <cdr:x>0.32637</cdr:x>
      <cdr:y>0.06114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DBEF1AF8-20AB-6409-C5A3-DB5154F024C4}"/>
            </a:ext>
          </a:extLst>
        </cdr:cNvPr>
        <cdr:cNvSpPr txBox="1"/>
      </cdr:nvSpPr>
      <cdr:spPr>
        <a:xfrm xmlns:a="http://schemas.openxmlformats.org/drawingml/2006/main">
          <a:off x="1146650" y="58987"/>
          <a:ext cx="2520226" cy="2762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2060"/>
              </a:solidFill>
            </a:rPr>
            <a:t>Immediate Impacts </a:t>
          </a:r>
        </a:p>
      </cdr:txBody>
    </cdr:sp>
  </cdr:relSizeAnchor>
  <cdr:relSizeAnchor xmlns:cdr="http://schemas.openxmlformats.org/drawingml/2006/chartDrawing">
    <cdr:from>
      <cdr:x>0.32546</cdr:x>
      <cdr:y>0.01076</cdr:y>
    </cdr:from>
    <cdr:to>
      <cdr:x>0.54977</cdr:x>
      <cdr:y>0.06114</cdr:y>
    </cdr:to>
    <cdr:sp macro="" textlink="">
      <cdr:nvSpPr>
        <cdr:cNvPr id="16" name="TextBox 1">
          <a:extLst xmlns:a="http://schemas.openxmlformats.org/drawingml/2006/main">
            <a:ext uri="{FF2B5EF4-FFF2-40B4-BE49-F238E27FC236}">
              <a16:creationId xmlns:a16="http://schemas.microsoft.com/office/drawing/2014/main" id="{4E8E3904-AE0B-EF48-7D0D-0E6F96AC9C72}"/>
            </a:ext>
          </a:extLst>
        </cdr:cNvPr>
        <cdr:cNvSpPr txBox="1"/>
      </cdr:nvSpPr>
      <cdr:spPr>
        <a:xfrm xmlns:a="http://schemas.openxmlformats.org/drawingml/2006/main">
          <a:off x="3656602" y="58987"/>
          <a:ext cx="2520228" cy="2762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2060"/>
              </a:solidFill>
            </a:rPr>
            <a:t>Short term Impacts </a:t>
          </a:r>
        </a:p>
      </cdr:txBody>
    </cdr:sp>
  </cdr:relSizeAnchor>
  <cdr:relSizeAnchor xmlns:cdr="http://schemas.openxmlformats.org/drawingml/2006/chartDrawing">
    <cdr:from>
      <cdr:x>0.54551</cdr:x>
      <cdr:y>0.01076</cdr:y>
    </cdr:from>
    <cdr:to>
      <cdr:x>0.76983</cdr:x>
      <cdr:y>0.06114</cdr:y>
    </cdr:to>
    <cdr:sp macro="" textlink="">
      <cdr:nvSpPr>
        <cdr:cNvPr id="17" name="TextBox 1">
          <a:extLst xmlns:a="http://schemas.openxmlformats.org/drawingml/2006/main">
            <a:ext uri="{FF2B5EF4-FFF2-40B4-BE49-F238E27FC236}">
              <a16:creationId xmlns:a16="http://schemas.microsoft.com/office/drawing/2014/main" id="{4E8E3904-AE0B-EF48-7D0D-0E6F96AC9C72}"/>
            </a:ext>
          </a:extLst>
        </cdr:cNvPr>
        <cdr:cNvSpPr txBox="1"/>
      </cdr:nvSpPr>
      <cdr:spPr>
        <a:xfrm xmlns:a="http://schemas.openxmlformats.org/drawingml/2006/main">
          <a:off x="6128990" y="58987"/>
          <a:ext cx="2520228" cy="2762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2060"/>
              </a:solidFill>
            </a:rPr>
            <a:t>Long term  Impacts </a:t>
          </a:r>
        </a:p>
      </cdr:txBody>
    </cdr:sp>
  </cdr:relSizeAnchor>
  <cdr:relSizeAnchor xmlns:cdr="http://schemas.openxmlformats.org/drawingml/2006/chartDrawing">
    <cdr:from>
      <cdr:x>0.06998</cdr:x>
      <cdr:y>0.23239</cdr:y>
    </cdr:from>
    <cdr:to>
      <cdr:x>0.1922</cdr:x>
      <cdr:y>0.28278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B1528723-8F25-9556-C4BE-9A24C9AD1A0B}"/>
            </a:ext>
          </a:extLst>
        </cdr:cNvPr>
        <cdr:cNvSpPr txBox="1"/>
      </cdr:nvSpPr>
      <cdr:spPr>
        <a:xfrm xmlns:a="http://schemas.openxmlformats.org/drawingml/2006/main">
          <a:off x="786243" y="1195718"/>
          <a:ext cx="1373141" cy="2592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kern="1200" dirty="0">
              <a:solidFill>
                <a:srgbClr val="FF0000"/>
              </a:solidFill>
            </a:rPr>
            <a:t>Baseline/BAU</a:t>
          </a:r>
        </a:p>
      </cdr:txBody>
    </cdr:sp>
  </cdr:relSizeAnchor>
  <cdr:relSizeAnchor xmlns:cdr="http://schemas.openxmlformats.org/drawingml/2006/chartDrawing">
    <cdr:from>
      <cdr:x>0.10864</cdr:x>
      <cdr:y>0.15823</cdr:y>
    </cdr:from>
    <cdr:to>
      <cdr:x>0.27015</cdr:x>
      <cdr:y>0.20862</cdr:y>
    </cdr:to>
    <cdr:sp macro="" textlink="">
      <cdr:nvSpPr>
        <cdr:cNvPr id="19" name="TextBox 1">
          <a:extLst xmlns:a="http://schemas.openxmlformats.org/drawingml/2006/main">
            <a:ext uri="{FF2B5EF4-FFF2-40B4-BE49-F238E27FC236}">
              <a16:creationId xmlns:a16="http://schemas.microsoft.com/office/drawing/2014/main" id="{81A21C27-0551-233E-4D03-58BF1649C088}"/>
            </a:ext>
          </a:extLst>
        </cdr:cNvPr>
        <cdr:cNvSpPr txBox="1"/>
      </cdr:nvSpPr>
      <cdr:spPr>
        <a:xfrm xmlns:a="http://schemas.openxmlformats.org/drawingml/2006/main">
          <a:off x="1220648" y="814153"/>
          <a:ext cx="1814514" cy="259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kern="1200" dirty="0">
              <a:solidFill>
                <a:srgbClr val="00B050"/>
              </a:solidFill>
            </a:rPr>
            <a:t>2</a:t>
          </a:r>
          <a:r>
            <a:rPr lang="en-US" sz="1100" b="1" kern="1200" dirty="0">
              <a:solidFill>
                <a:srgbClr val="00B050"/>
              </a:solidFill>
            </a:rPr>
            <a:t> million </a:t>
          </a:r>
          <a:r>
            <a:rPr lang="en-US" sz="1100" b="1" kern="1200" dirty="0" err="1">
              <a:solidFill>
                <a:srgbClr val="00B050"/>
              </a:solidFill>
            </a:rPr>
            <a:t>gt</a:t>
          </a:r>
          <a:r>
            <a:rPr lang="en-US" sz="1100" b="1" kern="1200" dirty="0">
              <a:solidFill>
                <a:srgbClr val="00B050"/>
              </a:solidFill>
            </a:rPr>
            <a:t> demand in 2025</a:t>
          </a:r>
        </a:p>
      </cdr:txBody>
    </cdr:sp>
  </cdr:relSizeAnchor>
  <cdr:relSizeAnchor xmlns:cdr="http://schemas.openxmlformats.org/drawingml/2006/chartDrawing">
    <cdr:from>
      <cdr:x>0.11472</cdr:x>
      <cdr:y>0.06342</cdr:y>
    </cdr:from>
    <cdr:to>
      <cdr:x>0.27622</cdr:x>
      <cdr:y>0.1138</cdr:y>
    </cdr:to>
    <cdr:sp macro="" textlink="">
      <cdr:nvSpPr>
        <cdr:cNvPr id="20" name="TextBox 1">
          <a:extLst xmlns:a="http://schemas.openxmlformats.org/drawingml/2006/main">
            <a:ext uri="{FF2B5EF4-FFF2-40B4-BE49-F238E27FC236}">
              <a16:creationId xmlns:a16="http://schemas.microsoft.com/office/drawing/2014/main" id="{E9361460-195A-57B3-55BF-18D84CE11F49}"/>
            </a:ext>
          </a:extLst>
        </cdr:cNvPr>
        <cdr:cNvSpPr txBox="1"/>
      </cdr:nvSpPr>
      <cdr:spPr>
        <a:xfrm xmlns:a="http://schemas.openxmlformats.org/drawingml/2006/main">
          <a:off x="1288933" y="326316"/>
          <a:ext cx="1814494" cy="259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kern="1200" dirty="0">
              <a:solidFill>
                <a:srgbClr val="002060"/>
              </a:solidFill>
            </a:rPr>
            <a:t>10.6 million </a:t>
          </a:r>
          <a:r>
            <a:rPr lang="en-US" sz="1100" b="1" kern="1200" dirty="0" err="1">
              <a:solidFill>
                <a:srgbClr val="002060"/>
              </a:solidFill>
            </a:rPr>
            <a:t>gt</a:t>
          </a:r>
          <a:r>
            <a:rPr lang="en-US" sz="1100" b="1" kern="1200" dirty="0">
              <a:solidFill>
                <a:srgbClr val="002060"/>
              </a:solidFill>
            </a:rPr>
            <a:t> demand</a:t>
          </a:r>
        </a:p>
      </cdr:txBody>
    </cdr:sp>
  </cdr:relSizeAnchor>
  <cdr:relSizeAnchor xmlns:cdr="http://schemas.openxmlformats.org/drawingml/2006/chartDrawing">
    <cdr:from>
      <cdr:x>0.05734</cdr:x>
      <cdr:y>0.5141</cdr:y>
    </cdr:from>
    <cdr:to>
      <cdr:x>0.76392</cdr:x>
      <cdr:y>0.75512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BC42A1D9-2103-A82B-4FC5-BE8CFC415685}"/>
            </a:ext>
          </a:extLst>
        </cdr:cNvPr>
        <cdr:cNvSpPr/>
      </cdr:nvSpPr>
      <cdr:spPr>
        <a:xfrm xmlns:a="http://schemas.openxmlformats.org/drawingml/2006/main">
          <a:off x="663975" y="2645183"/>
          <a:ext cx="8181920" cy="1240140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15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kern="1200"/>
        </a:p>
      </cdr:txBody>
    </cdr:sp>
  </cdr:relSizeAnchor>
  <cdr:relSizeAnchor xmlns:cdr="http://schemas.openxmlformats.org/drawingml/2006/chartDrawing">
    <cdr:from>
      <cdr:x>0.30824</cdr:x>
      <cdr:y>0.03511</cdr:y>
    </cdr:from>
    <cdr:to>
      <cdr:x>0.30824</cdr:x>
      <cdr:y>1</cdr:y>
    </cdr:to>
    <cdr:cxnSp macro="">
      <cdr:nvCxnSpPr>
        <cdr:cNvPr id="11" name="Straight Connector 10">
          <a:extLst xmlns:a="http://schemas.openxmlformats.org/drawingml/2006/main">
            <a:ext uri="{FF2B5EF4-FFF2-40B4-BE49-F238E27FC236}">
              <a16:creationId xmlns:a16="http://schemas.microsoft.com/office/drawing/2014/main" id="{171BCBB6-9132-5D96-FC18-6548D783637A}"/>
            </a:ext>
          </a:extLst>
        </cdr:cNvPr>
        <cdr:cNvCxnSpPr/>
      </cdr:nvCxnSpPr>
      <cdr:spPr>
        <a:xfrm xmlns:a="http://schemas.openxmlformats.org/drawingml/2006/main">
          <a:off x="2879406" y="163197"/>
          <a:ext cx="0" cy="448466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0.52923</cdr:x>
      <cdr:y>0.01756</cdr:y>
    </cdr:from>
    <cdr:to>
      <cdr:x>0.52923</cdr:x>
      <cdr:y>0.98244</cdr:y>
    </cdr:to>
    <cdr:cxnSp macro="">
      <cdr:nvCxnSpPr>
        <cdr:cNvPr id="12" name="Straight Connector 11">
          <a:extLst xmlns:a="http://schemas.openxmlformats.org/drawingml/2006/main">
            <a:ext uri="{FF2B5EF4-FFF2-40B4-BE49-F238E27FC236}">
              <a16:creationId xmlns:a16="http://schemas.microsoft.com/office/drawing/2014/main" id="{0CEAB6AA-1656-2D5A-A367-DC2823A1B8E6}"/>
            </a:ext>
          </a:extLst>
        </cdr:cNvPr>
        <cdr:cNvCxnSpPr/>
      </cdr:nvCxnSpPr>
      <cdr:spPr>
        <a:xfrm xmlns:a="http://schemas.openxmlformats.org/drawingml/2006/main">
          <a:off x="4943733" y="81598"/>
          <a:ext cx="0" cy="448466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0.0533</cdr:x>
      <cdr:y>0.09921</cdr:y>
    </cdr:from>
    <cdr:to>
      <cdr:x>0.11247</cdr:x>
      <cdr:y>0.20539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10DD93A-FF6B-0EDB-2D17-5CE596619F51}"/>
            </a:ext>
          </a:extLst>
        </cdr:cNvPr>
        <cdr:cNvSpPr txBox="1"/>
      </cdr:nvSpPr>
      <cdr:spPr>
        <a:xfrm xmlns:a="http://schemas.openxmlformats.org/drawingml/2006/main">
          <a:off x="598858" y="510449"/>
          <a:ext cx="664742" cy="5463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kern="1200" dirty="0">
              <a:solidFill>
                <a:schemeClr val="accent6">
                  <a:lumMod val="75000"/>
                </a:schemeClr>
              </a:solidFill>
            </a:rPr>
            <a:t>Inner Zone</a:t>
          </a:r>
        </a:p>
      </cdr:txBody>
    </cdr:sp>
  </cdr:relSizeAnchor>
  <cdr:relSizeAnchor xmlns:cdr="http://schemas.openxmlformats.org/drawingml/2006/chartDrawing">
    <cdr:from>
      <cdr:x>0.05577</cdr:x>
      <cdr:y>0.44804</cdr:y>
    </cdr:from>
    <cdr:to>
      <cdr:x>0.25887</cdr:x>
      <cdr:y>0.49842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D8927096-1F28-1DD8-D94C-1A9FE1FED80D}"/>
            </a:ext>
          </a:extLst>
        </cdr:cNvPr>
        <cdr:cNvSpPr txBox="1"/>
      </cdr:nvSpPr>
      <cdr:spPr>
        <a:xfrm xmlns:a="http://schemas.openxmlformats.org/drawingml/2006/main">
          <a:off x="645795" y="2305303"/>
          <a:ext cx="2351789" cy="259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kern="1200" dirty="0">
              <a:solidFill>
                <a:schemeClr val="accent6">
                  <a:lumMod val="75000"/>
                </a:schemeClr>
              </a:solidFill>
            </a:rPr>
            <a:t>Outer Zone</a:t>
          </a:r>
        </a:p>
      </cdr:txBody>
    </cdr:sp>
  </cdr:relSizeAnchor>
  <cdr:relSizeAnchor xmlns:cdr="http://schemas.openxmlformats.org/drawingml/2006/chartDrawing">
    <cdr:from>
      <cdr:x>0.05775</cdr:x>
      <cdr:y>0.6606</cdr:y>
    </cdr:from>
    <cdr:to>
      <cdr:x>0.14905</cdr:x>
      <cdr:y>0.71099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D8927096-1F28-1DD8-D94C-1A9FE1FED80D}"/>
            </a:ext>
          </a:extLst>
        </cdr:cNvPr>
        <cdr:cNvSpPr txBox="1"/>
      </cdr:nvSpPr>
      <cdr:spPr>
        <a:xfrm xmlns:a="http://schemas.openxmlformats.org/drawingml/2006/main">
          <a:off x="648848" y="3398985"/>
          <a:ext cx="1025780" cy="2592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kern="1200" dirty="0">
              <a:solidFill>
                <a:schemeClr val="accent6">
                  <a:lumMod val="75000"/>
                </a:schemeClr>
              </a:solidFill>
            </a:rPr>
            <a:t>Beyond</a:t>
          </a:r>
        </a:p>
        <a:p xmlns:a="http://schemas.openxmlformats.org/drawingml/2006/main">
          <a:r>
            <a:rPr lang="en-US" sz="1400" b="1" kern="1200" dirty="0">
              <a:solidFill>
                <a:schemeClr val="accent6">
                  <a:lumMod val="75000"/>
                </a:schemeClr>
              </a:solidFill>
            </a:rPr>
            <a:t>Zone</a:t>
          </a:r>
        </a:p>
      </cdr:txBody>
    </cdr:sp>
  </cdr:relSizeAnchor>
  <cdr:relSizeAnchor xmlns:cdr="http://schemas.openxmlformats.org/drawingml/2006/chartDrawing">
    <cdr:from>
      <cdr:x>0.10206</cdr:x>
      <cdr:y>0.01076</cdr:y>
    </cdr:from>
    <cdr:to>
      <cdr:x>0.32637</cdr:x>
      <cdr:y>0.06114</cdr:y>
    </cdr:to>
    <cdr:sp macro="" textlink="">
      <cdr:nvSpPr>
        <cdr:cNvPr id="15" name="TextBox 1">
          <a:extLst xmlns:a="http://schemas.openxmlformats.org/drawingml/2006/main">
            <a:ext uri="{FF2B5EF4-FFF2-40B4-BE49-F238E27FC236}">
              <a16:creationId xmlns:a16="http://schemas.microsoft.com/office/drawing/2014/main" id="{DBEF1AF8-20AB-6409-C5A3-DB5154F024C4}"/>
            </a:ext>
          </a:extLst>
        </cdr:cNvPr>
        <cdr:cNvSpPr txBox="1"/>
      </cdr:nvSpPr>
      <cdr:spPr>
        <a:xfrm xmlns:a="http://schemas.openxmlformats.org/drawingml/2006/main">
          <a:off x="1146650" y="58987"/>
          <a:ext cx="2520226" cy="2762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2060"/>
              </a:solidFill>
            </a:rPr>
            <a:t>Immediate Impacts </a:t>
          </a:r>
        </a:p>
      </cdr:txBody>
    </cdr:sp>
  </cdr:relSizeAnchor>
  <cdr:relSizeAnchor xmlns:cdr="http://schemas.openxmlformats.org/drawingml/2006/chartDrawing">
    <cdr:from>
      <cdr:x>0.32546</cdr:x>
      <cdr:y>0.01076</cdr:y>
    </cdr:from>
    <cdr:to>
      <cdr:x>0.54977</cdr:x>
      <cdr:y>0.06114</cdr:y>
    </cdr:to>
    <cdr:sp macro="" textlink="">
      <cdr:nvSpPr>
        <cdr:cNvPr id="16" name="TextBox 1">
          <a:extLst xmlns:a="http://schemas.openxmlformats.org/drawingml/2006/main">
            <a:ext uri="{FF2B5EF4-FFF2-40B4-BE49-F238E27FC236}">
              <a16:creationId xmlns:a16="http://schemas.microsoft.com/office/drawing/2014/main" id="{4E8E3904-AE0B-EF48-7D0D-0E6F96AC9C72}"/>
            </a:ext>
          </a:extLst>
        </cdr:cNvPr>
        <cdr:cNvSpPr txBox="1"/>
      </cdr:nvSpPr>
      <cdr:spPr>
        <a:xfrm xmlns:a="http://schemas.openxmlformats.org/drawingml/2006/main">
          <a:off x="3656602" y="58987"/>
          <a:ext cx="2520228" cy="2762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2060"/>
              </a:solidFill>
            </a:rPr>
            <a:t>Short term Impacts </a:t>
          </a:r>
        </a:p>
      </cdr:txBody>
    </cdr:sp>
  </cdr:relSizeAnchor>
  <cdr:relSizeAnchor xmlns:cdr="http://schemas.openxmlformats.org/drawingml/2006/chartDrawing">
    <cdr:from>
      <cdr:x>0.54551</cdr:x>
      <cdr:y>0.01076</cdr:y>
    </cdr:from>
    <cdr:to>
      <cdr:x>0.76983</cdr:x>
      <cdr:y>0.06114</cdr:y>
    </cdr:to>
    <cdr:sp macro="" textlink="">
      <cdr:nvSpPr>
        <cdr:cNvPr id="17" name="TextBox 1">
          <a:extLst xmlns:a="http://schemas.openxmlformats.org/drawingml/2006/main">
            <a:ext uri="{FF2B5EF4-FFF2-40B4-BE49-F238E27FC236}">
              <a16:creationId xmlns:a16="http://schemas.microsoft.com/office/drawing/2014/main" id="{4E8E3904-AE0B-EF48-7D0D-0E6F96AC9C72}"/>
            </a:ext>
          </a:extLst>
        </cdr:cNvPr>
        <cdr:cNvSpPr txBox="1"/>
      </cdr:nvSpPr>
      <cdr:spPr>
        <a:xfrm xmlns:a="http://schemas.openxmlformats.org/drawingml/2006/main">
          <a:off x="6128990" y="58987"/>
          <a:ext cx="2520228" cy="2762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2060"/>
              </a:solidFill>
            </a:rPr>
            <a:t>Long term  Impacts </a:t>
          </a:r>
        </a:p>
      </cdr:txBody>
    </cdr:sp>
  </cdr:relSizeAnchor>
  <cdr:relSizeAnchor xmlns:cdr="http://schemas.openxmlformats.org/drawingml/2006/chartDrawing">
    <cdr:from>
      <cdr:x>0.06998</cdr:x>
      <cdr:y>0.23239</cdr:y>
    </cdr:from>
    <cdr:to>
      <cdr:x>0.1922</cdr:x>
      <cdr:y>0.28278</cdr:y>
    </cdr:to>
    <cdr:sp macro="" textlink="">
      <cdr:nvSpPr>
        <cdr:cNvPr id="18" name="TextBox 1">
          <a:extLst xmlns:a="http://schemas.openxmlformats.org/drawingml/2006/main">
            <a:ext uri="{FF2B5EF4-FFF2-40B4-BE49-F238E27FC236}">
              <a16:creationId xmlns:a16="http://schemas.microsoft.com/office/drawing/2014/main" id="{B1528723-8F25-9556-C4BE-9A24C9AD1A0B}"/>
            </a:ext>
          </a:extLst>
        </cdr:cNvPr>
        <cdr:cNvSpPr txBox="1"/>
      </cdr:nvSpPr>
      <cdr:spPr>
        <a:xfrm xmlns:a="http://schemas.openxmlformats.org/drawingml/2006/main">
          <a:off x="786243" y="1195718"/>
          <a:ext cx="1373141" cy="2592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kern="1200" dirty="0">
              <a:solidFill>
                <a:srgbClr val="FF0000"/>
              </a:solidFill>
            </a:rPr>
            <a:t>Baseline/BAU</a:t>
          </a:r>
        </a:p>
      </cdr:txBody>
    </cdr:sp>
  </cdr:relSizeAnchor>
  <cdr:relSizeAnchor xmlns:cdr="http://schemas.openxmlformats.org/drawingml/2006/chartDrawing">
    <cdr:from>
      <cdr:x>0.10864</cdr:x>
      <cdr:y>0.15823</cdr:y>
    </cdr:from>
    <cdr:to>
      <cdr:x>0.27015</cdr:x>
      <cdr:y>0.20862</cdr:y>
    </cdr:to>
    <cdr:sp macro="" textlink="">
      <cdr:nvSpPr>
        <cdr:cNvPr id="19" name="TextBox 1">
          <a:extLst xmlns:a="http://schemas.openxmlformats.org/drawingml/2006/main">
            <a:ext uri="{FF2B5EF4-FFF2-40B4-BE49-F238E27FC236}">
              <a16:creationId xmlns:a16="http://schemas.microsoft.com/office/drawing/2014/main" id="{81A21C27-0551-233E-4D03-58BF1649C088}"/>
            </a:ext>
          </a:extLst>
        </cdr:cNvPr>
        <cdr:cNvSpPr txBox="1"/>
      </cdr:nvSpPr>
      <cdr:spPr>
        <a:xfrm xmlns:a="http://schemas.openxmlformats.org/drawingml/2006/main">
          <a:off x="1220648" y="814153"/>
          <a:ext cx="1814514" cy="259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b="1" kern="1200" dirty="0">
              <a:solidFill>
                <a:srgbClr val="00B050"/>
              </a:solidFill>
            </a:rPr>
            <a:t>2</a:t>
          </a:r>
          <a:r>
            <a:rPr lang="en-US" sz="1100" b="1" kern="1200" dirty="0">
              <a:solidFill>
                <a:srgbClr val="00B050"/>
              </a:solidFill>
            </a:rPr>
            <a:t> million </a:t>
          </a:r>
          <a:r>
            <a:rPr lang="en-US" sz="1100" b="1" kern="1200" dirty="0" err="1">
              <a:solidFill>
                <a:srgbClr val="00B050"/>
              </a:solidFill>
            </a:rPr>
            <a:t>gt</a:t>
          </a:r>
          <a:r>
            <a:rPr lang="en-US" sz="1100" b="1" kern="1200" dirty="0">
              <a:solidFill>
                <a:srgbClr val="00B050"/>
              </a:solidFill>
            </a:rPr>
            <a:t> demand in 2025</a:t>
          </a:r>
        </a:p>
      </cdr:txBody>
    </cdr:sp>
  </cdr:relSizeAnchor>
  <cdr:relSizeAnchor xmlns:cdr="http://schemas.openxmlformats.org/drawingml/2006/chartDrawing">
    <cdr:from>
      <cdr:x>0.11472</cdr:x>
      <cdr:y>0.06342</cdr:y>
    </cdr:from>
    <cdr:to>
      <cdr:x>0.27622</cdr:x>
      <cdr:y>0.1138</cdr:y>
    </cdr:to>
    <cdr:sp macro="" textlink="">
      <cdr:nvSpPr>
        <cdr:cNvPr id="20" name="TextBox 1">
          <a:extLst xmlns:a="http://schemas.openxmlformats.org/drawingml/2006/main">
            <a:ext uri="{FF2B5EF4-FFF2-40B4-BE49-F238E27FC236}">
              <a16:creationId xmlns:a16="http://schemas.microsoft.com/office/drawing/2014/main" id="{E9361460-195A-57B3-55BF-18D84CE11F49}"/>
            </a:ext>
          </a:extLst>
        </cdr:cNvPr>
        <cdr:cNvSpPr txBox="1"/>
      </cdr:nvSpPr>
      <cdr:spPr>
        <a:xfrm xmlns:a="http://schemas.openxmlformats.org/drawingml/2006/main">
          <a:off x="1288933" y="326316"/>
          <a:ext cx="1814494" cy="259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100" b="1" kern="1200" dirty="0">
              <a:solidFill>
                <a:srgbClr val="002060"/>
              </a:solidFill>
            </a:rPr>
            <a:t>10.6 million </a:t>
          </a:r>
          <a:r>
            <a:rPr lang="en-US" sz="1100" b="1" kern="1200" dirty="0" err="1">
              <a:solidFill>
                <a:srgbClr val="002060"/>
              </a:solidFill>
            </a:rPr>
            <a:t>gt</a:t>
          </a:r>
          <a:r>
            <a:rPr lang="en-US" sz="1100" b="1" kern="1200" dirty="0">
              <a:solidFill>
                <a:srgbClr val="002060"/>
              </a:solidFill>
            </a:rPr>
            <a:t> demand</a:t>
          </a:r>
        </a:p>
      </cdr:txBody>
    </cdr:sp>
  </cdr:relSizeAnchor>
  <cdr:relSizeAnchor xmlns:cdr="http://schemas.openxmlformats.org/drawingml/2006/chartDrawing">
    <cdr:from>
      <cdr:x>0.30824</cdr:x>
      <cdr:y>0.03511</cdr:y>
    </cdr:from>
    <cdr:to>
      <cdr:x>0.30824</cdr:x>
      <cdr:y>1</cdr:y>
    </cdr:to>
    <cdr:cxnSp macro="">
      <cdr:nvCxnSpPr>
        <cdr:cNvPr id="11" name="Straight Connector 10">
          <a:extLst xmlns:a="http://schemas.openxmlformats.org/drawingml/2006/main">
            <a:ext uri="{FF2B5EF4-FFF2-40B4-BE49-F238E27FC236}">
              <a16:creationId xmlns:a16="http://schemas.microsoft.com/office/drawing/2014/main" id="{171BCBB6-9132-5D96-FC18-6548D783637A}"/>
            </a:ext>
          </a:extLst>
        </cdr:cNvPr>
        <cdr:cNvCxnSpPr/>
      </cdr:nvCxnSpPr>
      <cdr:spPr>
        <a:xfrm xmlns:a="http://schemas.openxmlformats.org/drawingml/2006/main">
          <a:off x="2879406" y="163197"/>
          <a:ext cx="0" cy="448466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0.52923</cdr:x>
      <cdr:y>0.01756</cdr:y>
    </cdr:from>
    <cdr:to>
      <cdr:x>0.52923</cdr:x>
      <cdr:y>0.98244</cdr:y>
    </cdr:to>
    <cdr:cxnSp macro="">
      <cdr:nvCxnSpPr>
        <cdr:cNvPr id="12" name="Straight Connector 11">
          <a:extLst xmlns:a="http://schemas.openxmlformats.org/drawingml/2006/main">
            <a:ext uri="{FF2B5EF4-FFF2-40B4-BE49-F238E27FC236}">
              <a16:creationId xmlns:a16="http://schemas.microsoft.com/office/drawing/2014/main" id="{0CEAB6AA-1656-2D5A-A367-DC2823A1B8E6}"/>
            </a:ext>
          </a:extLst>
        </cdr:cNvPr>
        <cdr:cNvCxnSpPr/>
      </cdr:nvCxnSpPr>
      <cdr:spPr>
        <a:xfrm xmlns:a="http://schemas.openxmlformats.org/drawingml/2006/main">
          <a:off x="4943733" y="81598"/>
          <a:ext cx="0" cy="448466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206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63F20-AB4E-4931-B785-A41A45F30C6B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713BA-5A56-4566-976F-2882BE7F8A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41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713BA-5A56-4566-976F-2882BE7F8A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049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713BA-5A56-4566-976F-2882BE7F8A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216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2578D-3187-45D5-C68F-27449F9B0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0FFB52-8D68-B778-446D-46877BCE59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AE6DA9-1A4F-50E4-7450-B384B3507C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34574B-F105-8256-18DD-40F0DC9E9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713BA-5A56-4566-976F-2882BE7F8A8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7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F9E6D-3444-BC2C-C2D9-E1B191913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C80F71-236D-F8DF-53F4-15E34E5AA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23931D-F3DF-D6D3-AEE7-977251436C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CB74C-342F-0F12-3A00-A024D87BA5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713BA-5A56-4566-976F-2882BE7F8A8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21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DFDB7-8965-227D-0DF8-D27778043D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7D8560-5EA0-F54F-2FD2-B9DC7D4ED5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8CD0F1-D7AF-E487-207F-DCC14F1B4A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C76FC-B6E4-9E66-60FE-C94976B280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713BA-5A56-4566-976F-2882BE7F8A8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806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CA236-B05B-13E0-5CA3-775DC720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44A5F3-FC02-051B-CFE3-AD6A2C1595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83B093-58C0-6BC0-3080-E89A147D2C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FD2F6-6560-E81A-0FAC-6620A8758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F713BA-5A56-4566-976F-2882BE7F8A8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3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184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1A1B0-862D-4909-A7DB-D8ADA062DFC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0A9254-F630-8BC4-095C-913B6F0B1403}"/>
              </a:ext>
            </a:extLst>
          </p:cNvPr>
          <p:cNvGrpSpPr/>
          <p:nvPr userDrawn="1"/>
        </p:nvGrpSpPr>
        <p:grpSpPr>
          <a:xfrm>
            <a:off x="0" y="-39342"/>
            <a:ext cx="12192000" cy="310108"/>
            <a:chOff x="0" y="-33788"/>
            <a:chExt cx="12192000" cy="310108"/>
          </a:xfrm>
        </p:grpSpPr>
        <p:grpSp>
          <p:nvGrpSpPr>
            <p:cNvPr id="11" name="Masthead">
              <a:extLst>
                <a:ext uri="{FF2B5EF4-FFF2-40B4-BE49-F238E27FC236}">
                  <a16:creationId xmlns:a16="http://schemas.microsoft.com/office/drawing/2014/main" id="{F9CA8048-826F-97D2-7C05-04FDC797095D}"/>
                </a:ext>
              </a:extLst>
            </p:cNvPr>
            <p:cNvGrpSpPr/>
            <p:nvPr userDrawn="1"/>
          </p:nvGrpSpPr>
          <p:grpSpPr>
            <a:xfrm>
              <a:off x="1466850" y="-33357"/>
              <a:ext cx="10725150" cy="309677"/>
              <a:chOff x="0" y="-17960"/>
              <a:chExt cx="9144000" cy="26402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8F42628-960A-0E43-8A7C-31F88FAF9BC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0" y="-17960"/>
                <a:ext cx="9144000" cy="246063"/>
              </a:xfrm>
              <a:prstGeom prst="rect">
                <a:avLst/>
              </a:prstGeom>
              <a:solidFill>
                <a:srgbClr val="18453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 descr="Michigan State University logo">
                <a:extLst>
                  <a:ext uri="{FF2B5EF4-FFF2-40B4-BE49-F238E27FC236}">
                    <a16:creationId xmlns:a16="http://schemas.microsoft.com/office/drawing/2014/main" id="{9C763295-D00F-75B9-E0DB-A46355551A8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2443" y="26957"/>
                <a:ext cx="2282231" cy="192657"/>
              </a:xfrm>
              <a:prstGeom prst="rect">
                <a:avLst/>
              </a:prstGeom>
            </p:spPr>
          </p:pic>
          <p:sp>
            <p:nvSpPr>
              <p:cNvPr id="15" name="Chevron 8">
                <a:extLst>
                  <a:ext uri="{FF2B5EF4-FFF2-40B4-BE49-F238E27FC236}">
                    <a16:creationId xmlns:a16="http://schemas.microsoft.com/office/drawing/2014/main" id="{7CCFC702-91DD-CDB3-6EB9-BDAF1F92D6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119326" y="0"/>
                <a:ext cx="138756" cy="246063"/>
              </a:xfrm>
              <a:custGeom>
                <a:avLst/>
                <a:gdLst>
                  <a:gd name="connsiteX0" fmla="*/ 0 w 218131"/>
                  <a:gd name="connsiteY0" fmla="*/ 0 h 246063"/>
                  <a:gd name="connsiteX1" fmla="*/ 109066 w 218131"/>
                  <a:gd name="connsiteY1" fmla="*/ 0 h 246063"/>
                  <a:gd name="connsiteX2" fmla="*/ 218131 w 218131"/>
                  <a:gd name="connsiteY2" fmla="*/ 123032 h 246063"/>
                  <a:gd name="connsiteX3" fmla="*/ 109066 w 218131"/>
                  <a:gd name="connsiteY3" fmla="*/ 246063 h 246063"/>
                  <a:gd name="connsiteX4" fmla="*/ 0 w 218131"/>
                  <a:gd name="connsiteY4" fmla="*/ 246063 h 246063"/>
                  <a:gd name="connsiteX5" fmla="*/ 109066 w 218131"/>
                  <a:gd name="connsiteY5" fmla="*/ 123032 h 246063"/>
                  <a:gd name="connsiteX6" fmla="*/ 0 w 218131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938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303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1090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3175 h 252413"/>
                  <a:gd name="connsiteX1" fmla="*/ 26516 w 138756"/>
                  <a:gd name="connsiteY1" fmla="*/ 0 h 252413"/>
                  <a:gd name="connsiteX2" fmla="*/ 138756 w 138756"/>
                  <a:gd name="connsiteY2" fmla="*/ 126207 h 252413"/>
                  <a:gd name="connsiteX3" fmla="*/ 23341 w 138756"/>
                  <a:gd name="connsiteY3" fmla="*/ 252413 h 252413"/>
                  <a:gd name="connsiteX4" fmla="*/ 0 w 138756"/>
                  <a:gd name="connsiteY4" fmla="*/ 249238 h 252413"/>
                  <a:gd name="connsiteX5" fmla="*/ 109066 w 138756"/>
                  <a:gd name="connsiteY5" fmla="*/ 126207 h 252413"/>
                  <a:gd name="connsiteX6" fmla="*/ 0 w 138756"/>
                  <a:gd name="connsiteY6" fmla="*/ 3175 h 252413"/>
                  <a:gd name="connsiteX0" fmla="*/ 0 w 138756"/>
                  <a:gd name="connsiteY0" fmla="*/ 3175 h 255588"/>
                  <a:gd name="connsiteX1" fmla="*/ 26516 w 138756"/>
                  <a:gd name="connsiteY1" fmla="*/ 0 h 255588"/>
                  <a:gd name="connsiteX2" fmla="*/ 138756 w 138756"/>
                  <a:gd name="connsiteY2" fmla="*/ 126207 h 255588"/>
                  <a:gd name="connsiteX3" fmla="*/ 36041 w 138756"/>
                  <a:gd name="connsiteY3" fmla="*/ 255588 h 255588"/>
                  <a:gd name="connsiteX4" fmla="*/ 0 w 138756"/>
                  <a:gd name="connsiteY4" fmla="*/ 249238 h 255588"/>
                  <a:gd name="connsiteX5" fmla="*/ 109066 w 138756"/>
                  <a:gd name="connsiteY5" fmla="*/ 126207 h 255588"/>
                  <a:gd name="connsiteX6" fmla="*/ 0 w 138756"/>
                  <a:gd name="connsiteY6" fmla="*/ 3175 h 255588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36041 w 138756"/>
                  <a:gd name="connsiteY1" fmla="*/ 635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36041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29691 w 138756"/>
                  <a:gd name="connsiteY1" fmla="*/ 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756" h="246063">
                    <a:moveTo>
                      <a:pt x="0" y="0"/>
                    </a:moveTo>
                    <a:lnTo>
                      <a:pt x="29691" y="0"/>
                    </a:lnTo>
                    <a:lnTo>
                      <a:pt x="138756" y="123032"/>
                    </a:lnTo>
                    <a:lnTo>
                      <a:pt x="32866" y="246063"/>
                    </a:lnTo>
                    <a:lnTo>
                      <a:pt x="0" y="246063"/>
                    </a:lnTo>
                    <a:lnTo>
                      <a:pt x="109066" y="1230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0000" dist="23000" dir="5400000" sx="1000" sy="100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6E5518-BE73-C705-9419-6DAB41B79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-33788"/>
              <a:ext cx="8764794" cy="288611"/>
            </a:xfrm>
            <a:prstGeom prst="rect">
              <a:avLst/>
            </a:prstGeom>
            <a:solidFill>
              <a:srgbClr val="18453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AA7A3E62-BA6C-60F6-0C24-2EDB88EB5A89}"/>
              </a:ext>
            </a:extLst>
          </p:cNvPr>
          <p:cNvSpPr txBox="1">
            <a:spLocks/>
          </p:cNvSpPr>
          <p:nvPr userDrawn="1"/>
        </p:nvSpPr>
        <p:spPr>
          <a:xfrm>
            <a:off x="20292" y="-16640"/>
            <a:ext cx="502795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chemeClr val="bg1"/>
                </a:solidFill>
                <a:latin typeface="Gotham Book"/>
                <a:ea typeface="ＭＳ Ｐゴシック" charset="-128"/>
                <a:cs typeface="Gotham Book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Filer City Biopower</a:t>
            </a:r>
          </a:p>
        </p:txBody>
      </p:sp>
    </p:spTree>
    <p:extLst>
      <p:ext uri="{BB962C8B-B14F-4D97-AF65-F5344CB8AC3E}">
        <p14:creationId xmlns:p14="http://schemas.microsoft.com/office/powerpoint/2010/main" val="4096117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7B4F-DCCF-4A9C-821B-0CDD79D2ABB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9F76D3A-305F-463B-2752-2BB8C3651664}"/>
              </a:ext>
            </a:extLst>
          </p:cNvPr>
          <p:cNvGrpSpPr/>
          <p:nvPr userDrawn="1"/>
        </p:nvGrpSpPr>
        <p:grpSpPr>
          <a:xfrm>
            <a:off x="0" y="-39342"/>
            <a:ext cx="12192000" cy="310108"/>
            <a:chOff x="0" y="-33788"/>
            <a:chExt cx="12192000" cy="310108"/>
          </a:xfrm>
        </p:grpSpPr>
        <p:grpSp>
          <p:nvGrpSpPr>
            <p:cNvPr id="8" name="Masthead">
              <a:extLst>
                <a:ext uri="{FF2B5EF4-FFF2-40B4-BE49-F238E27FC236}">
                  <a16:creationId xmlns:a16="http://schemas.microsoft.com/office/drawing/2014/main" id="{E6BC9A95-A302-9EE1-F4AC-8A284D10C883}"/>
                </a:ext>
              </a:extLst>
            </p:cNvPr>
            <p:cNvGrpSpPr/>
            <p:nvPr userDrawn="1"/>
          </p:nvGrpSpPr>
          <p:grpSpPr>
            <a:xfrm>
              <a:off x="1466850" y="-33357"/>
              <a:ext cx="10725150" cy="309677"/>
              <a:chOff x="0" y="-17960"/>
              <a:chExt cx="9144000" cy="26402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7D0894A-E859-334B-DB62-189FFED0C89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0" y="-17960"/>
                <a:ext cx="9144000" cy="246063"/>
              </a:xfrm>
              <a:prstGeom prst="rect">
                <a:avLst/>
              </a:prstGeom>
              <a:solidFill>
                <a:srgbClr val="18453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 descr="Michigan State University logo">
                <a:extLst>
                  <a:ext uri="{FF2B5EF4-FFF2-40B4-BE49-F238E27FC236}">
                    <a16:creationId xmlns:a16="http://schemas.microsoft.com/office/drawing/2014/main" id="{AB262319-40C3-7EF3-6F81-9B67B19A0C6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2443" y="26957"/>
                <a:ext cx="2282231" cy="192657"/>
              </a:xfrm>
              <a:prstGeom prst="rect">
                <a:avLst/>
              </a:prstGeom>
            </p:spPr>
          </p:pic>
          <p:sp>
            <p:nvSpPr>
              <p:cNvPr id="12" name="Chevron 8">
                <a:extLst>
                  <a:ext uri="{FF2B5EF4-FFF2-40B4-BE49-F238E27FC236}">
                    <a16:creationId xmlns:a16="http://schemas.microsoft.com/office/drawing/2014/main" id="{84417E9A-DA3D-07E0-EEB8-598A383CFC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119326" y="0"/>
                <a:ext cx="138756" cy="246063"/>
              </a:xfrm>
              <a:custGeom>
                <a:avLst/>
                <a:gdLst>
                  <a:gd name="connsiteX0" fmla="*/ 0 w 218131"/>
                  <a:gd name="connsiteY0" fmla="*/ 0 h 246063"/>
                  <a:gd name="connsiteX1" fmla="*/ 109066 w 218131"/>
                  <a:gd name="connsiteY1" fmla="*/ 0 h 246063"/>
                  <a:gd name="connsiteX2" fmla="*/ 218131 w 218131"/>
                  <a:gd name="connsiteY2" fmla="*/ 123032 h 246063"/>
                  <a:gd name="connsiteX3" fmla="*/ 109066 w 218131"/>
                  <a:gd name="connsiteY3" fmla="*/ 246063 h 246063"/>
                  <a:gd name="connsiteX4" fmla="*/ 0 w 218131"/>
                  <a:gd name="connsiteY4" fmla="*/ 246063 h 246063"/>
                  <a:gd name="connsiteX5" fmla="*/ 109066 w 218131"/>
                  <a:gd name="connsiteY5" fmla="*/ 123032 h 246063"/>
                  <a:gd name="connsiteX6" fmla="*/ 0 w 218131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938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303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1090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3175 h 252413"/>
                  <a:gd name="connsiteX1" fmla="*/ 26516 w 138756"/>
                  <a:gd name="connsiteY1" fmla="*/ 0 h 252413"/>
                  <a:gd name="connsiteX2" fmla="*/ 138756 w 138756"/>
                  <a:gd name="connsiteY2" fmla="*/ 126207 h 252413"/>
                  <a:gd name="connsiteX3" fmla="*/ 23341 w 138756"/>
                  <a:gd name="connsiteY3" fmla="*/ 252413 h 252413"/>
                  <a:gd name="connsiteX4" fmla="*/ 0 w 138756"/>
                  <a:gd name="connsiteY4" fmla="*/ 249238 h 252413"/>
                  <a:gd name="connsiteX5" fmla="*/ 109066 w 138756"/>
                  <a:gd name="connsiteY5" fmla="*/ 126207 h 252413"/>
                  <a:gd name="connsiteX6" fmla="*/ 0 w 138756"/>
                  <a:gd name="connsiteY6" fmla="*/ 3175 h 252413"/>
                  <a:gd name="connsiteX0" fmla="*/ 0 w 138756"/>
                  <a:gd name="connsiteY0" fmla="*/ 3175 h 255588"/>
                  <a:gd name="connsiteX1" fmla="*/ 26516 w 138756"/>
                  <a:gd name="connsiteY1" fmla="*/ 0 h 255588"/>
                  <a:gd name="connsiteX2" fmla="*/ 138756 w 138756"/>
                  <a:gd name="connsiteY2" fmla="*/ 126207 h 255588"/>
                  <a:gd name="connsiteX3" fmla="*/ 36041 w 138756"/>
                  <a:gd name="connsiteY3" fmla="*/ 255588 h 255588"/>
                  <a:gd name="connsiteX4" fmla="*/ 0 w 138756"/>
                  <a:gd name="connsiteY4" fmla="*/ 249238 h 255588"/>
                  <a:gd name="connsiteX5" fmla="*/ 109066 w 138756"/>
                  <a:gd name="connsiteY5" fmla="*/ 126207 h 255588"/>
                  <a:gd name="connsiteX6" fmla="*/ 0 w 138756"/>
                  <a:gd name="connsiteY6" fmla="*/ 3175 h 255588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36041 w 138756"/>
                  <a:gd name="connsiteY1" fmla="*/ 635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36041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29691 w 138756"/>
                  <a:gd name="connsiteY1" fmla="*/ 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756" h="246063">
                    <a:moveTo>
                      <a:pt x="0" y="0"/>
                    </a:moveTo>
                    <a:lnTo>
                      <a:pt x="29691" y="0"/>
                    </a:lnTo>
                    <a:lnTo>
                      <a:pt x="138756" y="123032"/>
                    </a:lnTo>
                    <a:lnTo>
                      <a:pt x="32866" y="246063"/>
                    </a:lnTo>
                    <a:lnTo>
                      <a:pt x="0" y="246063"/>
                    </a:lnTo>
                    <a:lnTo>
                      <a:pt x="109066" y="1230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0000" dist="23000" dir="5400000" sx="1000" sy="100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939DA50-4073-2BD8-0009-CC6ECE4EE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-33788"/>
              <a:ext cx="8764794" cy="288611"/>
            </a:xfrm>
            <a:prstGeom prst="rect">
              <a:avLst/>
            </a:prstGeom>
            <a:solidFill>
              <a:srgbClr val="18453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DA10F02-B041-12E1-E261-DFF11CDB3DCE}"/>
              </a:ext>
            </a:extLst>
          </p:cNvPr>
          <p:cNvSpPr txBox="1">
            <a:spLocks/>
          </p:cNvSpPr>
          <p:nvPr userDrawn="1"/>
        </p:nvSpPr>
        <p:spPr>
          <a:xfrm>
            <a:off x="20292" y="-16640"/>
            <a:ext cx="502795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chemeClr val="bg1"/>
                </a:solidFill>
                <a:latin typeface="Gotham Book"/>
                <a:ea typeface="ＭＳ Ｐゴシック" charset="-128"/>
                <a:cs typeface="Gotham Book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Filer City Biopower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86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184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7B4F-DCCF-4A9C-821B-0CDD79D2ABB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1C4557C-BA29-9E66-E20B-1375EAF6F591}"/>
              </a:ext>
            </a:extLst>
          </p:cNvPr>
          <p:cNvGrpSpPr/>
          <p:nvPr userDrawn="1"/>
        </p:nvGrpSpPr>
        <p:grpSpPr>
          <a:xfrm>
            <a:off x="0" y="-39342"/>
            <a:ext cx="12192000" cy="310108"/>
            <a:chOff x="0" y="-33788"/>
            <a:chExt cx="12192000" cy="310108"/>
          </a:xfrm>
        </p:grpSpPr>
        <p:grpSp>
          <p:nvGrpSpPr>
            <p:cNvPr id="10" name="Masthead">
              <a:extLst>
                <a:ext uri="{FF2B5EF4-FFF2-40B4-BE49-F238E27FC236}">
                  <a16:creationId xmlns:a16="http://schemas.microsoft.com/office/drawing/2014/main" id="{A3A602DD-21F9-D019-77F3-586F7DBCB14F}"/>
                </a:ext>
              </a:extLst>
            </p:cNvPr>
            <p:cNvGrpSpPr/>
            <p:nvPr userDrawn="1"/>
          </p:nvGrpSpPr>
          <p:grpSpPr>
            <a:xfrm>
              <a:off x="1466850" y="-33357"/>
              <a:ext cx="10725150" cy="309677"/>
              <a:chOff x="0" y="-17960"/>
              <a:chExt cx="9144000" cy="264023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41B23E1-8B75-5F40-9BE6-E0CC63F461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0" y="-17960"/>
                <a:ext cx="9144000" cy="246063"/>
              </a:xfrm>
              <a:prstGeom prst="rect">
                <a:avLst/>
              </a:prstGeom>
              <a:solidFill>
                <a:srgbClr val="18453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 descr="Michigan State University logo">
                <a:extLst>
                  <a:ext uri="{FF2B5EF4-FFF2-40B4-BE49-F238E27FC236}">
                    <a16:creationId xmlns:a16="http://schemas.microsoft.com/office/drawing/2014/main" id="{08212CAF-051D-F26E-487B-0BAE3EB874B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2443" y="26957"/>
                <a:ext cx="2282231" cy="192657"/>
              </a:xfrm>
              <a:prstGeom prst="rect">
                <a:avLst/>
              </a:prstGeom>
            </p:spPr>
          </p:pic>
          <p:sp>
            <p:nvSpPr>
              <p:cNvPr id="14" name="Chevron 8">
                <a:extLst>
                  <a:ext uri="{FF2B5EF4-FFF2-40B4-BE49-F238E27FC236}">
                    <a16:creationId xmlns:a16="http://schemas.microsoft.com/office/drawing/2014/main" id="{66936EEF-7CBA-CA2F-632A-E54E404DA8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119326" y="0"/>
                <a:ext cx="138756" cy="246063"/>
              </a:xfrm>
              <a:custGeom>
                <a:avLst/>
                <a:gdLst>
                  <a:gd name="connsiteX0" fmla="*/ 0 w 218131"/>
                  <a:gd name="connsiteY0" fmla="*/ 0 h 246063"/>
                  <a:gd name="connsiteX1" fmla="*/ 109066 w 218131"/>
                  <a:gd name="connsiteY1" fmla="*/ 0 h 246063"/>
                  <a:gd name="connsiteX2" fmla="*/ 218131 w 218131"/>
                  <a:gd name="connsiteY2" fmla="*/ 123032 h 246063"/>
                  <a:gd name="connsiteX3" fmla="*/ 109066 w 218131"/>
                  <a:gd name="connsiteY3" fmla="*/ 246063 h 246063"/>
                  <a:gd name="connsiteX4" fmla="*/ 0 w 218131"/>
                  <a:gd name="connsiteY4" fmla="*/ 246063 h 246063"/>
                  <a:gd name="connsiteX5" fmla="*/ 109066 w 218131"/>
                  <a:gd name="connsiteY5" fmla="*/ 123032 h 246063"/>
                  <a:gd name="connsiteX6" fmla="*/ 0 w 218131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938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303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1090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3175 h 252413"/>
                  <a:gd name="connsiteX1" fmla="*/ 26516 w 138756"/>
                  <a:gd name="connsiteY1" fmla="*/ 0 h 252413"/>
                  <a:gd name="connsiteX2" fmla="*/ 138756 w 138756"/>
                  <a:gd name="connsiteY2" fmla="*/ 126207 h 252413"/>
                  <a:gd name="connsiteX3" fmla="*/ 23341 w 138756"/>
                  <a:gd name="connsiteY3" fmla="*/ 252413 h 252413"/>
                  <a:gd name="connsiteX4" fmla="*/ 0 w 138756"/>
                  <a:gd name="connsiteY4" fmla="*/ 249238 h 252413"/>
                  <a:gd name="connsiteX5" fmla="*/ 109066 w 138756"/>
                  <a:gd name="connsiteY5" fmla="*/ 126207 h 252413"/>
                  <a:gd name="connsiteX6" fmla="*/ 0 w 138756"/>
                  <a:gd name="connsiteY6" fmla="*/ 3175 h 252413"/>
                  <a:gd name="connsiteX0" fmla="*/ 0 w 138756"/>
                  <a:gd name="connsiteY0" fmla="*/ 3175 h 255588"/>
                  <a:gd name="connsiteX1" fmla="*/ 26516 w 138756"/>
                  <a:gd name="connsiteY1" fmla="*/ 0 h 255588"/>
                  <a:gd name="connsiteX2" fmla="*/ 138756 w 138756"/>
                  <a:gd name="connsiteY2" fmla="*/ 126207 h 255588"/>
                  <a:gd name="connsiteX3" fmla="*/ 36041 w 138756"/>
                  <a:gd name="connsiteY3" fmla="*/ 255588 h 255588"/>
                  <a:gd name="connsiteX4" fmla="*/ 0 w 138756"/>
                  <a:gd name="connsiteY4" fmla="*/ 249238 h 255588"/>
                  <a:gd name="connsiteX5" fmla="*/ 109066 w 138756"/>
                  <a:gd name="connsiteY5" fmla="*/ 126207 h 255588"/>
                  <a:gd name="connsiteX6" fmla="*/ 0 w 138756"/>
                  <a:gd name="connsiteY6" fmla="*/ 3175 h 255588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36041 w 138756"/>
                  <a:gd name="connsiteY1" fmla="*/ 635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36041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29691 w 138756"/>
                  <a:gd name="connsiteY1" fmla="*/ 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756" h="246063">
                    <a:moveTo>
                      <a:pt x="0" y="0"/>
                    </a:moveTo>
                    <a:lnTo>
                      <a:pt x="29691" y="0"/>
                    </a:lnTo>
                    <a:lnTo>
                      <a:pt x="138756" y="123032"/>
                    </a:lnTo>
                    <a:lnTo>
                      <a:pt x="32866" y="246063"/>
                    </a:lnTo>
                    <a:lnTo>
                      <a:pt x="0" y="246063"/>
                    </a:lnTo>
                    <a:lnTo>
                      <a:pt x="109066" y="1230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0000" dist="23000" dir="5400000" sx="1000" sy="100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AB6C99-A8F5-9041-32B9-7C1440B85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-33788"/>
              <a:ext cx="8764794" cy="288611"/>
            </a:xfrm>
            <a:prstGeom prst="rect">
              <a:avLst/>
            </a:prstGeom>
            <a:solidFill>
              <a:srgbClr val="18453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9CFB82B-A99D-9991-E6AE-76FE85DCCFF5}"/>
              </a:ext>
            </a:extLst>
          </p:cNvPr>
          <p:cNvSpPr txBox="1">
            <a:spLocks/>
          </p:cNvSpPr>
          <p:nvPr userDrawn="1"/>
        </p:nvSpPr>
        <p:spPr>
          <a:xfrm>
            <a:off x="20292" y="-16640"/>
            <a:ext cx="502795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chemeClr val="bg1"/>
                </a:solidFill>
                <a:latin typeface="Gotham Book"/>
                <a:ea typeface="ＭＳ Ｐゴシック" charset="-128"/>
                <a:cs typeface="Gotham Book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Filer City Biopower</a:t>
            </a:r>
          </a:p>
        </p:txBody>
      </p:sp>
    </p:spTree>
    <p:extLst>
      <p:ext uri="{BB962C8B-B14F-4D97-AF65-F5344CB8AC3E}">
        <p14:creationId xmlns:p14="http://schemas.microsoft.com/office/powerpoint/2010/main" val="326519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7B4F-DCCF-4A9C-821B-0CDD79D2ABB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67AE49E-5FB2-2718-65D1-17EB28D42957}"/>
              </a:ext>
            </a:extLst>
          </p:cNvPr>
          <p:cNvGrpSpPr/>
          <p:nvPr userDrawn="1"/>
        </p:nvGrpSpPr>
        <p:grpSpPr>
          <a:xfrm>
            <a:off x="0" y="-39342"/>
            <a:ext cx="12192000" cy="310108"/>
            <a:chOff x="0" y="-33788"/>
            <a:chExt cx="12192000" cy="310108"/>
          </a:xfrm>
        </p:grpSpPr>
        <p:grpSp>
          <p:nvGrpSpPr>
            <p:cNvPr id="8" name="Masthead">
              <a:extLst>
                <a:ext uri="{FF2B5EF4-FFF2-40B4-BE49-F238E27FC236}">
                  <a16:creationId xmlns:a16="http://schemas.microsoft.com/office/drawing/2014/main" id="{E1166484-18F8-ADA8-8544-7C466BD6862C}"/>
                </a:ext>
              </a:extLst>
            </p:cNvPr>
            <p:cNvGrpSpPr/>
            <p:nvPr userDrawn="1"/>
          </p:nvGrpSpPr>
          <p:grpSpPr>
            <a:xfrm>
              <a:off x="1466850" y="-33357"/>
              <a:ext cx="10725150" cy="309677"/>
              <a:chOff x="0" y="-17960"/>
              <a:chExt cx="9144000" cy="26402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1E25B64-33D9-24E9-2CC3-E17FCE9DCB2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0" y="-17960"/>
                <a:ext cx="9144000" cy="246063"/>
              </a:xfrm>
              <a:prstGeom prst="rect">
                <a:avLst/>
              </a:prstGeom>
              <a:solidFill>
                <a:srgbClr val="18453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 descr="Michigan State University logo">
                <a:extLst>
                  <a:ext uri="{FF2B5EF4-FFF2-40B4-BE49-F238E27FC236}">
                    <a16:creationId xmlns:a16="http://schemas.microsoft.com/office/drawing/2014/main" id="{60FECF40-C62B-393F-2125-4BA46553E2B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2443" y="26957"/>
                <a:ext cx="2282231" cy="192657"/>
              </a:xfrm>
              <a:prstGeom prst="rect">
                <a:avLst/>
              </a:prstGeom>
            </p:spPr>
          </p:pic>
          <p:sp>
            <p:nvSpPr>
              <p:cNvPr id="12" name="Chevron 8">
                <a:extLst>
                  <a:ext uri="{FF2B5EF4-FFF2-40B4-BE49-F238E27FC236}">
                    <a16:creationId xmlns:a16="http://schemas.microsoft.com/office/drawing/2014/main" id="{B578D2C4-DEB8-4FB7-D8D0-7120A970EA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119326" y="0"/>
                <a:ext cx="138756" cy="246063"/>
              </a:xfrm>
              <a:custGeom>
                <a:avLst/>
                <a:gdLst>
                  <a:gd name="connsiteX0" fmla="*/ 0 w 218131"/>
                  <a:gd name="connsiteY0" fmla="*/ 0 h 246063"/>
                  <a:gd name="connsiteX1" fmla="*/ 109066 w 218131"/>
                  <a:gd name="connsiteY1" fmla="*/ 0 h 246063"/>
                  <a:gd name="connsiteX2" fmla="*/ 218131 w 218131"/>
                  <a:gd name="connsiteY2" fmla="*/ 123032 h 246063"/>
                  <a:gd name="connsiteX3" fmla="*/ 109066 w 218131"/>
                  <a:gd name="connsiteY3" fmla="*/ 246063 h 246063"/>
                  <a:gd name="connsiteX4" fmla="*/ 0 w 218131"/>
                  <a:gd name="connsiteY4" fmla="*/ 246063 h 246063"/>
                  <a:gd name="connsiteX5" fmla="*/ 109066 w 218131"/>
                  <a:gd name="connsiteY5" fmla="*/ 123032 h 246063"/>
                  <a:gd name="connsiteX6" fmla="*/ 0 w 218131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938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303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1090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3175 h 252413"/>
                  <a:gd name="connsiteX1" fmla="*/ 26516 w 138756"/>
                  <a:gd name="connsiteY1" fmla="*/ 0 h 252413"/>
                  <a:gd name="connsiteX2" fmla="*/ 138756 w 138756"/>
                  <a:gd name="connsiteY2" fmla="*/ 126207 h 252413"/>
                  <a:gd name="connsiteX3" fmla="*/ 23341 w 138756"/>
                  <a:gd name="connsiteY3" fmla="*/ 252413 h 252413"/>
                  <a:gd name="connsiteX4" fmla="*/ 0 w 138756"/>
                  <a:gd name="connsiteY4" fmla="*/ 249238 h 252413"/>
                  <a:gd name="connsiteX5" fmla="*/ 109066 w 138756"/>
                  <a:gd name="connsiteY5" fmla="*/ 126207 h 252413"/>
                  <a:gd name="connsiteX6" fmla="*/ 0 w 138756"/>
                  <a:gd name="connsiteY6" fmla="*/ 3175 h 252413"/>
                  <a:gd name="connsiteX0" fmla="*/ 0 w 138756"/>
                  <a:gd name="connsiteY0" fmla="*/ 3175 h 255588"/>
                  <a:gd name="connsiteX1" fmla="*/ 26516 w 138756"/>
                  <a:gd name="connsiteY1" fmla="*/ 0 h 255588"/>
                  <a:gd name="connsiteX2" fmla="*/ 138756 w 138756"/>
                  <a:gd name="connsiteY2" fmla="*/ 126207 h 255588"/>
                  <a:gd name="connsiteX3" fmla="*/ 36041 w 138756"/>
                  <a:gd name="connsiteY3" fmla="*/ 255588 h 255588"/>
                  <a:gd name="connsiteX4" fmla="*/ 0 w 138756"/>
                  <a:gd name="connsiteY4" fmla="*/ 249238 h 255588"/>
                  <a:gd name="connsiteX5" fmla="*/ 109066 w 138756"/>
                  <a:gd name="connsiteY5" fmla="*/ 126207 h 255588"/>
                  <a:gd name="connsiteX6" fmla="*/ 0 w 138756"/>
                  <a:gd name="connsiteY6" fmla="*/ 3175 h 255588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36041 w 138756"/>
                  <a:gd name="connsiteY1" fmla="*/ 635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36041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29691 w 138756"/>
                  <a:gd name="connsiteY1" fmla="*/ 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756" h="246063">
                    <a:moveTo>
                      <a:pt x="0" y="0"/>
                    </a:moveTo>
                    <a:lnTo>
                      <a:pt x="29691" y="0"/>
                    </a:lnTo>
                    <a:lnTo>
                      <a:pt x="138756" y="123032"/>
                    </a:lnTo>
                    <a:lnTo>
                      <a:pt x="32866" y="246063"/>
                    </a:lnTo>
                    <a:lnTo>
                      <a:pt x="0" y="246063"/>
                    </a:lnTo>
                    <a:lnTo>
                      <a:pt x="109066" y="1230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0000" dist="23000" dir="5400000" sx="1000" sy="100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D82DA4-A0BE-9289-E59D-0301A0F8F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-33788"/>
              <a:ext cx="8764794" cy="288611"/>
            </a:xfrm>
            <a:prstGeom prst="rect">
              <a:avLst/>
            </a:prstGeom>
            <a:solidFill>
              <a:srgbClr val="18453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0BD82C4-49B1-C2E5-470F-5F7F3E9685AD}"/>
              </a:ext>
            </a:extLst>
          </p:cNvPr>
          <p:cNvSpPr txBox="1">
            <a:spLocks/>
          </p:cNvSpPr>
          <p:nvPr userDrawn="1"/>
        </p:nvSpPr>
        <p:spPr>
          <a:xfrm>
            <a:off x="20292" y="-16640"/>
            <a:ext cx="502795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chemeClr val="bg1"/>
                </a:solidFill>
                <a:latin typeface="Gotham Book"/>
                <a:ea typeface="ＭＳ Ｐゴシック" charset="-128"/>
                <a:cs typeface="Gotham Book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Zones of Influence with Bioenergy Expansion</a:t>
            </a:r>
          </a:p>
        </p:txBody>
      </p:sp>
    </p:spTree>
    <p:extLst>
      <p:ext uri="{BB962C8B-B14F-4D97-AF65-F5344CB8AC3E}">
        <p14:creationId xmlns:p14="http://schemas.microsoft.com/office/powerpoint/2010/main" val="160102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184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EB5A5E-0C07-4E93-A112-D37B4D166B30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C69C389E-4455-03DB-F16D-2616AF90EDB7}"/>
              </a:ext>
            </a:extLst>
          </p:cNvPr>
          <p:cNvGrpSpPr/>
          <p:nvPr userDrawn="1"/>
        </p:nvGrpSpPr>
        <p:grpSpPr>
          <a:xfrm>
            <a:off x="0" y="-39342"/>
            <a:ext cx="12192000" cy="310108"/>
            <a:chOff x="0" y="-33788"/>
            <a:chExt cx="12192000" cy="310108"/>
          </a:xfrm>
        </p:grpSpPr>
        <p:grpSp>
          <p:nvGrpSpPr>
            <p:cNvPr id="11" name="Masthead">
              <a:extLst>
                <a:ext uri="{FF2B5EF4-FFF2-40B4-BE49-F238E27FC236}">
                  <a16:creationId xmlns:a16="http://schemas.microsoft.com/office/drawing/2014/main" id="{74069E26-F7C2-93D2-F146-4C4A1A8C79EC}"/>
                </a:ext>
              </a:extLst>
            </p:cNvPr>
            <p:cNvGrpSpPr/>
            <p:nvPr userDrawn="1"/>
          </p:nvGrpSpPr>
          <p:grpSpPr>
            <a:xfrm>
              <a:off x="1466850" y="-33357"/>
              <a:ext cx="10725150" cy="309677"/>
              <a:chOff x="0" y="-17960"/>
              <a:chExt cx="9144000" cy="26402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26540F9-EEBC-A934-C255-1C7E1D8CEE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0" y="-17960"/>
                <a:ext cx="9144000" cy="246063"/>
              </a:xfrm>
              <a:prstGeom prst="rect">
                <a:avLst/>
              </a:prstGeom>
              <a:solidFill>
                <a:srgbClr val="18453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 descr="Michigan State University logo">
                <a:extLst>
                  <a:ext uri="{FF2B5EF4-FFF2-40B4-BE49-F238E27FC236}">
                    <a16:creationId xmlns:a16="http://schemas.microsoft.com/office/drawing/2014/main" id="{4BB0D93A-BA05-18B7-EAF4-DC03AA278224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2443" y="26957"/>
                <a:ext cx="2282231" cy="192657"/>
              </a:xfrm>
              <a:prstGeom prst="rect">
                <a:avLst/>
              </a:prstGeom>
            </p:spPr>
          </p:pic>
          <p:sp>
            <p:nvSpPr>
              <p:cNvPr id="15" name="Chevron 8">
                <a:extLst>
                  <a:ext uri="{FF2B5EF4-FFF2-40B4-BE49-F238E27FC236}">
                    <a16:creationId xmlns:a16="http://schemas.microsoft.com/office/drawing/2014/main" id="{8808749F-915A-0F83-5CB2-CE1D4C4BB35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119326" y="0"/>
                <a:ext cx="138756" cy="246063"/>
              </a:xfrm>
              <a:custGeom>
                <a:avLst/>
                <a:gdLst>
                  <a:gd name="connsiteX0" fmla="*/ 0 w 218131"/>
                  <a:gd name="connsiteY0" fmla="*/ 0 h 246063"/>
                  <a:gd name="connsiteX1" fmla="*/ 109066 w 218131"/>
                  <a:gd name="connsiteY1" fmla="*/ 0 h 246063"/>
                  <a:gd name="connsiteX2" fmla="*/ 218131 w 218131"/>
                  <a:gd name="connsiteY2" fmla="*/ 123032 h 246063"/>
                  <a:gd name="connsiteX3" fmla="*/ 109066 w 218131"/>
                  <a:gd name="connsiteY3" fmla="*/ 246063 h 246063"/>
                  <a:gd name="connsiteX4" fmla="*/ 0 w 218131"/>
                  <a:gd name="connsiteY4" fmla="*/ 246063 h 246063"/>
                  <a:gd name="connsiteX5" fmla="*/ 109066 w 218131"/>
                  <a:gd name="connsiteY5" fmla="*/ 123032 h 246063"/>
                  <a:gd name="connsiteX6" fmla="*/ 0 w 218131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938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303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1090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3175 h 252413"/>
                  <a:gd name="connsiteX1" fmla="*/ 26516 w 138756"/>
                  <a:gd name="connsiteY1" fmla="*/ 0 h 252413"/>
                  <a:gd name="connsiteX2" fmla="*/ 138756 w 138756"/>
                  <a:gd name="connsiteY2" fmla="*/ 126207 h 252413"/>
                  <a:gd name="connsiteX3" fmla="*/ 23341 w 138756"/>
                  <a:gd name="connsiteY3" fmla="*/ 252413 h 252413"/>
                  <a:gd name="connsiteX4" fmla="*/ 0 w 138756"/>
                  <a:gd name="connsiteY4" fmla="*/ 249238 h 252413"/>
                  <a:gd name="connsiteX5" fmla="*/ 109066 w 138756"/>
                  <a:gd name="connsiteY5" fmla="*/ 126207 h 252413"/>
                  <a:gd name="connsiteX6" fmla="*/ 0 w 138756"/>
                  <a:gd name="connsiteY6" fmla="*/ 3175 h 252413"/>
                  <a:gd name="connsiteX0" fmla="*/ 0 w 138756"/>
                  <a:gd name="connsiteY0" fmla="*/ 3175 h 255588"/>
                  <a:gd name="connsiteX1" fmla="*/ 26516 w 138756"/>
                  <a:gd name="connsiteY1" fmla="*/ 0 h 255588"/>
                  <a:gd name="connsiteX2" fmla="*/ 138756 w 138756"/>
                  <a:gd name="connsiteY2" fmla="*/ 126207 h 255588"/>
                  <a:gd name="connsiteX3" fmla="*/ 36041 w 138756"/>
                  <a:gd name="connsiteY3" fmla="*/ 255588 h 255588"/>
                  <a:gd name="connsiteX4" fmla="*/ 0 w 138756"/>
                  <a:gd name="connsiteY4" fmla="*/ 249238 h 255588"/>
                  <a:gd name="connsiteX5" fmla="*/ 109066 w 138756"/>
                  <a:gd name="connsiteY5" fmla="*/ 126207 h 255588"/>
                  <a:gd name="connsiteX6" fmla="*/ 0 w 138756"/>
                  <a:gd name="connsiteY6" fmla="*/ 3175 h 255588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36041 w 138756"/>
                  <a:gd name="connsiteY1" fmla="*/ 635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36041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29691 w 138756"/>
                  <a:gd name="connsiteY1" fmla="*/ 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756" h="246063">
                    <a:moveTo>
                      <a:pt x="0" y="0"/>
                    </a:moveTo>
                    <a:lnTo>
                      <a:pt x="29691" y="0"/>
                    </a:lnTo>
                    <a:lnTo>
                      <a:pt x="138756" y="123032"/>
                    </a:lnTo>
                    <a:lnTo>
                      <a:pt x="32866" y="246063"/>
                    </a:lnTo>
                    <a:lnTo>
                      <a:pt x="0" y="246063"/>
                    </a:lnTo>
                    <a:lnTo>
                      <a:pt x="109066" y="1230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0000" dist="23000" dir="5400000" sx="1000" sy="100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7B6B2D-3B4B-653D-5061-465A9A42D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-33788"/>
              <a:ext cx="8764794" cy="288611"/>
            </a:xfrm>
            <a:prstGeom prst="rect">
              <a:avLst/>
            </a:prstGeom>
            <a:solidFill>
              <a:srgbClr val="18453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9D8689BD-F5EC-0D53-2A95-C00DA67FDB36}"/>
              </a:ext>
            </a:extLst>
          </p:cNvPr>
          <p:cNvSpPr txBox="1">
            <a:spLocks/>
          </p:cNvSpPr>
          <p:nvPr userDrawn="1"/>
        </p:nvSpPr>
        <p:spPr>
          <a:xfrm>
            <a:off x="20292" y="-16640"/>
            <a:ext cx="502795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chemeClr val="bg1"/>
                </a:solidFill>
                <a:latin typeface="Gotham Book"/>
                <a:ea typeface="ＭＳ Ｐゴシック" charset="-128"/>
                <a:cs typeface="Gotham Book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Filer City Biopower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2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7B4F-DCCF-4A9C-821B-0CDD79D2ABB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6B6C05C-BCF1-5C07-4141-D266D933D174}"/>
              </a:ext>
            </a:extLst>
          </p:cNvPr>
          <p:cNvGrpSpPr/>
          <p:nvPr userDrawn="1"/>
        </p:nvGrpSpPr>
        <p:grpSpPr>
          <a:xfrm>
            <a:off x="0" y="-39342"/>
            <a:ext cx="12192000" cy="310108"/>
            <a:chOff x="0" y="-33788"/>
            <a:chExt cx="12192000" cy="310108"/>
          </a:xfrm>
        </p:grpSpPr>
        <p:grpSp>
          <p:nvGrpSpPr>
            <p:cNvPr id="9" name="Masthead">
              <a:extLst>
                <a:ext uri="{FF2B5EF4-FFF2-40B4-BE49-F238E27FC236}">
                  <a16:creationId xmlns:a16="http://schemas.microsoft.com/office/drawing/2014/main" id="{3969DB6B-6D21-2BEF-9786-C72FC455D062}"/>
                </a:ext>
              </a:extLst>
            </p:cNvPr>
            <p:cNvGrpSpPr/>
            <p:nvPr userDrawn="1"/>
          </p:nvGrpSpPr>
          <p:grpSpPr>
            <a:xfrm>
              <a:off x="1466850" y="-33357"/>
              <a:ext cx="10725150" cy="309677"/>
              <a:chOff x="0" y="-17960"/>
              <a:chExt cx="9144000" cy="264023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4036237-60D1-DC85-5FFA-A89F271E7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0" y="-17960"/>
                <a:ext cx="9144000" cy="246063"/>
              </a:xfrm>
              <a:prstGeom prst="rect">
                <a:avLst/>
              </a:prstGeom>
              <a:solidFill>
                <a:srgbClr val="18453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 descr="Michigan State University logo">
                <a:extLst>
                  <a:ext uri="{FF2B5EF4-FFF2-40B4-BE49-F238E27FC236}">
                    <a16:creationId xmlns:a16="http://schemas.microsoft.com/office/drawing/2014/main" id="{8C7A2B96-C759-DA0C-74AD-FA6ECE1A12B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2443" y="26957"/>
                <a:ext cx="2282231" cy="192657"/>
              </a:xfrm>
              <a:prstGeom prst="rect">
                <a:avLst/>
              </a:prstGeom>
            </p:spPr>
          </p:pic>
          <p:sp>
            <p:nvSpPr>
              <p:cNvPr id="13" name="Chevron 8">
                <a:extLst>
                  <a:ext uri="{FF2B5EF4-FFF2-40B4-BE49-F238E27FC236}">
                    <a16:creationId xmlns:a16="http://schemas.microsoft.com/office/drawing/2014/main" id="{D8615CE0-9DB1-B0AE-1E89-B4A2CDA6DB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119326" y="0"/>
                <a:ext cx="138756" cy="246063"/>
              </a:xfrm>
              <a:custGeom>
                <a:avLst/>
                <a:gdLst>
                  <a:gd name="connsiteX0" fmla="*/ 0 w 218131"/>
                  <a:gd name="connsiteY0" fmla="*/ 0 h 246063"/>
                  <a:gd name="connsiteX1" fmla="*/ 109066 w 218131"/>
                  <a:gd name="connsiteY1" fmla="*/ 0 h 246063"/>
                  <a:gd name="connsiteX2" fmla="*/ 218131 w 218131"/>
                  <a:gd name="connsiteY2" fmla="*/ 123032 h 246063"/>
                  <a:gd name="connsiteX3" fmla="*/ 109066 w 218131"/>
                  <a:gd name="connsiteY3" fmla="*/ 246063 h 246063"/>
                  <a:gd name="connsiteX4" fmla="*/ 0 w 218131"/>
                  <a:gd name="connsiteY4" fmla="*/ 246063 h 246063"/>
                  <a:gd name="connsiteX5" fmla="*/ 109066 w 218131"/>
                  <a:gd name="connsiteY5" fmla="*/ 123032 h 246063"/>
                  <a:gd name="connsiteX6" fmla="*/ 0 w 218131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938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303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1090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3175 h 252413"/>
                  <a:gd name="connsiteX1" fmla="*/ 26516 w 138756"/>
                  <a:gd name="connsiteY1" fmla="*/ 0 h 252413"/>
                  <a:gd name="connsiteX2" fmla="*/ 138756 w 138756"/>
                  <a:gd name="connsiteY2" fmla="*/ 126207 h 252413"/>
                  <a:gd name="connsiteX3" fmla="*/ 23341 w 138756"/>
                  <a:gd name="connsiteY3" fmla="*/ 252413 h 252413"/>
                  <a:gd name="connsiteX4" fmla="*/ 0 w 138756"/>
                  <a:gd name="connsiteY4" fmla="*/ 249238 h 252413"/>
                  <a:gd name="connsiteX5" fmla="*/ 109066 w 138756"/>
                  <a:gd name="connsiteY5" fmla="*/ 126207 h 252413"/>
                  <a:gd name="connsiteX6" fmla="*/ 0 w 138756"/>
                  <a:gd name="connsiteY6" fmla="*/ 3175 h 252413"/>
                  <a:gd name="connsiteX0" fmla="*/ 0 w 138756"/>
                  <a:gd name="connsiteY0" fmla="*/ 3175 h 255588"/>
                  <a:gd name="connsiteX1" fmla="*/ 26516 w 138756"/>
                  <a:gd name="connsiteY1" fmla="*/ 0 h 255588"/>
                  <a:gd name="connsiteX2" fmla="*/ 138756 w 138756"/>
                  <a:gd name="connsiteY2" fmla="*/ 126207 h 255588"/>
                  <a:gd name="connsiteX3" fmla="*/ 36041 w 138756"/>
                  <a:gd name="connsiteY3" fmla="*/ 255588 h 255588"/>
                  <a:gd name="connsiteX4" fmla="*/ 0 w 138756"/>
                  <a:gd name="connsiteY4" fmla="*/ 249238 h 255588"/>
                  <a:gd name="connsiteX5" fmla="*/ 109066 w 138756"/>
                  <a:gd name="connsiteY5" fmla="*/ 126207 h 255588"/>
                  <a:gd name="connsiteX6" fmla="*/ 0 w 138756"/>
                  <a:gd name="connsiteY6" fmla="*/ 3175 h 255588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36041 w 138756"/>
                  <a:gd name="connsiteY1" fmla="*/ 635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36041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29691 w 138756"/>
                  <a:gd name="connsiteY1" fmla="*/ 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756" h="246063">
                    <a:moveTo>
                      <a:pt x="0" y="0"/>
                    </a:moveTo>
                    <a:lnTo>
                      <a:pt x="29691" y="0"/>
                    </a:lnTo>
                    <a:lnTo>
                      <a:pt x="138756" y="123032"/>
                    </a:lnTo>
                    <a:lnTo>
                      <a:pt x="32866" y="246063"/>
                    </a:lnTo>
                    <a:lnTo>
                      <a:pt x="0" y="246063"/>
                    </a:lnTo>
                    <a:lnTo>
                      <a:pt x="109066" y="1230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0000" dist="23000" dir="5400000" sx="1000" sy="100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F556E66-B9E6-21D8-21A6-AA50E7F7A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-33788"/>
              <a:ext cx="8764794" cy="288611"/>
            </a:xfrm>
            <a:prstGeom prst="rect">
              <a:avLst/>
            </a:prstGeom>
            <a:solidFill>
              <a:srgbClr val="18453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1C3266B-F440-BF7A-A0C7-B4C35D3CBED0}"/>
              </a:ext>
            </a:extLst>
          </p:cNvPr>
          <p:cNvSpPr txBox="1">
            <a:spLocks/>
          </p:cNvSpPr>
          <p:nvPr userDrawn="1"/>
        </p:nvSpPr>
        <p:spPr>
          <a:xfrm>
            <a:off x="20292" y="-16640"/>
            <a:ext cx="502795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chemeClr val="bg1"/>
                </a:solidFill>
                <a:latin typeface="Gotham Book"/>
                <a:ea typeface="ＭＳ Ｐゴシック" charset="-128"/>
                <a:cs typeface="Gotham Book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Filer City Biopower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42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77B4F-DCCF-4A9C-821B-0CDD79D2ABB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EF9425-0802-D1DC-97C8-56F8E6AD0804}"/>
              </a:ext>
            </a:extLst>
          </p:cNvPr>
          <p:cNvGrpSpPr/>
          <p:nvPr userDrawn="1"/>
        </p:nvGrpSpPr>
        <p:grpSpPr>
          <a:xfrm>
            <a:off x="0" y="-39342"/>
            <a:ext cx="12192000" cy="310108"/>
            <a:chOff x="0" y="-33788"/>
            <a:chExt cx="12192000" cy="310108"/>
          </a:xfrm>
        </p:grpSpPr>
        <p:grpSp>
          <p:nvGrpSpPr>
            <p:cNvPr id="11" name="Masthead">
              <a:extLst>
                <a:ext uri="{FF2B5EF4-FFF2-40B4-BE49-F238E27FC236}">
                  <a16:creationId xmlns:a16="http://schemas.microsoft.com/office/drawing/2014/main" id="{A2C4212E-FFB9-D58E-FF76-6DCAE739F35F}"/>
                </a:ext>
              </a:extLst>
            </p:cNvPr>
            <p:cNvGrpSpPr/>
            <p:nvPr userDrawn="1"/>
          </p:nvGrpSpPr>
          <p:grpSpPr>
            <a:xfrm>
              <a:off x="1466850" y="-33357"/>
              <a:ext cx="10725150" cy="309677"/>
              <a:chOff x="0" y="-17960"/>
              <a:chExt cx="9144000" cy="26402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35D90AB-23BC-17CB-F3B2-B21C9F33D1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0" y="-17960"/>
                <a:ext cx="9144000" cy="246063"/>
              </a:xfrm>
              <a:prstGeom prst="rect">
                <a:avLst/>
              </a:prstGeom>
              <a:solidFill>
                <a:srgbClr val="18453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 descr="Michigan State University logo">
                <a:extLst>
                  <a:ext uri="{FF2B5EF4-FFF2-40B4-BE49-F238E27FC236}">
                    <a16:creationId xmlns:a16="http://schemas.microsoft.com/office/drawing/2014/main" id="{C191B527-5DAD-D9E9-AF26-17A9FFA23AD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2443" y="26957"/>
                <a:ext cx="2282231" cy="192657"/>
              </a:xfrm>
              <a:prstGeom prst="rect">
                <a:avLst/>
              </a:prstGeom>
            </p:spPr>
          </p:pic>
          <p:sp>
            <p:nvSpPr>
              <p:cNvPr id="15" name="Chevron 8">
                <a:extLst>
                  <a:ext uri="{FF2B5EF4-FFF2-40B4-BE49-F238E27FC236}">
                    <a16:creationId xmlns:a16="http://schemas.microsoft.com/office/drawing/2014/main" id="{3095DF00-FADC-DD95-EBF5-3AF7683A8D0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119326" y="0"/>
                <a:ext cx="138756" cy="246063"/>
              </a:xfrm>
              <a:custGeom>
                <a:avLst/>
                <a:gdLst>
                  <a:gd name="connsiteX0" fmla="*/ 0 w 218131"/>
                  <a:gd name="connsiteY0" fmla="*/ 0 h 246063"/>
                  <a:gd name="connsiteX1" fmla="*/ 109066 w 218131"/>
                  <a:gd name="connsiteY1" fmla="*/ 0 h 246063"/>
                  <a:gd name="connsiteX2" fmla="*/ 218131 w 218131"/>
                  <a:gd name="connsiteY2" fmla="*/ 123032 h 246063"/>
                  <a:gd name="connsiteX3" fmla="*/ 109066 w 218131"/>
                  <a:gd name="connsiteY3" fmla="*/ 246063 h 246063"/>
                  <a:gd name="connsiteX4" fmla="*/ 0 w 218131"/>
                  <a:gd name="connsiteY4" fmla="*/ 246063 h 246063"/>
                  <a:gd name="connsiteX5" fmla="*/ 109066 w 218131"/>
                  <a:gd name="connsiteY5" fmla="*/ 123032 h 246063"/>
                  <a:gd name="connsiteX6" fmla="*/ 0 w 218131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938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303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1090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3175 h 252413"/>
                  <a:gd name="connsiteX1" fmla="*/ 26516 w 138756"/>
                  <a:gd name="connsiteY1" fmla="*/ 0 h 252413"/>
                  <a:gd name="connsiteX2" fmla="*/ 138756 w 138756"/>
                  <a:gd name="connsiteY2" fmla="*/ 126207 h 252413"/>
                  <a:gd name="connsiteX3" fmla="*/ 23341 w 138756"/>
                  <a:gd name="connsiteY3" fmla="*/ 252413 h 252413"/>
                  <a:gd name="connsiteX4" fmla="*/ 0 w 138756"/>
                  <a:gd name="connsiteY4" fmla="*/ 249238 h 252413"/>
                  <a:gd name="connsiteX5" fmla="*/ 109066 w 138756"/>
                  <a:gd name="connsiteY5" fmla="*/ 126207 h 252413"/>
                  <a:gd name="connsiteX6" fmla="*/ 0 w 138756"/>
                  <a:gd name="connsiteY6" fmla="*/ 3175 h 252413"/>
                  <a:gd name="connsiteX0" fmla="*/ 0 w 138756"/>
                  <a:gd name="connsiteY0" fmla="*/ 3175 h 255588"/>
                  <a:gd name="connsiteX1" fmla="*/ 26516 w 138756"/>
                  <a:gd name="connsiteY1" fmla="*/ 0 h 255588"/>
                  <a:gd name="connsiteX2" fmla="*/ 138756 w 138756"/>
                  <a:gd name="connsiteY2" fmla="*/ 126207 h 255588"/>
                  <a:gd name="connsiteX3" fmla="*/ 36041 w 138756"/>
                  <a:gd name="connsiteY3" fmla="*/ 255588 h 255588"/>
                  <a:gd name="connsiteX4" fmla="*/ 0 w 138756"/>
                  <a:gd name="connsiteY4" fmla="*/ 249238 h 255588"/>
                  <a:gd name="connsiteX5" fmla="*/ 109066 w 138756"/>
                  <a:gd name="connsiteY5" fmla="*/ 126207 h 255588"/>
                  <a:gd name="connsiteX6" fmla="*/ 0 w 138756"/>
                  <a:gd name="connsiteY6" fmla="*/ 3175 h 255588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36041 w 138756"/>
                  <a:gd name="connsiteY1" fmla="*/ 635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36041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29691 w 138756"/>
                  <a:gd name="connsiteY1" fmla="*/ 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756" h="246063">
                    <a:moveTo>
                      <a:pt x="0" y="0"/>
                    </a:moveTo>
                    <a:lnTo>
                      <a:pt x="29691" y="0"/>
                    </a:lnTo>
                    <a:lnTo>
                      <a:pt x="138756" y="123032"/>
                    </a:lnTo>
                    <a:lnTo>
                      <a:pt x="32866" y="246063"/>
                    </a:lnTo>
                    <a:lnTo>
                      <a:pt x="0" y="246063"/>
                    </a:lnTo>
                    <a:lnTo>
                      <a:pt x="109066" y="1230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0000" dist="23000" dir="5400000" sx="1000" sy="100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778E51-28F9-1DC8-FBD8-6BFBE6BC6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-33788"/>
              <a:ext cx="8764794" cy="288611"/>
            </a:xfrm>
            <a:prstGeom prst="rect">
              <a:avLst/>
            </a:prstGeom>
            <a:solidFill>
              <a:srgbClr val="18453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FBF2F4C-4FE5-C66D-A4F7-C062AAED4128}"/>
              </a:ext>
            </a:extLst>
          </p:cNvPr>
          <p:cNvSpPr txBox="1">
            <a:spLocks/>
          </p:cNvSpPr>
          <p:nvPr userDrawn="1"/>
        </p:nvSpPr>
        <p:spPr>
          <a:xfrm>
            <a:off x="20292" y="-16640"/>
            <a:ext cx="502795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chemeClr val="bg1"/>
                </a:solidFill>
                <a:latin typeface="Gotham Book"/>
                <a:ea typeface="ＭＳ Ｐゴシック" charset="-128"/>
                <a:cs typeface="Gotham Book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Filer City Biopower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316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50520E2-60C7-6587-0A33-8DBDEDC78EB4}"/>
              </a:ext>
            </a:extLst>
          </p:cNvPr>
          <p:cNvGrpSpPr/>
          <p:nvPr userDrawn="1"/>
        </p:nvGrpSpPr>
        <p:grpSpPr>
          <a:xfrm>
            <a:off x="0" y="-39342"/>
            <a:ext cx="12192000" cy="310108"/>
            <a:chOff x="0" y="-33788"/>
            <a:chExt cx="12192000" cy="310108"/>
          </a:xfrm>
        </p:grpSpPr>
        <p:grpSp>
          <p:nvGrpSpPr>
            <p:cNvPr id="7" name="Masthead">
              <a:extLst>
                <a:ext uri="{FF2B5EF4-FFF2-40B4-BE49-F238E27FC236}">
                  <a16:creationId xmlns:a16="http://schemas.microsoft.com/office/drawing/2014/main" id="{15DE99DE-081C-A307-B56B-E46062801A35}"/>
                </a:ext>
              </a:extLst>
            </p:cNvPr>
            <p:cNvGrpSpPr/>
            <p:nvPr userDrawn="1"/>
          </p:nvGrpSpPr>
          <p:grpSpPr>
            <a:xfrm>
              <a:off x="1466850" y="-33357"/>
              <a:ext cx="10725150" cy="309677"/>
              <a:chOff x="0" y="-17960"/>
              <a:chExt cx="9144000" cy="264023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C2F14FF-732B-B493-749B-AB1D63E2DB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0" y="-17960"/>
                <a:ext cx="9144000" cy="246063"/>
              </a:xfrm>
              <a:prstGeom prst="rect">
                <a:avLst/>
              </a:prstGeom>
              <a:solidFill>
                <a:srgbClr val="18453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" name="Picture 9" descr="Michigan State University logo">
                <a:extLst>
                  <a:ext uri="{FF2B5EF4-FFF2-40B4-BE49-F238E27FC236}">
                    <a16:creationId xmlns:a16="http://schemas.microsoft.com/office/drawing/2014/main" id="{C4ABB359-3836-2C3B-1D30-6B73E7BDF1A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2443" y="26957"/>
                <a:ext cx="2282231" cy="192657"/>
              </a:xfrm>
              <a:prstGeom prst="rect">
                <a:avLst/>
              </a:prstGeom>
            </p:spPr>
          </p:pic>
          <p:sp>
            <p:nvSpPr>
              <p:cNvPr id="11" name="Chevron 8">
                <a:extLst>
                  <a:ext uri="{FF2B5EF4-FFF2-40B4-BE49-F238E27FC236}">
                    <a16:creationId xmlns:a16="http://schemas.microsoft.com/office/drawing/2014/main" id="{0E896320-EC2C-B395-1DE7-8423486B36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119326" y="0"/>
                <a:ext cx="138756" cy="246063"/>
              </a:xfrm>
              <a:custGeom>
                <a:avLst/>
                <a:gdLst>
                  <a:gd name="connsiteX0" fmla="*/ 0 w 218131"/>
                  <a:gd name="connsiteY0" fmla="*/ 0 h 246063"/>
                  <a:gd name="connsiteX1" fmla="*/ 109066 w 218131"/>
                  <a:gd name="connsiteY1" fmla="*/ 0 h 246063"/>
                  <a:gd name="connsiteX2" fmla="*/ 218131 w 218131"/>
                  <a:gd name="connsiteY2" fmla="*/ 123032 h 246063"/>
                  <a:gd name="connsiteX3" fmla="*/ 109066 w 218131"/>
                  <a:gd name="connsiteY3" fmla="*/ 246063 h 246063"/>
                  <a:gd name="connsiteX4" fmla="*/ 0 w 218131"/>
                  <a:gd name="connsiteY4" fmla="*/ 246063 h 246063"/>
                  <a:gd name="connsiteX5" fmla="*/ 109066 w 218131"/>
                  <a:gd name="connsiteY5" fmla="*/ 123032 h 246063"/>
                  <a:gd name="connsiteX6" fmla="*/ 0 w 218131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938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303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1090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3175 h 252413"/>
                  <a:gd name="connsiteX1" fmla="*/ 26516 w 138756"/>
                  <a:gd name="connsiteY1" fmla="*/ 0 h 252413"/>
                  <a:gd name="connsiteX2" fmla="*/ 138756 w 138756"/>
                  <a:gd name="connsiteY2" fmla="*/ 126207 h 252413"/>
                  <a:gd name="connsiteX3" fmla="*/ 23341 w 138756"/>
                  <a:gd name="connsiteY3" fmla="*/ 252413 h 252413"/>
                  <a:gd name="connsiteX4" fmla="*/ 0 w 138756"/>
                  <a:gd name="connsiteY4" fmla="*/ 249238 h 252413"/>
                  <a:gd name="connsiteX5" fmla="*/ 109066 w 138756"/>
                  <a:gd name="connsiteY5" fmla="*/ 126207 h 252413"/>
                  <a:gd name="connsiteX6" fmla="*/ 0 w 138756"/>
                  <a:gd name="connsiteY6" fmla="*/ 3175 h 252413"/>
                  <a:gd name="connsiteX0" fmla="*/ 0 w 138756"/>
                  <a:gd name="connsiteY0" fmla="*/ 3175 h 255588"/>
                  <a:gd name="connsiteX1" fmla="*/ 26516 w 138756"/>
                  <a:gd name="connsiteY1" fmla="*/ 0 h 255588"/>
                  <a:gd name="connsiteX2" fmla="*/ 138756 w 138756"/>
                  <a:gd name="connsiteY2" fmla="*/ 126207 h 255588"/>
                  <a:gd name="connsiteX3" fmla="*/ 36041 w 138756"/>
                  <a:gd name="connsiteY3" fmla="*/ 255588 h 255588"/>
                  <a:gd name="connsiteX4" fmla="*/ 0 w 138756"/>
                  <a:gd name="connsiteY4" fmla="*/ 249238 h 255588"/>
                  <a:gd name="connsiteX5" fmla="*/ 109066 w 138756"/>
                  <a:gd name="connsiteY5" fmla="*/ 126207 h 255588"/>
                  <a:gd name="connsiteX6" fmla="*/ 0 w 138756"/>
                  <a:gd name="connsiteY6" fmla="*/ 3175 h 255588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36041 w 138756"/>
                  <a:gd name="connsiteY1" fmla="*/ 635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36041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29691 w 138756"/>
                  <a:gd name="connsiteY1" fmla="*/ 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756" h="246063">
                    <a:moveTo>
                      <a:pt x="0" y="0"/>
                    </a:moveTo>
                    <a:lnTo>
                      <a:pt x="29691" y="0"/>
                    </a:lnTo>
                    <a:lnTo>
                      <a:pt x="138756" y="123032"/>
                    </a:lnTo>
                    <a:lnTo>
                      <a:pt x="32866" y="246063"/>
                    </a:lnTo>
                    <a:lnTo>
                      <a:pt x="0" y="246063"/>
                    </a:lnTo>
                    <a:lnTo>
                      <a:pt x="109066" y="1230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0000" dist="23000" dir="5400000" sx="1000" sy="100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7AD1ADA-77AD-C8F3-F831-6D9ECC618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-33788"/>
              <a:ext cx="8764794" cy="288611"/>
            </a:xfrm>
            <a:prstGeom prst="rect">
              <a:avLst/>
            </a:prstGeom>
            <a:solidFill>
              <a:srgbClr val="18453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ED6D642-3275-CD48-566E-18D18DB09499}"/>
              </a:ext>
            </a:extLst>
          </p:cNvPr>
          <p:cNvSpPr txBox="1">
            <a:spLocks/>
          </p:cNvSpPr>
          <p:nvPr userDrawn="1"/>
        </p:nvSpPr>
        <p:spPr>
          <a:xfrm>
            <a:off x="20292" y="-16640"/>
            <a:ext cx="502795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chemeClr val="bg1"/>
                </a:solidFill>
                <a:latin typeface="Gotham Book"/>
                <a:ea typeface="ＭＳ Ｐゴシック" charset="-128"/>
                <a:cs typeface="Gotham Book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Filer City Biopower</a:t>
            </a:r>
          </a:p>
          <a:p>
            <a:pPr>
              <a:defRPr/>
            </a:pP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15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184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A628-C83B-4C66-83F4-1711CE3738FD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26F180B-0199-693C-EE1C-9DDBD3FA3A9D}"/>
              </a:ext>
            </a:extLst>
          </p:cNvPr>
          <p:cNvGrpSpPr/>
          <p:nvPr userDrawn="1"/>
        </p:nvGrpSpPr>
        <p:grpSpPr>
          <a:xfrm>
            <a:off x="0" y="-39342"/>
            <a:ext cx="12192000" cy="310108"/>
            <a:chOff x="0" y="-33788"/>
            <a:chExt cx="12192000" cy="310108"/>
          </a:xfrm>
        </p:grpSpPr>
        <p:grpSp>
          <p:nvGrpSpPr>
            <p:cNvPr id="3" name="Masthead">
              <a:extLst>
                <a:ext uri="{FF2B5EF4-FFF2-40B4-BE49-F238E27FC236}">
                  <a16:creationId xmlns:a16="http://schemas.microsoft.com/office/drawing/2014/main" id="{1307FE60-E428-B2EA-AC58-AE88378371D6}"/>
                </a:ext>
              </a:extLst>
            </p:cNvPr>
            <p:cNvGrpSpPr/>
            <p:nvPr userDrawn="1"/>
          </p:nvGrpSpPr>
          <p:grpSpPr>
            <a:xfrm>
              <a:off x="1466850" y="-33357"/>
              <a:ext cx="10725150" cy="309677"/>
              <a:chOff x="0" y="-17960"/>
              <a:chExt cx="9144000" cy="264023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3CAF2E5-B80B-280D-D3D7-861690E5730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0" y="-17960"/>
                <a:ext cx="9144000" cy="246063"/>
              </a:xfrm>
              <a:prstGeom prst="rect">
                <a:avLst/>
              </a:prstGeom>
              <a:solidFill>
                <a:srgbClr val="18453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 descr="Michigan State University logo">
                <a:extLst>
                  <a:ext uri="{FF2B5EF4-FFF2-40B4-BE49-F238E27FC236}">
                    <a16:creationId xmlns:a16="http://schemas.microsoft.com/office/drawing/2014/main" id="{50A383DA-0615-2E56-44B0-FD596623A16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2443" y="26957"/>
                <a:ext cx="2282231" cy="192657"/>
              </a:xfrm>
              <a:prstGeom prst="rect">
                <a:avLst/>
              </a:prstGeom>
            </p:spPr>
          </p:pic>
          <p:sp>
            <p:nvSpPr>
              <p:cNvPr id="12" name="Chevron 8">
                <a:extLst>
                  <a:ext uri="{FF2B5EF4-FFF2-40B4-BE49-F238E27FC236}">
                    <a16:creationId xmlns:a16="http://schemas.microsoft.com/office/drawing/2014/main" id="{8F381BE1-7C82-DA5A-193D-D4E089847E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119326" y="0"/>
                <a:ext cx="138756" cy="246063"/>
              </a:xfrm>
              <a:custGeom>
                <a:avLst/>
                <a:gdLst>
                  <a:gd name="connsiteX0" fmla="*/ 0 w 218131"/>
                  <a:gd name="connsiteY0" fmla="*/ 0 h 246063"/>
                  <a:gd name="connsiteX1" fmla="*/ 109066 w 218131"/>
                  <a:gd name="connsiteY1" fmla="*/ 0 h 246063"/>
                  <a:gd name="connsiteX2" fmla="*/ 218131 w 218131"/>
                  <a:gd name="connsiteY2" fmla="*/ 123032 h 246063"/>
                  <a:gd name="connsiteX3" fmla="*/ 109066 w 218131"/>
                  <a:gd name="connsiteY3" fmla="*/ 246063 h 246063"/>
                  <a:gd name="connsiteX4" fmla="*/ 0 w 218131"/>
                  <a:gd name="connsiteY4" fmla="*/ 246063 h 246063"/>
                  <a:gd name="connsiteX5" fmla="*/ 109066 w 218131"/>
                  <a:gd name="connsiteY5" fmla="*/ 123032 h 246063"/>
                  <a:gd name="connsiteX6" fmla="*/ 0 w 218131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938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303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1090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3175 h 252413"/>
                  <a:gd name="connsiteX1" fmla="*/ 26516 w 138756"/>
                  <a:gd name="connsiteY1" fmla="*/ 0 h 252413"/>
                  <a:gd name="connsiteX2" fmla="*/ 138756 w 138756"/>
                  <a:gd name="connsiteY2" fmla="*/ 126207 h 252413"/>
                  <a:gd name="connsiteX3" fmla="*/ 23341 w 138756"/>
                  <a:gd name="connsiteY3" fmla="*/ 252413 h 252413"/>
                  <a:gd name="connsiteX4" fmla="*/ 0 w 138756"/>
                  <a:gd name="connsiteY4" fmla="*/ 249238 h 252413"/>
                  <a:gd name="connsiteX5" fmla="*/ 109066 w 138756"/>
                  <a:gd name="connsiteY5" fmla="*/ 126207 h 252413"/>
                  <a:gd name="connsiteX6" fmla="*/ 0 w 138756"/>
                  <a:gd name="connsiteY6" fmla="*/ 3175 h 252413"/>
                  <a:gd name="connsiteX0" fmla="*/ 0 w 138756"/>
                  <a:gd name="connsiteY0" fmla="*/ 3175 h 255588"/>
                  <a:gd name="connsiteX1" fmla="*/ 26516 w 138756"/>
                  <a:gd name="connsiteY1" fmla="*/ 0 h 255588"/>
                  <a:gd name="connsiteX2" fmla="*/ 138756 w 138756"/>
                  <a:gd name="connsiteY2" fmla="*/ 126207 h 255588"/>
                  <a:gd name="connsiteX3" fmla="*/ 36041 w 138756"/>
                  <a:gd name="connsiteY3" fmla="*/ 255588 h 255588"/>
                  <a:gd name="connsiteX4" fmla="*/ 0 w 138756"/>
                  <a:gd name="connsiteY4" fmla="*/ 249238 h 255588"/>
                  <a:gd name="connsiteX5" fmla="*/ 109066 w 138756"/>
                  <a:gd name="connsiteY5" fmla="*/ 126207 h 255588"/>
                  <a:gd name="connsiteX6" fmla="*/ 0 w 138756"/>
                  <a:gd name="connsiteY6" fmla="*/ 3175 h 255588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36041 w 138756"/>
                  <a:gd name="connsiteY1" fmla="*/ 635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36041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29691 w 138756"/>
                  <a:gd name="connsiteY1" fmla="*/ 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756" h="246063">
                    <a:moveTo>
                      <a:pt x="0" y="0"/>
                    </a:moveTo>
                    <a:lnTo>
                      <a:pt x="29691" y="0"/>
                    </a:lnTo>
                    <a:lnTo>
                      <a:pt x="138756" y="123032"/>
                    </a:lnTo>
                    <a:lnTo>
                      <a:pt x="32866" y="246063"/>
                    </a:lnTo>
                    <a:lnTo>
                      <a:pt x="0" y="246063"/>
                    </a:lnTo>
                    <a:lnTo>
                      <a:pt x="109066" y="1230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0000" dist="23000" dir="5400000" sx="1000" sy="100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687C92F-2FDB-EEEF-EC8D-F438370A4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-33788"/>
              <a:ext cx="8764794" cy="288611"/>
            </a:xfrm>
            <a:prstGeom prst="rect">
              <a:avLst/>
            </a:prstGeom>
            <a:solidFill>
              <a:srgbClr val="18453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496C830-A1F1-79EC-5689-74168D4FACE2}"/>
              </a:ext>
            </a:extLst>
          </p:cNvPr>
          <p:cNvSpPr txBox="1">
            <a:spLocks/>
          </p:cNvSpPr>
          <p:nvPr userDrawn="1"/>
        </p:nvSpPr>
        <p:spPr>
          <a:xfrm>
            <a:off x="20292" y="-16640"/>
            <a:ext cx="502795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chemeClr val="bg1"/>
                </a:solidFill>
                <a:latin typeface="Gotham Book"/>
                <a:ea typeface="ＭＳ Ｐゴシック" charset="-128"/>
                <a:cs typeface="Gotham Book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Filer City Biopower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36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D377B4F-DCCF-4A9C-821B-0CDD79D2ABB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E2EBCCD-EF94-4224-951D-E7FDD14DE1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46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184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B7711-B905-4633-B4D7-6F3A49A2E7D9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8BDB98-099A-7C86-EC6F-37AD9809B608}"/>
              </a:ext>
            </a:extLst>
          </p:cNvPr>
          <p:cNvGrpSpPr/>
          <p:nvPr userDrawn="1"/>
        </p:nvGrpSpPr>
        <p:grpSpPr>
          <a:xfrm>
            <a:off x="0" y="-39342"/>
            <a:ext cx="12192000" cy="310108"/>
            <a:chOff x="0" y="-33788"/>
            <a:chExt cx="12192000" cy="310108"/>
          </a:xfrm>
        </p:grpSpPr>
        <p:grpSp>
          <p:nvGrpSpPr>
            <p:cNvPr id="11" name="Masthead">
              <a:extLst>
                <a:ext uri="{FF2B5EF4-FFF2-40B4-BE49-F238E27FC236}">
                  <a16:creationId xmlns:a16="http://schemas.microsoft.com/office/drawing/2014/main" id="{E06BD3FB-E177-4015-59BB-A863BA79F76A}"/>
                </a:ext>
              </a:extLst>
            </p:cNvPr>
            <p:cNvGrpSpPr/>
            <p:nvPr userDrawn="1"/>
          </p:nvGrpSpPr>
          <p:grpSpPr>
            <a:xfrm>
              <a:off x="1466850" y="-33357"/>
              <a:ext cx="10725150" cy="309677"/>
              <a:chOff x="0" y="-17960"/>
              <a:chExt cx="9144000" cy="26402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BE842EB-554A-F465-7B25-E8CDF3B73C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0" y="-17960"/>
                <a:ext cx="9144000" cy="246063"/>
              </a:xfrm>
              <a:prstGeom prst="rect">
                <a:avLst/>
              </a:prstGeom>
              <a:solidFill>
                <a:srgbClr val="18453B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4" name="Picture 13" descr="Michigan State University logo">
                <a:extLst>
                  <a:ext uri="{FF2B5EF4-FFF2-40B4-BE49-F238E27FC236}">
                    <a16:creationId xmlns:a16="http://schemas.microsoft.com/office/drawing/2014/main" id="{F5DC44F6-359E-514E-91B9-499F70E48B1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2443" y="26957"/>
                <a:ext cx="2282231" cy="192657"/>
              </a:xfrm>
              <a:prstGeom prst="rect">
                <a:avLst/>
              </a:prstGeom>
            </p:spPr>
          </p:pic>
          <p:sp>
            <p:nvSpPr>
              <p:cNvPr id="15" name="Chevron 8">
                <a:extLst>
                  <a:ext uri="{FF2B5EF4-FFF2-40B4-BE49-F238E27FC236}">
                    <a16:creationId xmlns:a16="http://schemas.microsoft.com/office/drawing/2014/main" id="{3E00C48F-2F4A-2BF3-9D08-5EE435581D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 userDrawn="1"/>
            </p:nvSpPr>
            <p:spPr>
              <a:xfrm>
                <a:off x="119326" y="0"/>
                <a:ext cx="138756" cy="246063"/>
              </a:xfrm>
              <a:custGeom>
                <a:avLst/>
                <a:gdLst>
                  <a:gd name="connsiteX0" fmla="*/ 0 w 218131"/>
                  <a:gd name="connsiteY0" fmla="*/ 0 h 246063"/>
                  <a:gd name="connsiteX1" fmla="*/ 109066 w 218131"/>
                  <a:gd name="connsiteY1" fmla="*/ 0 h 246063"/>
                  <a:gd name="connsiteX2" fmla="*/ 218131 w 218131"/>
                  <a:gd name="connsiteY2" fmla="*/ 123032 h 246063"/>
                  <a:gd name="connsiteX3" fmla="*/ 109066 w 218131"/>
                  <a:gd name="connsiteY3" fmla="*/ 246063 h 246063"/>
                  <a:gd name="connsiteX4" fmla="*/ 0 w 218131"/>
                  <a:gd name="connsiteY4" fmla="*/ 246063 h 246063"/>
                  <a:gd name="connsiteX5" fmla="*/ 109066 w 218131"/>
                  <a:gd name="connsiteY5" fmla="*/ 123032 h 246063"/>
                  <a:gd name="connsiteX6" fmla="*/ 0 w 218131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938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0 h 246063"/>
                  <a:gd name="connsiteX1" fmla="*/ 109066 w 138756"/>
                  <a:gd name="connsiteY1" fmla="*/ 0 h 246063"/>
                  <a:gd name="connsiteX2" fmla="*/ 138756 w 138756"/>
                  <a:gd name="connsiteY2" fmla="*/ 123032 h 246063"/>
                  <a:gd name="connsiteX3" fmla="*/ 1090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1090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3175 h 252413"/>
                  <a:gd name="connsiteX1" fmla="*/ 26516 w 138756"/>
                  <a:gd name="connsiteY1" fmla="*/ 0 h 252413"/>
                  <a:gd name="connsiteX2" fmla="*/ 138756 w 138756"/>
                  <a:gd name="connsiteY2" fmla="*/ 126207 h 252413"/>
                  <a:gd name="connsiteX3" fmla="*/ 23341 w 138756"/>
                  <a:gd name="connsiteY3" fmla="*/ 252413 h 252413"/>
                  <a:gd name="connsiteX4" fmla="*/ 0 w 138756"/>
                  <a:gd name="connsiteY4" fmla="*/ 249238 h 252413"/>
                  <a:gd name="connsiteX5" fmla="*/ 109066 w 138756"/>
                  <a:gd name="connsiteY5" fmla="*/ 126207 h 252413"/>
                  <a:gd name="connsiteX6" fmla="*/ 0 w 138756"/>
                  <a:gd name="connsiteY6" fmla="*/ 3175 h 252413"/>
                  <a:gd name="connsiteX0" fmla="*/ 0 w 138756"/>
                  <a:gd name="connsiteY0" fmla="*/ 3175 h 255588"/>
                  <a:gd name="connsiteX1" fmla="*/ 26516 w 138756"/>
                  <a:gd name="connsiteY1" fmla="*/ 0 h 255588"/>
                  <a:gd name="connsiteX2" fmla="*/ 138756 w 138756"/>
                  <a:gd name="connsiteY2" fmla="*/ 126207 h 255588"/>
                  <a:gd name="connsiteX3" fmla="*/ 36041 w 138756"/>
                  <a:gd name="connsiteY3" fmla="*/ 255588 h 255588"/>
                  <a:gd name="connsiteX4" fmla="*/ 0 w 138756"/>
                  <a:gd name="connsiteY4" fmla="*/ 249238 h 255588"/>
                  <a:gd name="connsiteX5" fmla="*/ 109066 w 138756"/>
                  <a:gd name="connsiteY5" fmla="*/ 126207 h 255588"/>
                  <a:gd name="connsiteX6" fmla="*/ 0 w 138756"/>
                  <a:gd name="connsiteY6" fmla="*/ 3175 h 255588"/>
                  <a:gd name="connsiteX0" fmla="*/ 0 w 138756"/>
                  <a:gd name="connsiteY0" fmla="*/ 3175 h 249238"/>
                  <a:gd name="connsiteX1" fmla="*/ 26516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36041 w 138756"/>
                  <a:gd name="connsiteY1" fmla="*/ 635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  <a:gd name="connsiteX0" fmla="*/ 0 w 138756"/>
                  <a:gd name="connsiteY0" fmla="*/ 3175 h 249238"/>
                  <a:gd name="connsiteX1" fmla="*/ 36041 w 138756"/>
                  <a:gd name="connsiteY1" fmla="*/ 0 h 249238"/>
                  <a:gd name="connsiteX2" fmla="*/ 138756 w 138756"/>
                  <a:gd name="connsiteY2" fmla="*/ 126207 h 249238"/>
                  <a:gd name="connsiteX3" fmla="*/ 32866 w 138756"/>
                  <a:gd name="connsiteY3" fmla="*/ 249238 h 249238"/>
                  <a:gd name="connsiteX4" fmla="*/ 0 w 138756"/>
                  <a:gd name="connsiteY4" fmla="*/ 249238 h 249238"/>
                  <a:gd name="connsiteX5" fmla="*/ 109066 w 138756"/>
                  <a:gd name="connsiteY5" fmla="*/ 126207 h 249238"/>
                  <a:gd name="connsiteX6" fmla="*/ 0 w 138756"/>
                  <a:gd name="connsiteY6" fmla="*/ 3175 h 249238"/>
                  <a:gd name="connsiteX0" fmla="*/ 0 w 138756"/>
                  <a:gd name="connsiteY0" fmla="*/ 0 h 246063"/>
                  <a:gd name="connsiteX1" fmla="*/ 29691 w 138756"/>
                  <a:gd name="connsiteY1" fmla="*/ 0 h 246063"/>
                  <a:gd name="connsiteX2" fmla="*/ 138756 w 138756"/>
                  <a:gd name="connsiteY2" fmla="*/ 123032 h 246063"/>
                  <a:gd name="connsiteX3" fmla="*/ 32866 w 138756"/>
                  <a:gd name="connsiteY3" fmla="*/ 246063 h 246063"/>
                  <a:gd name="connsiteX4" fmla="*/ 0 w 138756"/>
                  <a:gd name="connsiteY4" fmla="*/ 246063 h 246063"/>
                  <a:gd name="connsiteX5" fmla="*/ 109066 w 138756"/>
                  <a:gd name="connsiteY5" fmla="*/ 123032 h 246063"/>
                  <a:gd name="connsiteX6" fmla="*/ 0 w 138756"/>
                  <a:gd name="connsiteY6" fmla="*/ 0 h 246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8756" h="246063">
                    <a:moveTo>
                      <a:pt x="0" y="0"/>
                    </a:moveTo>
                    <a:lnTo>
                      <a:pt x="29691" y="0"/>
                    </a:lnTo>
                    <a:lnTo>
                      <a:pt x="138756" y="123032"/>
                    </a:lnTo>
                    <a:lnTo>
                      <a:pt x="32866" y="246063"/>
                    </a:lnTo>
                    <a:lnTo>
                      <a:pt x="0" y="246063"/>
                    </a:lnTo>
                    <a:lnTo>
                      <a:pt x="109066" y="1230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40000" dist="23000" dir="5400000" sx="1000" sy="1000" rotWithShape="0">
                  <a:srgbClr val="000000"/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514545-CEE2-F7FB-D7E1-EE239747DE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-33788"/>
              <a:ext cx="8764794" cy="288611"/>
            </a:xfrm>
            <a:prstGeom prst="rect">
              <a:avLst/>
            </a:prstGeom>
            <a:solidFill>
              <a:srgbClr val="18453B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D2F4785-80E0-336E-6478-C429EE1C5EB8}"/>
              </a:ext>
            </a:extLst>
          </p:cNvPr>
          <p:cNvSpPr txBox="1">
            <a:spLocks/>
          </p:cNvSpPr>
          <p:nvPr userDrawn="1"/>
        </p:nvSpPr>
        <p:spPr>
          <a:xfrm>
            <a:off x="20292" y="-16640"/>
            <a:ext cx="5027958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b="1" i="0" kern="1200">
                <a:solidFill>
                  <a:schemeClr val="bg1"/>
                </a:solidFill>
                <a:latin typeface="Gotham Book"/>
                <a:ea typeface="ＭＳ Ｐゴシック" charset="-128"/>
                <a:cs typeface="Gotham Book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Filer City Biopower</a:t>
            </a:r>
          </a:p>
          <a:p>
            <a:pPr>
              <a:defRPr/>
            </a:pP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0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184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377B4F-DCCF-4A9C-821B-0CDD79D2ABB5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E2EBCCD-EF94-4224-951D-E7FDD14DE13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916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10" Type="http://schemas.openxmlformats.org/officeDocument/2006/relationships/image" Target="../media/image23.emf"/><Relationship Id="rId4" Type="http://schemas.openxmlformats.org/officeDocument/2006/relationships/image" Target="../media/image17.emf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4862BB-379E-4A7C-5D7D-7786027FB86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21"/>
          <a:stretch>
            <a:fillRect/>
          </a:stretch>
        </p:blipFill>
        <p:spPr>
          <a:xfrm>
            <a:off x="0" y="938534"/>
            <a:ext cx="12192000" cy="5403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6DFFE5-04BA-A83F-25DA-55934FDA3F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967" y="820615"/>
            <a:ext cx="10994066" cy="1409203"/>
          </a:xfrm>
          <a:solidFill>
            <a:schemeClr val="bg1">
              <a:alpha val="50000"/>
            </a:schemeClr>
          </a:solidFill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dirty="0">
                <a:solidFill>
                  <a:srgbClr val="18453B"/>
                </a:solidFill>
                <a:latin typeface="Aptos Black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Using a Spatial Equilibrium Model to Identify Zones of Influence with Bioenergy Expansion</a:t>
            </a:r>
            <a:endParaRPr lang="en-US" sz="3200" b="1" dirty="0">
              <a:solidFill>
                <a:srgbClr val="1845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Black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010DD-2842-34FE-16CF-C8E492821A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2411" y="3109797"/>
            <a:ext cx="6725652" cy="1409203"/>
          </a:xfrm>
          <a:solidFill>
            <a:schemeClr val="bg1">
              <a:alpha val="50000"/>
            </a:schemeClr>
          </a:solidFill>
        </p:spPr>
        <p:txBody>
          <a:bodyPr>
            <a:normAutofit fontScale="77500" lnSpcReduction="20000"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6400" b="1" cap="none" dirty="0">
                <a:solidFill>
                  <a:srgbClr val="18453B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Raju Pokharel and Greg Latta</a:t>
            </a:r>
            <a:endParaRPr lang="en-US" sz="6400" cap="none" dirty="0">
              <a:solidFill>
                <a:srgbClr val="18453B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000" cap="none" dirty="0">
                <a:solidFill>
                  <a:srgbClr val="18453B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Michigan State University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3000" cap="none" dirty="0">
                <a:solidFill>
                  <a:srgbClr val="18453B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University of Idaho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7D666DA-A84E-3B1B-E95B-4E8C0E7513D8}"/>
              </a:ext>
            </a:extLst>
          </p:cNvPr>
          <p:cNvSpPr txBox="1">
            <a:spLocks/>
          </p:cNvSpPr>
          <p:nvPr/>
        </p:nvSpPr>
        <p:spPr>
          <a:xfrm>
            <a:off x="0" y="5204863"/>
            <a:ext cx="12192000" cy="10190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None/>
              <a:defRPr sz="2200" kern="1200" spc="10" baseline="0">
                <a:solidFill>
                  <a:schemeClr val="tx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pc="-50" dirty="0">
                <a:solidFill>
                  <a:srgbClr val="18453B"/>
                </a:solidFill>
                <a:latin typeface="GothamNarrow-Bold"/>
                <a:ea typeface="+mj-ea"/>
                <a:cs typeface="+mj-cs"/>
              </a:rPr>
              <a:t>12th Forestry &amp; Agriculture Modeling Forum 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pc="-50" dirty="0">
                <a:solidFill>
                  <a:srgbClr val="18453B"/>
                </a:solidFill>
                <a:latin typeface="GothamNarrow-Bold"/>
                <a:ea typeface="+mj-ea"/>
                <a:cs typeface="+mj-cs"/>
              </a:rPr>
              <a:t>April 16, 2023  </a:t>
            </a:r>
          </a:p>
          <a:p>
            <a:pPr algn="ctr">
              <a:spcBef>
                <a:spcPts val="0"/>
              </a:spcBef>
              <a:spcAft>
                <a:spcPts val="600"/>
              </a:spcAft>
            </a:pPr>
            <a:r>
              <a:rPr lang="en-US" spc="-50" dirty="0">
                <a:solidFill>
                  <a:srgbClr val="18453B"/>
                </a:solidFill>
                <a:latin typeface="GothamNarrow-Bold"/>
                <a:ea typeface="+mj-ea"/>
                <a:cs typeface="+mj-cs"/>
              </a:rPr>
              <a:t>Duke Farm, NJ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F959B-3F39-FE4E-DB55-CDF7849B1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76479C-159D-427C-FBE0-441EC16C64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3633" y="346491"/>
            <a:ext cx="2498884" cy="5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60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B0BF4-AEE0-16E3-C45E-0E90945DC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E145B2-9458-C444-BBA8-7960146C6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392F306-1E2C-809B-4CD7-3C064D412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01" y="771538"/>
            <a:ext cx="3777056" cy="1393705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Impact of Large biopower facilities with BECCS in the southern 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940F95-DDE2-7A6C-6384-36CD422F7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9965"/>
          <a:stretch/>
        </p:blipFill>
        <p:spPr>
          <a:xfrm>
            <a:off x="5219955" y="200231"/>
            <a:ext cx="6317674" cy="6097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C07994-CC5A-3605-1483-27B297C930B4}"/>
              </a:ext>
            </a:extLst>
          </p:cNvPr>
          <p:cNvSpPr txBox="1"/>
          <p:nvPr/>
        </p:nvSpPr>
        <p:spPr>
          <a:xfrm>
            <a:off x="239486" y="3379911"/>
            <a:ext cx="4561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Woodshed before BECCS facility</a:t>
            </a:r>
          </a:p>
        </p:txBody>
      </p:sp>
    </p:spTree>
    <p:extLst>
      <p:ext uri="{BB962C8B-B14F-4D97-AF65-F5344CB8AC3E}">
        <p14:creationId xmlns:p14="http://schemas.microsoft.com/office/powerpoint/2010/main" val="1890485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57C57-7D55-C084-C4BD-7742DB883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1462F7-85C0-798B-8099-97BD346B6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7BD83D-3102-090C-12E5-CC2BF4C5F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01" y="771538"/>
            <a:ext cx="3777056" cy="1393705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Impact of Large biopower facilities with BECCS in the southern 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78DE5-8BAC-1B41-8F02-B3070FDCC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11557" r="9965"/>
          <a:stretch>
            <a:fillRect/>
          </a:stretch>
        </p:blipFill>
        <p:spPr>
          <a:xfrm>
            <a:off x="4515105" y="209550"/>
            <a:ext cx="6317674" cy="5392380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47826808-04F9-8BF8-CDE6-FD1A8C51E8CA}"/>
              </a:ext>
            </a:extLst>
          </p:cNvPr>
          <p:cNvSpPr/>
          <p:nvPr/>
        </p:nvSpPr>
        <p:spPr>
          <a:xfrm>
            <a:off x="7143750" y="2324100"/>
            <a:ext cx="1571625" cy="2247900"/>
          </a:xfrm>
          <a:custGeom>
            <a:avLst/>
            <a:gdLst>
              <a:gd name="csX0" fmla="*/ 428625 w 1571625"/>
              <a:gd name="csY0" fmla="*/ 0 h 2247900"/>
              <a:gd name="csX1" fmla="*/ 400050 w 1571625"/>
              <a:gd name="csY1" fmla="*/ 66675 h 2247900"/>
              <a:gd name="csX2" fmla="*/ 371475 w 1571625"/>
              <a:gd name="csY2" fmla="*/ 123825 h 2247900"/>
              <a:gd name="csX3" fmla="*/ 352425 w 1571625"/>
              <a:gd name="csY3" fmla="*/ 352425 h 2247900"/>
              <a:gd name="csX4" fmla="*/ 333375 w 1571625"/>
              <a:gd name="csY4" fmla="*/ 390525 h 2247900"/>
              <a:gd name="csX5" fmla="*/ 323850 w 1571625"/>
              <a:gd name="csY5" fmla="*/ 762000 h 2247900"/>
              <a:gd name="csX6" fmla="*/ 304800 w 1571625"/>
              <a:gd name="csY6" fmla="*/ 828675 h 2247900"/>
              <a:gd name="csX7" fmla="*/ 295275 w 1571625"/>
              <a:gd name="csY7" fmla="*/ 857250 h 2247900"/>
              <a:gd name="csX8" fmla="*/ 266700 w 1571625"/>
              <a:gd name="csY8" fmla="*/ 904875 h 2247900"/>
              <a:gd name="csX9" fmla="*/ 247650 w 1571625"/>
              <a:gd name="csY9" fmla="*/ 942975 h 2247900"/>
              <a:gd name="csX10" fmla="*/ 152400 w 1571625"/>
              <a:gd name="csY10" fmla="*/ 1038225 h 2247900"/>
              <a:gd name="csX11" fmla="*/ 123825 w 1571625"/>
              <a:gd name="csY11" fmla="*/ 1066800 h 2247900"/>
              <a:gd name="csX12" fmla="*/ 76200 w 1571625"/>
              <a:gd name="csY12" fmla="*/ 1095375 h 2247900"/>
              <a:gd name="csX13" fmla="*/ 47625 w 1571625"/>
              <a:gd name="csY13" fmla="*/ 1114425 h 2247900"/>
              <a:gd name="csX14" fmla="*/ 0 w 1571625"/>
              <a:gd name="csY14" fmla="*/ 1181100 h 2247900"/>
              <a:gd name="csX15" fmla="*/ 161925 w 1571625"/>
              <a:gd name="csY15" fmla="*/ 1343025 h 2247900"/>
              <a:gd name="csX16" fmla="*/ 304800 w 1571625"/>
              <a:gd name="csY16" fmla="*/ 1476375 h 2247900"/>
              <a:gd name="csX17" fmla="*/ 390525 w 1571625"/>
              <a:gd name="csY17" fmla="*/ 1619250 h 2247900"/>
              <a:gd name="csX18" fmla="*/ 438150 w 1571625"/>
              <a:gd name="csY18" fmla="*/ 1714500 h 2247900"/>
              <a:gd name="csX19" fmla="*/ 457200 w 1571625"/>
              <a:gd name="csY19" fmla="*/ 1752600 h 2247900"/>
              <a:gd name="csX20" fmla="*/ 485775 w 1571625"/>
              <a:gd name="csY20" fmla="*/ 1800225 h 2247900"/>
              <a:gd name="csX21" fmla="*/ 571500 w 1571625"/>
              <a:gd name="csY21" fmla="*/ 1905000 h 2247900"/>
              <a:gd name="csX22" fmla="*/ 723900 w 1571625"/>
              <a:gd name="csY22" fmla="*/ 2095500 h 2247900"/>
              <a:gd name="csX23" fmla="*/ 866775 w 1571625"/>
              <a:gd name="csY23" fmla="*/ 2219325 h 2247900"/>
              <a:gd name="csX24" fmla="*/ 904875 w 1571625"/>
              <a:gd name="csY24" fmla="*/ 2228850 h 2247900"/>
              <a:gd name="csX25" fmla="*/ 1038225 w 1571625"/>
              <a:gd name="csY25" fmla="*/ 2247900 h 2247900"/>
              <a:gd name="csX26" fmla="*/ 1114425 w 1571625"/>
              <a:gd name="csY26" fmla="*/ 2238375 h 2247900"/>
              <a:gd name="csX27" fmla="*/ 1276350 w 1571625"/>
              <a:gd name="csY27" fmla="*/ 2219325 h 2247900"/>
              <a:gd name="csX28" fmla="*/ 1428750 w 1571625"/>
              <a:gd name="csY28" fmla="*/ 2228850 h 2247900"/>
              <a:gd name="csX29" fmla="*/ 1485900 w 1571625"/>
              <a:gd name="csY29" fmla="*/ 2228850 h 2247900"/>
              <a:gd name="csX30" fmla="*/ 1571625 w 1571625"/>
              <a:gd name="csY30" fmla="*/ 2143125 h 2247900"/>
              <a:gd name="csX31" fmla="*/ 1514475 w 1571625"/>
              <a:gd name="csY31" fmla="*/ 1914525 h 2247900"/>
              <a:gd name="csX32" fmla="*/ 1457325 w 1571625"/>
              <a:gd name="csY32" fmla="*/ 1781175 h 2247900"/>
              <a:gd name="csX33" fmla="*/ 1409700 w 1571625"/>
              <a:gd name="csY33" fmla="*/ 1666875 h 2247900"/>
              <a:gd name="csX34" fmla="*/ 1400175 w 1571625"/>
              <a:gd name="csY34" fmla="*/ 1609725 h 2247900"/>
              <a:gd name="csX35" fmla="*/ 1381125 w 1571625"/>
              <a:gd name="csY35" fmla="*/ 1571625 h 2247900"/>
              <a:gd name="csX36" fmla="*/ 1362075 w 1571625"/>
              <a:gd name="csY36" fmla="*/ 1524000 h 2247900"/>
              <a:gd name="csX37" fmla="*/ 1352550 w 1571625"/>
              <a:gd name="csY37" fmla="*/ 1438275 h 2247900"/>
              <a:gd name="csX38" fmla="*/ 1343025 w 1571625"/>
              <a:gd name="csY38" fmla="*/ 1362075 h 2247900"/>
              <a:gd name="csX39" fmla="*/ 1333500 w 1571625"/>
              <a:gd name="csY39" fmla="*/ 1200150 h 2247900"/>
              <a:gd name="csX40" fmla="*/ 1343025 w 1571625"/>
              <a:gd name="csY40" fmla="*/ 1009650 h 2247900"/>
              <a:gd name="csX41" fmla="*/ 1362075 w 1571625"/>
              <a:gd name="csY41" fmla="*/ 981075 h 2247900"/>
              <a:gd name="csX42" fmla="*/ 1371600 w 1571625"/>
              <a:gd name="csY42" fmla="*/ 942975 h 2247900"/>
              <a:gd name="csX43" fmla="*/ 1333500 w 1571625"/>
              <a:gd name="csY43" fmla="*/ 542925 h 2247900"/>
              <a:gd name="csX44" fmla="*/ 1323975 w 1571625"/>
              <a:gd name="csY44" fmla="*/ 514350 h 2247900"/>
              <a:gd name="csX45" fmla="*/ 1295400 w 1571625"/>
              <a:gd name="csY45" fmla="*/ 485775 h 2247900"/>
              <a:gd name="csX46" fmla="*/ 1266825 w 1571625"/>
              <a:gd name="csY46" fmla="*/ 438150 h 2247900"/>
              <a:gd name="csX47" fmla="*/ 1228725 w 1571625"/>
              <a:gd name="csY47" fmla="*/ 390525 h 2247900"/>
              <a:gd name="csX48" fmla="*/ 1190625 w 1571625"/>
              <a:gd name="csY48" fmla="*/ 323850 h 2247900"/>
              <a:gd name="csX49" fmla="*/ 1143000 w 1571625"/>
              <a:gd name="csY49" fmla="*/ 285750 h 2247900"/>
              <a:gd name="csX50" fmla="*/ 1114425 w 1571625"/>
              <a:gd name="csY50" fmla="*/ 257175 h 2247900"/>
              <a:gd name="csX51" fmla="*/ 1066800 w 1571625"/>
              <a:gd name="csY51" fmla="*/ 228600 h 2247900"/>
              <a:gd name="csX52" fmla="*/ 962025 w 1571625"/>
              <a:gd name="csY52" fmla="*/ 180975 h 2247900"/>
              <a:gd name="csX53" fmla="*/ 923925 w 1571625"/>
              <a:gd name="csY53" fmla="*/ 171450 h 2247900"/>
              <a:gd name="csX54" fmla="*/ 800100 w 1571625"/>
              <a:gd name="csY54" fmla="*/ 85725 h 2247900"/>
              <a:gd name="csX55" fmla="*/ 762000 w 1571625"/>
              <a:gd name="csY55" fmla="*/ 66675 h 2247900"/>
              <a:gd name="csX56" fmla="*/ 666750 w 1571625"/>
              <a:gd name="csY56" fmla="*/ 47625 h 2247900"/>
              <a:gd name="csX57" fmla="*/ 638175 w 1571625"/>
              <a:gd name="csY57" fmla="*/ 28575 h 2247900"/>
              <a:gd name="csX58" fmla="*/ 561975 w 1571625"/>
              <a:gd name="csY58" fmla="*/ 19050 h 2247900"/>
              <a:gd name="csX59" fmla="*/ 495300 w 1571625"/>
              <a:gd name="csY59" fmla="*/ 9525 h 2247900"/>
              <a:gd name="csX60" fmla="*/ 428625 w 1571625"/>
              <a:gd name="csY60" fmla="*/ 0 h 22479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</a:cxnLst>
            <a:rect l="l" t="t" r="r" b="b"/>
            <a:pathLst>
              <a:path w="1571625" h="2247900">
                <a:moveTo>
                  <a:pt x="428625" y="0"/>
                </a:moveTo>
                <a:cubicBezTo>
                  <a:pt x="419100" y="22225"/>
                  <a:pt x="410183" y="44720"/>
                  <a:pt x="400050" y="66675"/>
                </a:cubicBezTo>
                <a:cubicBezTo>
                  <a:pt x="391125" y="86013"/>
                  <a:pt x="375124" y="102841"/>
                  <a:pt x="371475" y="123825"/>
                </a:cubicBezTo>
                <a:cubicBezTo>
                  <a:pt x="368244" y="142401"/>
                  <a:pt x="366435" y="301054"/>
                  <a:pt x="352425" y="352425"/>
                </a:cubicBezTo>
                <a:cubicBezTo>
                  <a:pt x="348689" y="366124"/>
                  <a:pt x="339725" y="377825"/>
                  <a:pt x="333375" y="390525"/>
                </a:cubicBezTo>
                <a:cubicBezTo>
                  <a:pt x="330200" y="514350"/>
                  <a:pt x="331911" y="638397"/>
                  <a:pt x="323850" y="762000"/>
                </a:cubicBezTo>
                <a:cubicBezTo>
                  <a:pt x="322346" y="785065"/>
                  <a:pt x="311442" y="806535"/>
                  <a:pt x="304800" y="828675"/>
                </a:cubicBezTo>
                <a:cubicBezTo>
                  <a:pt x="301915" y="838292"/>
                  <a:pt x="299765" y="848270"/>
                  <a:pt x="295275" y="857250"/>
                </a:cubicBezTo>
                <a:cubicBezTo>
                  <a:pt x="286996" y="873809"/>
                  <a:pt x="275691" y="888691"/>
                  <a:pt x="266700" y="904875"/>
                </a:cubicBezTo>
                <a:cubicBezTo>
                  <a:pt x="259804" y="917287"/>
                  <a:pt x="256891" y="932194"/>
                  <a:pt x="247650" y="942975"/>
                </a:cubicBezTo>
                <a:cubicBezTo>
                  <a:pt x="218429" y="977067"/>
                  <a:pt x="184150" y="1006475"/>
                  <a:pt x="152400" y="1038225"/>
                </a:cubicBezTo>
                <a:cubicBezTo>
                  <a:pt x="142875" y="1047750"/>
                  <a:pt x="135376" y="1059870"/>
                  <a:pt x="123825" y="1066800"/>
                </a:cubicBezTo>
                <a:cubicBezTo>
                  <a:pt x="107950" y="1076325"/>
                  <a:pt x="91899" y="1085563"/>
                  <a:pt x="76200" y="1095375"/>
                </a:cubicBezTo>
                <a:cubicBezTo>
                  <a:pt x="66492" y="1101442"/>
                  <a:pt x="55720" y="1106330"/>
                  <a:pt x="47625" y="1114425"/>
                </a:cubicBezTo>
                <a:cubicBezTo>
                  <a:pt x="35810" y="1126240"/>
                  <a:pt x="10817" y="1164875"/>
                  <a:pt x="0" y="1181100"/>
                </a:cubicBezTo>
                <a:cubicBezTo>
                  <a:pt x="53975" y="1235075"/>
                  <a:pt x="110861" y="1286288"/>
                  <a:pt x="161925" y="1343025"/>
                </a:cubicBezTo>
                <a:cubicBezTo>
                  <a:pt x="262966" y="1455293"/>
                  <a:pt x="212109" y="1414581"/>
                  <a:pt x="304800" y="1476375"/>
                </a:cubicBezTo>
                <a:cubicBezTo>
                  <a:pt x="337573" y="1525535"/>
                  <a:pt x="359478" y="1557156"/>
                  <a:pt x="390525" y="1619250"/>
                </a:cubicBezTo>
                <a:lnTo>
                  <a:pt x="438150" y="1714500"/>
                </a:lnTo>
                <a:cubicBezTo>
                  <a:pt x="444500" y="1727200"/>
                  <a:pt x="449895" y="1740424"/>
                  <a:pt x="457200" y="1752600"/>
                </a:cubicBezTo>
                <a:cubicBezTo>
                  <a:pt x="466725" y="1768475"/>
                  <a:pt x="475963" y="1784526"/>
                  <a:pt x="485775" y="1800225"/>
                </a:cubicBezTo>
                <a:cubicBezTo>
                  <a:pt x="519570" y="1854297"/>
                  <a:pt x="509011" y="1827808"/>
                  <a:pt x="571500" y="1905000"/>
                </a:cubicBezTo>
                <a:cubicBezTo>
                  <a:pt x="627094" y="1973675"/>
                  <a:pt x="665185" y="2033331"/>
                  <a:pt x="723900" y="2095500"/>
                </a:cubicBezTo>
                <a:cubicBezTo>
                  <a:pt x="776522" y="2151218"/>
                  <a:pt x="802377" y="2195176"/>
                  <a:pt x="866775" y="2219325"/>
                </a:cubicBezTo>
                <a:cubicBezTo>
                  <a:pt x="879032" y="2223922"/>
                  <a:pt x="891962" y="2226698"/>
                  <a:pt x="904875" y="2228850"/>
                </a:cubicBezTo>
                <a:cubicBezTo>
                  <a:pt x="949165" y="2236232"/>
                  <a:pt x="1038225" y="2247900"/>
                  <a:pt x="1038225" y="2247900"/>
                </a:cubicBezTo>
                <a:lnTo>
                  <a:pt x="1114425" y="2238375"/>
                </a:lnTo>
                <a:cubicBezTo>
                  <a:pt x="1324405" y="2213671"/>
                  <a:pt x="1083644" y="2243413"/>
                  <a:pt x="1276350" y="2219325"/>
                </a:cubicBezTo>
                <a:cubicBezTo>
                  <a:pt x="1327150" y="2222500"/>
                  <a:pt x="1378131" y="2223522"/>
                  <a:pt x="1428750" y="2228850"/>
                </a:cubicBezTo>
                <a:cubicBezTo>
                  <a:pt x="1486662" y="2234946"/>
                  <a:pt x="1427988" y="2248154"/>
                  <a:pt x="1485900" y="2228850"/>
                </a:cubicBezTo>
                <a:cubicBezTo>
                  <a:pt x="1570132" y="2165676"/>
                  <a:pt x="1552060" y="2201821"/>
                  <a:pt x="1571625" y="2143125"/>
                </a:cubicBezTo>
                <a:cubicBezTo>
                  <a:pt x="1552575" y="2066925"/>
                  <a:pt x="1538127" y="1989424"/>
                  <a:pt x="1514475" y="1914525"/>
                </a:cubicBezTo>
                <a:cubicBezTo>
                  <a:pt x="1499912" y="1868410"/>
                  <a:pt x="1475286" y="1826076"/>
                  <a:pt x="1457325" y="1781175"/>
                </a:cubicBezTo>
                <a:cubicBezTo>
                  <a:pt x="1405755" y="1652249"/>
                  <a:pt x="1474605" y="1796684"/>
                  <a:pt x="1409700" y="1666875"/>
                </a:cubicBezTo>
                <a:cubicBezTo>
                  <a:pt x="1406525" y="1647825"/>
                  <a:pt x="1405724" y="1628223"/>
                  <a:pt x="1400175" y="1609725"/>
                </a:cubicBezTo>
                <a:cubicBezTo>
                  <a:pt x="1396095" y="1596125"/>
                  <a:pt x="1386892" y="1584600"/>
                  <a:pt x="1381125" y="1571625"/>
                </a:cubicBezTo>
                <a:cubicBezTo>
                  <a:pt x="1374181" y="1556001"/>
                  <a:pt x="1368425" y="1539875"/>
                  <a:pt x="1362075" y="1524000"/>
                </a:cubicBezTo>
                <a:cubicBezTo>
                  <a:pt x="1358900" y="1495425"/>
                  <a:pt x="1355909" y="1466829"/>
                  <a:pt x="1352550" y="1438275"/>
                </a:cubicBezTo>
                <a:cubicBezTo>
                  <a:pt x="1349559" y="1412853"/>
                  <a:pt x="1345066" y="1387591"/>
                  <a:pt x="1343025" y="1362075"/>
                </a:cubicBezTo>
                <a:cubicBezTo>
                  <a:pt x="1338713" y="1308179"/>
                  <a:pt x="1336675" y="1254125"/>
                  <a:pt x="1333500" y="1200150"/>
                </a:cubicBezTo>
                <a:cubicBezTo>
                  <a:pt x="1336675" y="1136650"/>
                  <a:pt x="1334802" y="1072695"/>
                  <a:pt x="1343025" y="1009650"/>
                </a:cubicBezTo>
                <a:cubicBezTo>
                  <a:pt x="1344506" y="998299"/>
                  <a:pt x="1357566" y="991597"/>
                  <a:pt x="1362075" y="981075"/>
                </a:cubicBezTo>
                <a:cubicBezTo>
                  <a:pt x="1367232" y="969043"/>
                  <a:pt x="1368425" y="955675"/>
                  <a:pt x="1371600" y="942975"/>
                </a:cubicBezTo>
                <a:cubicBezTo>
                  <a:pt x="1365412" y="757346"/>
                  <a:pt x="1383275" y="692250"/>
                  <a:pt x="1333500" y="542925"/>
                </a:cubicBezTo>
                <a:cubicBezTo>
                  <a:pt x="1330325" y="533400"/>
                  <a:pt x="1329544" y="522704"/>
                  <a:pt x="1323975" y="514350"/>
                </a:cubicBezTo>
                <a:cubicBezTo>
                  <a:pt x="1316503" y="503142"/>
                  <a:pt x="1303482" y="496551"/>
                  <a:pt x="1295400" y="485775"/>
                </a:cubicBezTo>
                <a:cubicBezTo>
                  <a:pt x="1284292" y="470964"/>
                  <a:pt x="1277442" y="453317"/>
                  <a:pt x="1266825" y="438150"/>
                </a:cubicBezTo>
                <a:cubicBezTo>
                  <a:pt x="1255167" y="421495"/>
                  <a:pt x="1240002" y="407441"/>
                  <a:pt x="1228725" y="390525"/>
                </a:cubicBezTo>
                <a:cubicBezTo>
                  <a:pt x="1213784" y="368113"/>
                  <a:pt x="1210111" y="343336"/>
                  <a:pt x="1190625" y="323850"/>
                </a:cubicBezTo>
                <a:cubicBezTo>
                  <a:pt x="1176250" y="309475"/>
                  <a:pt x="1158300" y="299137"/>
                  <a:pt x="1143000" y="285750"/>
                </a:cubicBezTo>
                <a:cubicBezTo>
                  <a:pt x="1132863" y="276880"/>
                  <a:pt x="1125201" y="265257"/>
                  <a:pt x="1114425" y="257175"/>
                </a:cubicBezTo>
                <a:cubicBezTo>
                  <a:pt x="1099614" y="246067"/>
                  <a:pt x="1082984" y="237591"/>
                  <a:pt x="1066800" y="228600"/>
                </a:cubicBezTo>
                <a:cubicBezTo>
                  <a:pt x="1040202" y="213824"/>
                  <a:pt x="985333" y="189451"/>
                  <a:pt x="962025" y="180975"/>
                </a:cubicBezTo>
                <a:cubicBezTo>
                  <a:pt x="949722" y="176501"/>
                  <a:pt x="936625" y="174625"/>
                  <a:pt x="923925" y="171450"/>
                </a:cubicBezTo>
                <a:cubicBezTo>
                  <a:pt x="862255" y="125198"/>
                  <a:pt x="857842" y="117804"/>
                  <a:pt x="800100" y="85725"/>
                </a:cubicBezTo>
                <a:cubicBezTo>
                  <a:pt x="787688" y="78829"/>
                  <a:pt x="775653" y="70576"/>
                  <a:pt x="762000" y="66675"/>
                </a:cubicBezTo>
                <a:cubicBezTo>
                  <a:pt x="730867" y="57780"/>
                  <a:pt x="666750" y="47625"/>
                  <a:pt x="666750" y="47625"/>
                </a:cubicBezTo>
                <a:cubicBezTo>
                  <a:pt x="657225" y="41275"/>
                  <a:pt x="649219" y="31587"/>
                  <a:pt x="638175" y="28575"/>
                </a:cubicBezTo>
                <a:cubicBezTo>
                  <a:pt x="613479" y="21840"/>
                  <a:pt x="587348" y="22433"/>
                  <a:pt x="561975" y="19050"/>
                </a:cubicBezTo>
                <a:lnTo>
                  <a:pt x="495300" y="9525"/>
                </a:lnTo>
                <a:lnTo>
                  <a:pt x="428625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8BD3B-A5F5-00CD-6C52-1548A0FB4522}"/>
              </a:ext>
            </a:extLst>
          </p:cNvPr>
          <p:cNvSpPr txBox="1"/>
          <p:nvPr/>
        </p:nvSpPr>
        <p:spPr>
          <a:xfrm>
            <a:off x="239486" y="3379911"/>
            <a:ext cx="4561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Woodshed before BECCS facility</a:t>
            </a:r>
          </a:p>
        </p:txBody>
      </p:sp>
    </p:spTree>
    <p:extLst>
      <p:ext uri="{BB962C8B-B14F-4D97-AF65-F5344CB8AC3E}">
        <p14:creationId xmlns:p14="http://schemas.microsoft.com/office/powerpoint/2010/main" val="1267451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57E84-4695-C26E-D742-974628C7A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F5060A-6656-C1CC-F451-E09046198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0D038C-9CFE-C02D-9CB1-3BBEAFA62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01" y="771538"/>
            <a:ext cx="3777056" cy="1393705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Impact of Large biopower facilities with BECCS in the southern 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5B7CB0-BC25-F808-E12A-E189617D0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9965"/>
          <a:stretch/>
        </p:blipFill>
        <p:spPr>
          <a:xfrm>
            <a:off x="5219955" y="200231"/>
            <a:ext cx="6317674" cy="6097024"/>
          </a:xfrm>
          <a:prstGeom prst="rect">
            <a:avLst/>
          </a:prstGeom>
        </p:spPr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B2E6D0E-5A8F-6BE7-A5B0-C04DFD1F87ED}"/>
              </a:ext>
            </a:extLst>
          </p:cNvPr>
          <p:cNvSpPr/>
          <p:nvPr/>
        </p:nvSpPr>
        <p:spPr>
          <a:xfrm>
            <a:off x="7143750" y="2324100"/>
            <a:ext cx="1571625" cy="2247900"/>
          </a:xfrm>
          <a:custGeom>
            <a:avLst/>
            <a:gdLst>
              <a:gd name="csX0" fmla="*/ 428625 w 1571625"/>
              <a:gd name="csY0" fmla="*/ 0 h 2247900"/>
              <a:gd name="csX1" fmla="*/ 400050 w 1571625"/>
              <a:gd name="csY1" fmla="*/ 66675 h 2247900"/>
              <a:gd name="csX2" fmla="*/ 371475 w 1571625"/>
              <a:gd name="csY2" fmla="*/ 123825 h 2247900"/>
              <a:gd name="csX3" fmla="*/ 352425 w 1571625"/>
              <a:gd name="csY3" fmla="*/ 352425 h 2247900"/>
              <a:gd name="csX4" fmla="*/ 333375 w 1571625"/>
              <a:gd name="csY4" fmla="*/ 390525 h 2247900"/>
              <a:gd name="csX5" fmla="*/ 323850 w 1571625"/>
              <a:gd name="csY5" fmla="*/ 762000 h 2247900"/>
              <a:gd name="csX6" fmla="*/ 304800 w 1571625"/>
              <a:gd name="csY6" fmla="*/ 828675 h 2247900"/>
              <a:gd name="csX7" fmla="*/ 295275 w 1571625"/>
              <a:gd name="csY7" fmla="*/ 857250 h 2247900"/>
              <a:gd name="csX8" fmla="*/ 266700 w 1571625"/>
              <a:gd name="csY8" fmla="*/ 904875 h 2247900"/>
              <a:gd name="csX9" fmla="*/ 247650 w 1571625"/>
              <a:gd name="csY9" fmla="*/ 942975 h 2247900"/>
              <a:gd name="csX10" fmla="*/ 152400 w 1571625"/>
              <a:gd name="csY10" fmla="*/ 1038225 h 2247900"/>
              <a:gd name="csX11" fmla="*/ 123825 w 1571625"/>
              <a:gd name="csY11" fmla="*/ 1066800 h 2247900"/>
              <a:gd name="csX12" fmla="*/ 76200 w 1571625"/>
              <a:gd name="csY12" fmla="*/ 1095375 h 2247900"/>
              <a:gd name="csX13" fmla="*/ 47625 w 1571625"/>
              <a:gd name="csY13" fmla="*/ 1114425 h 2247900"/>
              <a:gd name="csX14" fmla="*/ 0 w 1571625"/>
              <a:gd name="csY14" fmla="*/ 1181100 h 2247900"/>
              <a:gd name="csX15" fmla="*/ 161925 w 1571625"/>
              <a:gd name="csY15" fmla="*/ 1343025 h 2247900"/>
              <a:gd name="csX16" fmla="*/ 304800 w 1571625"/>
              <a:gd name="csY16" fmla="*/ 1476375 h 2247900"/>
              <a:gd name="csX17" fmla="*/ 390525 w 1571625"/>
              <a:gd name="csY17" fmla="*/ 1619250 h 2247900"/>
              <a:gd name="csX18" fmla="*/ 438150 w 1571625"/>
              <a:gd name="csY18" fmla="*/ 1714500 h 2247900"/>
              <a:gd name="csX19" fmla="*/ 457200 w 1571625"/>
              <a:gd name="csY19" fmla="*/ 1752600 h 2247900"/>
              <a:gd name="csX20" fmla="*/ 485775 w 1571625"/>
              <a:gd name="csY20" fmla="*/ 1800225 h 2247900"/>
              <a:gd name="csX21" fmla="*/ 571500 w 1571625"/>
              <a:gd name="csY21" fmla="*/ 1905000 h 2247900"/>
              <a:gd name="csX22" fmla="*/ 723900 w 1571625"/>
              <a:gd name="csY22" fmla="*/ 2095500 h 2247900"/>
              <a:gd name="csX23" fmla="*/ 866775 w 1571625"/>
              <a:gd name="csY23" fmla="*/ 2219325 h 2247900"/>
              <a:gd name="csX24" fmla="*/ 904875 w 1571625"/>
              <a:gd name="csY24" fmla="*/ 2228850 h 2247900"/>
              <a:gd name="csX25" fmla="*/ 1038225 w 1571625"/>
              <a:gd name="csY25" fmla="*/ 2247900 h 2247900"/>
              <a:gd name="csX26" fmla="*/ 1114425 w 1571625"/>
              <a:gd name="csY26" fmla="*/ 2238375 h 2247900"/>
              <a:gd name="csX27" fmla="*/ 1276350 w 1571625"/>
              <a:gd name="csY27" fmla="*/ 2219325 h 2247900"/>
              <a:gd name="csX28" fmla="*/ 1428750 w 1571625"/>
              <a:gd name="csY28" fmla="*/ 2228850 h 2247900"/>
              <a:gd name="csX29" fmla="*/ 1485900 w 1571625"/>
              <a:gd name="csY29" fmla="*/ 2228850 h 2247900"/>
              <a:gd name="csX30" fmla="*/ 1571625 w 1571625"/>
              <a:gd name="csY30" fmla="*/ 2143125 h 2247900"/>
              <a:gd name="csX31" fmla="*/ 1514475 w 1571625"/>
              <a:gd name="csY31" fmla="*/ 1914525 h 2247900"/>
              <a:gd name="csX32" fmla="*/ 1457325 w 1571625"/>
              <a:gd name="csY32" fmla="*/ 1781175 h 2247900"/>
              <a:gd name="csX33" fmla="*/ 1409700 w 1571625"/>
              <a:gd name="csY33" fmla="*/ 1666875 h 2247900"/>
              <a:gd name="csX34" fmla="*/ 1400175 w 1571625"/>
              <a:gd name="csY34" fmla="*/ 1609725 h 2247900"/>
              <a:gd name="csX35" fmla="*/ 1381125 w 1571625"/>
              <a:gd name="csY35" fmla="*/ 1571625 h 2247900"/>
              <a:gd name="csX36" fmla="*/ 1362075 w 1571625"/>
              <a:gd name="csY36" fmla="*/ 1524000 h 2247900"/>
              <a:gd name="csX37" fmla="*/ 1352550 w 1571625"/>
              <a:gd name="csY37" fmla="*/ 1438275 h 2247900"/>
              <a:gd name="csX38" fmla="*/ 1343025 w 1571625"/>
              <a:gd name="csY38" fmla="*/ 1362075 h 2247900"/>
              <a:gd name="csX39" fmla="*/ 1333500 w 1571625"/>
              <a:gd name="csY39" fmla="*/ 1200150 h 2247900"/>
              <a:gd name="csX40" fmla="*/ 1343025 w 1571625"/>
              <a:gd name="csY40" fmla="*/ 1009650 h 2247900"/>
              <a:gd name="csX41" fmla="*/ 1362075 w 1571625"/>
              <a:gd name="csY41" fmla="*/ 981075 h 2247900"/>
              <a:gd name="csX42" fmla="*/ 1371600 w 1571625"/>
              <a:gd name="csY42" fmla="*/ 942975 h 2247900"/>
              <a:gd name="csX43" fmla="*/ 1333500 w 1571625"/>
              <a:gd name="csY43" fmla="*/ 542925 h 2247900"/>
              <a:gd name="csX44" fmla="*/ 1323975 w 1571625"/>
              <a:gd name="csY44" fmla="*/ 514350 h 2247900"/>
              <a:gd name="csX45" fmla="*/ 1295400 w 1571625"/>
              <a:gd name="csY45" fmla="*/ 485775 h 2247900"/>
              <a:gd name="csX46" fmla="*/ 1266825 w 1571625"/>
              <a:gd name="csY46" fmla="*/ 438150 h 2247900"/>
              <a:gd name="csX47" fmla="*/ 1228725 w 1571625"/>
              <a:gd name="csY47" fmla="*/ 390525 h 2247900"/>
              <a:gd name="csX48" fmla="*/ 1190625 w 1571625"/>
              <a:gd name="csY48" fmla="*/ 323850 h 2247900"/>
              <a:gd name="csX49" fmla="*/ 1143000 w 1571625"/>
              <a:gd name="csY49" fmla="*/ 285750 h 2247900"/>
              <a:gd name="csX50" fmla="*/ 1114425 w 1571625"/>
              <a:gd name="csY50" fmla="*/ 257175 h 2247900"/>
              <a:gd name="csX51" fmla="*/ 1066800 w 1571625"/>
              <a:gd name="csY51" fmla="*/ 228600 h 2247900"/>
              <a:gd name="csX52" fmla="*/ 962025 w 1571625"/>
              <a:gd name="csY52" fmla="*/ 180975 h 2247900"/>
              <a:gd name="csX53" fmla="*/ 923925 w 1571625"/>
              <a:gd name="csY53" fmla="*/ 171450 h 2247900"/>
              <a:gd name="csX54" fmla="*/ 800100 w 1571625"/>
              <a:gd name="csY54" fmla="*/ 85725 h 2247900"/>
              <a:gd name="csX55" fmla="*/ 762000 w 1571625"/>
              <a:gd name="csY55" fmla="*/ 66675 h 2247900"/>
              <a:gd name="csX56" fmla="*/ 666750 w 1571625"/>
              <a:gd name="csY56" fmla="*/ 47625 h 2247900"/>
              <a:gd name="csX57" fmla="*/ 638175 w 1571625"/>
              <a:gd name="csY57" fmla="*/ 28575 h 2247900"/>
              <a:gd name="csX58" fmla="*/ 561975 w 1571625"/>
              <a:gd name="csY58" fmla="*/ 19050 h 2247900"/>
              <a:gd name="csX59" fmla="*/ 495300 w 1571625"/>
              <a:gd name="csY59" fmla="*/ 9525 h 2247900"/>
              <a:gd name="csX60" fmla="*/ 428625 w 1571625"/>
              <a:gd name="csY60" fmla="*/ 0 h 22479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</a:cxnLst>
            <a:rect l="l" t="t" r="r" b="b"/>
            <a:pathLst>
              <a:path w="1571625" h="2247900">
                <a:moveTo>
                  <a:pt x="428625" y="0"/>
                </a:moveTo>
                <a:cubicBezTo>
                  <a:pt x="419100" y="22225"/>
                  <a:pt x="410183" y="44720"/>
                  <a:pt x="400050" y="66675"/>
                </a:cubicBezTo>
                <a:cubicBezTo>
                  <a:pt x="391125" y="86013"/>
                  <a:pt x="375124" y="102841"/>
                  <a:pt x="371475" y="123825"/>
                </a:cubicBezTo>
                <a:cubicBezTo>
                  <a:pt x="368244" y="142401"/>
                  <a:pt x="366435" y="301054"/>
                  <a:pt x="352425" y="352425"/>
                </a:cubicBezTo>
                <a:cubicBezTo>
                  <a:pt x="348689" y="366124"/>
                  <a:pt x="339725" y="377825"/>
                  <a:pt x="333375" y="390525"/>
                </a:cubicBezTo>
                <a:cubicBezTo>
                  <a:pt x="330200" y="514350"/>
                  <a:pt x="331911" y="638397"/>
                  <a:pt x="323850" y="762000"/>
                </a:cubicBezTo>
                <a:cubicBezTo>
                  <a:pt x="322346" y="785065"/>
                  <a:pt x="311442" y="806535"/>
                  <a:pt x="304800" y="828675"/>
                </a:cubicBezTo>
                <a:cubicBezTo>
                  <a:pt x="301915" y="838292"/>
                  <a:pt x="299765" y="848270"/>
                  <a:pt x="295275" y="857250"/>
                </a:cubicBezTo>
                <a:cubicBezTo>
                  <a:pt x="286996" y="873809"/>
                  <a:pt x="275691" y="888691"/>
                  <a:pt x="266700" y="904875"/>
                </a:cubicBezTo>
                <a:cubicBezTo>
                  <a:pt x="259804" y="917287"/>
                  <a:pt x="256891" y="932194"/>
                  <a:pt x="247650" y="942975"/>
                </a:cubicBezTo>
                <a:cubicBezTo>
                  <a:pt x="218429" y="977067"/>
                  <a:pt x="184150" y="1006475"/>
                  <a:pt x="152400" y="1038225"/>
                </a:cubicBezTo>
                <a:cubicBezTo>
                  <a:pt x="142875" y="1047750"/>
                  <a:pt x="135376" y="1059870"/>
                  <a:pt x="123825" y="1066800"/>
                </a:cubicBezTo>
                <a:cubicBezTo>
                  <a:pt x="107950" y="1076325"/>
                  <a:pt x="91899" y="1085563"/>
                  <a:pt x="76200" y="1095375"/>
                </a:cubicBezTo>
                <a:cubicBezTo>
                  <a:pt x="66492" y="1101442"/>
                  <a:pt x="55720" y="1106330"/>
                  <a:pt x="47625" y="1114425"/>
                </a:cubicBezTo>
                <a:cubicBezTo>
                  <a:pt x="35810" y="1126240"/>
                  <a:pt x="10817" y="1164875"/>
                  <a:pt x="0" y="1181100"/>
                </a:cubicBezTo>
                <a:cubicBezTo>
                  <a:pt x="53975" y="1235075"/>
                  <a:pt x="110861" y="1286288"/>
                  <a:pt x="161925" y="1343025"/>
                </a:cubicBezTo>
                <a:cubicBezTo>
                  <a:pt x="262966" y="1455293"/>
                  <a:pt x="212109" y="1414581"/>
                  <a:pt x="304800" y="1476375"/>
                </a:cubicBezTo>
                <a:cubicBezTo>
                  <a:pt x="337573" y="1525535"/>
                  <a:pt x="359478" y="1557156"/>
                  <a:pt x="390525" y="1619250"/>
                </a:cubicBezTo>
                <a:lnTo>
                  <a:pt x="438150" y="1714500"/>
                </a:lnTo>
                <a:cubicBezTo>
                  <a:pt x="444500" y="1727200"/>
                  <a:pt x="449895" y="1740424"/>
                  <a:pt x="457200" y="1752600"/>
                </a:cubicBezTo>
                <a:cubicBezTo>
                  <a:pt x="466725" y="1768475"/>
                  <a:pt x="475963" y="1784526"/>
                  <a:pt x="485775" y="1800225"/>
                </a:cubicBezTo>
                <a:cubicBezTo>
                  <a:pt x="519570" y="1854297"/>
                  <a:pt x="509011" y="1827808"/>
                  <a:pt x="571500" y="1905000"/>
                </a:cubicBezTo>
                <a:cubicBezTo>
                  <a:pt x="627094" y="1973675"/>
                  <a:pt x="665185" y="2033331"/>
                  <a:pt x="723900" y="2095500"/>
                </a:cubicBezTo>
                <a:cubicBezTo>
                  <a:pt x="776522" y="2151218"/>
                  <a:pt x="802377" y="2195176"/>
                  <a:pt x="866775" y="2219325"/>
                </a:cubicBezTo>
                <a:cubicBezTo>
                  <a:pt x="879032" y="2223922"/>
                  <a:pt x="891962" y="2226698"/>
                  <a:pt x="904875" y="2228850"/>
                </a:cubicBezTo>
                <a:cubicBezTo>
                  <a:pt x="949165" y="2236232"/>
                  <a:pt x="1038225" y="2247900"/>
                  <a:pt x="1038225" y="2247900"/>
                </a:cubicBezTo>
                <a:lnTo>
                  <a:pt x="1114425" y="2238375"/>
                </a:lnTo>
                <a:cubicBezTo>
                  <a:pt x="1324405" y="2213671"/>
                  <a:pt x="1083644" y="2243413"/>
                  <a:pt x="1276350" y="2219325"/>
                </a:cubicBezTo>
                <a:cubicBezTo>
                  <a:pt x="1327150" y="2222500"/>
                  <a:pt x="1378131" y="2223522"/>
                  <a:pt x="1428750" y="2228850"/>
                </a:cubicBezTo>
                <a:cubicBezTo>
                  <a:pt x="1486662" y="2234946"/>
                  <a:pt x="1427988" y="2248154"/>
                  <a:pt x="1485900" y="2228850"/>
                </a:cubicBezTo>
                <a:cubicBezTo>
                  <a:pt x="1570132" y="2165676"/>
                  <a:pt x="1552060" y="2201821"/>
                  <a:pt x="1571625" y="2143125"/>
                </a:cubicBezTo>
                <a:cubicBezTo>
                  <a:pt x="1552575" y="2066925"/>
                  <a:pt x="1538127" y="1989424"/>
                  <a:pt x="1514475" y="1914525"/>
                </a:cubicBezTo>
                <a:cubicBezTo>
                  <a:pt x="1499912" y="1868410"/>
                  <a:pt x="1475286" y="1826076"/>
                  <a:pt x="1457325" y="1781175"/>
                </a:cubicBezTo>
                <a:cubicBezTo>
                  <a:pt x="1405755" y="1652249"/>
                  <a:pt x="1474605" y="1796684"/>
                  <a:pt x="1409700" y="1666875"/>
                </a:cubicBezTo>
                <a:cubicBezTo>
                  <a:pt x="1406525" y="1647825"/>
                  <a:pt x="1405724" y="1628223"/>
                  <a:pt x="1400175" y="1609725"/>
                </a:cubicBezTo>
                <a:cubicBezTo>
                  <a:pt x="1396095" y="1596125"/>
                  <a:pt x="1386892" y="1584600"/>
                  <a:pt x="1381125" y="1571625"/>
                </a:cubicBezTo>
                <a:cubicBezTo>
                  <a:pt x="1374181" y="1556001"/>
                  <a:pt x="1368425" y="1539875"/>
                  <a:pt x="1362075" y="1524000"/>
                </a:cubicBezTo>
                <a:cubicBezTo>
                  <a:pt x="1358900" y="1495425"/>
                  <a:pt x="1355909" y="1466829"/>
                  <a:pt x="1352550" y="1438275"/>
                </a:cubicBezTo>
                <a:cubicBezTo>
                  <a:pt x="1349559" y="1412853"/>
                  <a:pt x="1345066" y="1387591"/>
                  <a:pt x="1343025" y="1362075"/>
                </a:cubicBezTo>
                <a:cubicBezTo>
                  <a:pt x="1338713" y="1308179"/>
                  <a:pt x="1336675" y="1254125"/>
                  <a:pt x="1333500" y="1200150"/>
                </a:cubicBezTo>
                <a:cubicBezTo>
                  <a:pt x="1336675" y="1136650"/>
                  <a:pt x="1334802" y="1072695"/>
                  <a:pt x="1343025" y="1009650"/>
                </a:cubicBezTo>
                <a:cubicBezTo>
                  <a:pt x="1344506" y="998299"/>
                  <a:pt x="1357566" y="991597"/>
                  <a:pt x="1362075" y="981075"/>
                </a:cubicBezTo>
                <a:cubicBezTo>
                  <a:pt x="1367232" y="969043"/>
                  <a:pt x="1368425" y="955675"/>
                  <a:pt x="1371600" y="942975"/>
                </a:cubicBezTo>
                <a:cubicBezTo>
                  <a:pt x="1365412" y="757346"/>
                  <a:pt x="1383275" y="692250"/>
                  <a:pt x="1333500" y="542925"/>
                </a:cubicBezTo>
                <a:cubicBezTo>
                  <a:pt x="1330325" y="533400"/>
                  <a:pt x="1329544" y="522704"/>
                  <a:pt x="1323975" y="514350"/>
                </a:cubicBezTo>
                <a:cubicBezTo>
                  <a:pt x="1316503" y="503142"/>
                  <a:pt x="1303482" y="496551"/>
                  <a:pt x="1295400" y="485775"/>
                </a:cubicBezTo>
                <a:cubicBezTo>
                  <a:pt x="1284292" y="470964"/>
                  <a:pt x="1277442" y="453317"/>
                  <a:pt x="1266825" y="438150"/>
                </a:cubicBezTo>
                <a:cubicBezTo>
                  <a:pt x="1255167" y="421495"/>
                  <a:pt x="1240002" y="407441"/>
                  <a:pt x="1228725" y="390525"/>
                </a:cubicBezTo>
                <a:cubicBezTo>
                  <a:pt x="1213784" y="368113"/>
                  <a:pt x="1210111" y="343336"/>
                  <a:pt x="1190625" y="323850"/>
                </a:cubicBezTo>
                <a:cubicBezTo>
                  <a:pt x="1176250" y="309475"/>
                  <a:pt x="1158300" y="299137"/>
                  <a:pt x="1143000" y="285750"/>
                </a:cubicBezTo>
                <a:cubicBezTo>
                  <a:pt x="1132863" y="276880"/>
                  <a:pt x="1125201" y="265257"/>
                  <a:pt x="1114425" y="257175"/>
                </a:cubicBezTo>
                <a:cubicBezTo>
                  <a:pt x="1099614" y="246067"/>
                  <a:pt x="1082984" y="237591"/>
                  <a:pt x="1066800" y="228600"/>
                </a:cubicBezTo>
                <a:cubicBezTo>
                  <a:pt x="1040202" y="213824"/>
                  <a:pt x="985333" y="189451"/>
                  <a:pt x="962025" y="180975"/>
                </a:cubicBezTo>
                <a:cubicBezTo>
                  <a:pt x="949722" y="176501"/>
                  <a:pt x="936625" y="174625"/>
                  <a:pt x="923925" y="171450"/>
                </a:cubicBezTo>
                <a:cubicBezTo>
                  <a:pt x="862255" y="125198"/>
                  <a:pt x="857842" y="117804"/>
                  <a:pt x="800100" y="85725"/>
                </a:cubicBezTo>
                <a:cubicBezTo>
                  <a:pt x="787688" y="78829"/>
                  <a:pt x="775653" y="70576"/>
                  <a:pt x="762000" y="66675"/>
                </a:cubicBezTo>
                <a:cubicBezTo>
                  <a:pt x="730867" y="57780"/>
                  <a:pt x="666750" y="47625"/>
                  <a:pt x="666750" y="47625"/>
                </a:cubicBezTo>
                <a:cubicBezTo>
                  <a:pt x="657225" y="41275"/>
                  <a:pt x="649219" y="31587"/>
                  <a:pt x="638175" y="28575"/>
                </a:cubicBezTo>
                <a:cubicBezTo>
                  <a:pt x="613479" y="21840"/>
                  <a:pt x="587348" y="22433"/>
                  <a:pt x="561975" y="19050"/>
                </a:cubicBezTo>
                <a:lnTo>
                  <a:pt x="495300" y="9525"/>
                </a:lnTo>
                <a:lnTo>
                  <a:pt x="428625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73F537-9388-91EC-30CE-AEA94987ADEB}"/>
              </a:ext>
            </a:extLst>
          </p:cNvPr>
          <p:cNvSpPr txBox="1"/>
          <p:nvPr/>
        </p:nvSpPr>
        <p:spPr>
          <a:xfrm>
            <a:off x="239486" y="3379911"/>
            <a:ext cx="4561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Woodshed before BECCS facility</a:t>
            </a:r>
          </a:p>
        </p:txBody>
      </p:sp>
    </p:spTree>
    <p:extLst>
      <p:ext uri="{BB962C8B-B14F-4D97-AF65-F5344CB8AC3E}">
        <p14:creationId xmlns:p14="http://schemas.microsoft.com/office/powerpoint/2010/main" val="1229862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814F4F-4CE3-DDCC-9FCE-D74B3DF1A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108B2E-4F59-935E-1189-FC5972AF7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01" y="771538"/>
            <a:ext cx="3777056" cy="1393705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Impact of Large biopower facilities with BECCS in the southern 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C55BD0-6DDA-4632-D012-8989F5942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" b="318"/>
          <a:stretch/>
        </p:blipFill>
        <p:spPr>
          <a:xfrm>
            <a:off x="4667505" y="-276019"/>
            <a:ext cx="6317674" cy="6097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6820E2-1F50-1513-F6E3-73DAFF5429E8}"/>
              </a:ext>
            </a:extLst>
          </p:cNvPr>
          <p:cNvSpPr txBox="1"/>
          <p:nvPr/>
        </p:nvSpPr>
        <p:spPr>
          <a:xfrm>
            <a:off x="239486" y="3379911"/>
            <a:ext cx="4561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Location 	 	Year      Demand (g tons)</a:t>
            </a:r>
          </a:p>
          <a:p>
            <a:r>
              <a:rPr lang="en-US" dirty="0"/>
              <a:t>Geismar		2025	2,000,000</a:t>
            </a:r>
          </a:p>
        </p:txBody>
      </p:sp>
    </p:spTree>
    <p:extLst>
      <p:ext uri="{BB962C8B-B14F-4D97-AF65-F5344CB8AC3E}">
        <p14:creationId xmlns:p14="http://schemas.microsoft.com/office/powerpoint/2010/main" val="3691864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8F4E4-371D-2BA0-EC7E-985C816E47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CF79AB-F9E1-27D2-4F81-3F94D9D6F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A49224-AEC0-4E50-49D9-E48ACB111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01" y="771538"/>
            <a:ext cx="3777056" cy="1393705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Impact of Large biopower facilities with BECCS in the southern 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01FBF2-2BC1-5C9F-039F-BEEC8C01E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12494" r="9965"/>
          <a:stretch>
            <a:fillRect/>
          </a:stretch>
        </p:blipFill>
        <p:spPr>
          <a:xfrm>
            <a:off x="4505580" y="295275"/>
            <a:ext cx="6317674" cy="5335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8784C1-F4E8-581C-B430-5E043D19313C}"/>
              </a:ext>
            </a:extLst>
          </p:cNvPr>
          <p:cNvSpPr txBox="1"/>
          <p:nvPr/>
        </p:nvSpPr>
        <p:spPr>
          <a:xfrm>
            <a:off x="239486" y="3379911"/>
            <a:ext cx="4561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Location 	 	Year      Demand (g tons)</a:t>
            </a:r>
          </a:p>
          <a:p>
            <a:r>
              <a:rPr lang="en-US" dirty="0"/>
              <a:t>Geismar		2025	2,000,000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F828FA7-0712-2B96-FE0F-13362EDA993F}"/>
              </a:ext>
            </a:extLst>
          </p:cNvPr>
          <p:cNvSpPr/>
          <p:nvPr/>
        </p:nvSpPr>
        <p:spPr>
          <a:xfrm>
            <a:off x="6980914" y="2444277"/>
            <a:ext cx="1915436" cy="2356323"/>
          </a:xfrm>
          <a:custGeom>
            <a:avLst/>
            <a:gdLst>
              <a:gd name="csX0" fmla="*/ 439061 w 1915436"/>
              <a:gd name="csY0" fmla="*/ 451323 h 2356323"/>
              <a:gd name="csX1" fmla="*/ 458111 w 1915436"/>
              <a:gd name="csY1" fmla="*/ 403698 h 2356323"/>
              <a:gd name="csX2" fmla="*/ 515261 w 1915436"/>
              <a:gd name="csY2" fmla="*/ 327498 h 2356323"/>
              <a:gd name="csX3" fmla="*/ 591461 w 1915436"/>
              <a:gd name="csY3" fmla="*/ 270348 h 2356323"/>
              <a:gd name="csX4" fmla="*/ 629561 w 1915436"/>
              <a:gd name="csY4" fmla="*/ 213198 h 2356323"/>
              <a:gd name="csX5" fmla="*/ 696236 w 1915436"/>
              <a:gd name="csY5" fmla="*/ 194148 h 2356323"/>
              <a:gd name="csX6" fmla="*/ 772436 w 1915436"/>
              <a:gd name="csY6" fmla="*/ 184623 h 2356323"/>
              <a:gd name="csX7" fmla="*/ 810536 w 1915436"/>
              <a:gd name="csY7" fmla="*/ 175098 h 2356323"/>
              <a:gd name="csX8" fmla="*/ 905786 w 1915436"/>
              <a:gd name="csY8" fmla="*/ 136998 h 2356323"/>
              <a:gd name="csX9" fmla="*/ 1020086 w 1915436"/>
              <a:gd name="csY9" fmla="*/ 108423 h 2356323"/>
              <a:gd name="csX10" fmla="*/ 1115336 w 1915436"/>
              <a:gd name="csY10" fmla="*/ 79848 h 2356323"/>
              <a:gd name="csX11" fmla="*/ 1162961 w 1915436"/>
              <a:gd name="csY11" fmla="*/ 60798 h 2356323"/>
              <a:gd name="csX12" fmla="*/ 1239161 w 1915436"/>
              <a:gd name="csY12" fmla="*/ 41748 h 2356323"/>
              <a:gd name="csX13" fmla="*/ 1277261 w 1915436"/>
              <a:gd name="csY13" fmla="*/ 32223 h 2356323"/>
              <a:gd name="csX14" fmla="*/ 1248686 w 1915436"/>
              <a:gd name="csY14" fmla="*/ 3648 h 2356323"/>
              <a:gd name="csX15" fmla="*/ 1296311 w 1915436"/>
              <a:gd name="csY15" fmla="*/ 13173 h 2356323"/>
              <a:gd name="csX16" fmla="*/ 1401086 w 1915436"/>
              <a:gd name="csY16" fmla="*/ 22698 h 2356323"/>
              <a:gd name="csX17" fmla="*/ 1458236 w 1915436"/>
              <a:gd name="csY17" fmla="*/ 41748 h 2356323"/>
              <a:gd name="csX18" fmla="*/ 1505861 w 1915436"/>
              <a:gd name="csY18" fmla="*/ 51273 h 2356323"/>
              <a:gd name="csX19" fmla="*/ 1563011 w 1915436"/>
              <a:gd name="csY19" fmla="*/ 60798 h 2356323"/>
              <a:gd name="csX20" fmla="*/ 1591586 w 1915436"/>
              <a:gd name="csY20" fmla="*/ 70323 h 2356323"/>
              <a:gd name="csX21" fmla="*/ 1572536 w 1915436"/>
              <a:gd name="csY21" fmla="*/ 194148 h 2356323"/>
              <a:gd name="csX22" fmla="*/ 1563011 w 1915436"/>
              <a:gd name="csY22" fmla="*/ 279873 h 2356323"/>
              <a:gd name="csX23" fmla="*/ 1553486 w 1915436"/>
              <a:gd name="csY23" fmla="*/ 337023 h 2356323"/>
              <a:gd name="csX24" fmla="*/ 1543961 w 1915436"/>
              <a:gd name="csY24" fmla="*/ 422748 h 2356323"/>
              <a:gd name="csX25" fmla="*/ 1534436 w 1915436"/>
              <a:gd name="csY25" fmla="*/ 470373 h 2356323"/>
              <a:gd name="csX26" fmla="*/ 1524911 w 1915436"/>
              <a:gd name="csY26" fmla="*/ 546573 h 2356323"/>
              <a:gd name="csX27" fmla="*/ 1534436 w 1915436"/>
              <a:gd name="csY27" fmla="*/ 879948 h 2356323"/>
              <a:gd name="csX28" fmla="*/ 1620161 w 1915436"/>
              <a:gd name="csY28" fmla="*/ 908523 h 2356323"/>
              <a:gd name="csX29" fmla="*/ 1696361 w 1915436"/>
              <a:gd name="csY29" fmla="*/ 946623 h 2356323"/>
              <a:gd name="csX30" fmla="*/ 1724936 w 1915436"/>
              <a:gd name="csY30" fmla="*/ 975198 h 2356323"/>
              <a:gd name="csX31" fmla="*/ 1753511 w 1915436"/>
              <a:gd name="csY31" fmla="*/ 984723 h 2356323"/>
              <a:gd name="csX32" fmla="*/ 1801136 w 1915436"/>
              <a:gd name="csY32" fmla="*/ 1003773 h 2356323"/>
              <a:gd name="csX33" fmla="*/ 1829711 w 1915436"/>
              <a:gd name="csY33" fmla="*/ 1022823 h 2356323"/>
              <a:gd name="csX34" fmla="*/ 1905911 w 1915436"/>
              <a:gd name="csY34" fmla="*/ 1060923 h 2356323"/>
              <a:gd name="csX35" fmla="*/ 1848761 w 1915436"/>
              <a:gd name="csY35" fmla="*/ 1108548 h 2356323"/>
              <a:gd name="csX36" fmla="*/ 1810661 w 1915436"/>
              <a:gd name="csY36" fmla="*/ 1127598 h 2356323"/>
              <a:gd name="csX37" fmla="*/ 1763036 w 1915436"/>
              <a:gd name="csY37" fmla="*/ 1156173 h 2356323"/>
              <a:gd name="csX38" fmla="*/ 1763036 w 1915436"/>
              <a:gd name="csY38" fmla="*/ 1213323 h 2356323"/>
              <a:gd name="csX39" fmla="*/ 1734461 w 1915436"/>
              <a:gd name="csY39" fmla="*/ 1241898 h 2356323"/>
              <a:gd name="csX40" fmla="*/ 1705886 w 1915436"/>
              <a:gd name="csY40" fmla="*/ 1279998 h 2356323"/>
              <a:gd name="csX41" fmla="*/ 1639211 w 1915436"/>
              <a:gd name="csY41" fmla="*/ 1346673 h 2356323"/>
              <a:gd name="csX42" fmla="*/ 1629686 w 1915436"/>
              <a:gd name="csY42" fmla="*/ 1375248 h 2356323"/>
              <a:gd name="csX43" fmla="*/ 1601111 w 1915436"/>
              <a:gd name="csY43" fmla="*/ 1394298 h 2356323"/>
              <a:gd name="csX44" fmla="*/ 1667786 w 1915436"/>
              <a:gd name="csY44" fmla="*/ 1451448 h 2356323"/>
              <a:gd name="csX45" fmla="*/ 1734461 w 1915436"/>
              <a:gd name="csY45" fmla="*/ 1527648 h 2356323"/>
              <a:gd name="csX46" fmla="*/ 1791611 w 1915436"/>
              <a:gd name="csY46" fmla="*/ 1575273 h 2356323"/>
              <a:gd name="csX47" fmla="*/ 1801136 w 1915436"/>
              <a:gd name="csY47" fmla="*/ 1603848 h 2356323"/>
              <a:gd name="csX48" fmla="*/ 1848761 w 1915436"/>
              <a:gd name="csY48" fmla="*/ 1651473 h 2356323"/>
              <a:gd name="csX49" fmla="*/ 1886861 w 1915436"/>
              <a:gd name="csY49" fmla="*/ 1727673 h 2356323"/>
              <a:gd name="csX50" fmla="*/ 1915436 w 1915436"/>
              <a:gd name="csY50" fmla="*/ 1794348 h 2356323"/>
              <a:gd name="csX51" fmla="*/ 1905911 w 1915436"/>
              <a:gd name="csY51" fmla="*/ 1870548 h 2356323"/>
              <a:gd name="csX52" fmla="*/ 1896386 w 1915436"/>
              <a:gd name="csY52" fmla="*/ 1899123 h 2356323"/>
              <a:gd name="csX53" fmla="*/ 1820186 w 1915436"/>
              <a:gd name="csY53" fmla="*/ 1937223 h 2356323"/>
              <a:gd name="csX54" fmla="*/ 1791611 w 1915436"/>
              <a:gd name="csY54" fmla="*/ 1956273 h 2356323"/>
              <a:gd name="csX55" fmla="*/ 1734461 w 1915436"/>
              <a:gd name="csY55" fmla="*/ 1975323 h 2356323"/>
              <a:gd name="csX56" fmla="*/ 1686836 w 1915436"/>
              <a:gd name="csY56" fmla="*/ 1994373 h 2356323"/>
              <a:gd name="csX57" fmla="*/ 1591586 w 1915436"/>
              <a:gd name="csY57" fmla="*/ 2118198 h 2356323"/>
              <a:gd name="csX58" fmla="*/ 1534436 w 1915436"/>
              <a:gd name="csY58" fmla="*/ 2184873 h 2356323"/>
              <a:gd name="csX59" fmla="*/ 1477286 w 1915436"/>
              <a:gd name="csY59" fmla="*/ 2270598 h 2356323"/>
              <a:gd name="csX60" fmla="*/ 1420136 w 1915436"/>
              <a:gd name="csY60" fmla="*/ 2318223 h 2356323"/>
              <a:gd name="csX61" fmla="*/ 1382036 w 1915436"/>
              <a:gd name="csY61" fmla="*/ 2356323 h 2356323"/>
              <a:gd name="csX62" fmla="*/ 1315361 w 1915436"/>
              <a:gd name="csY62" fmla="*/ 2318223 h 2356323"/>
              <a:gd name="csX63" fmla="*/ 1182011 w 1915436"/>
              <a:gd name="csY63" fmla="*/ 2251548 h 2356323"/>
              <a:gd name="csX64" fmla="*/ 1153436 w 1915436"/>
              <a:gd name="csY64" fmla="*/ 2222973 h 2356323"/>
              <a:gd name="csX65" fmla="*/ 1115336 w 1915436"/>
              <a:gd name="csY65" fmla="*/ 2165823 h 2356323"/>
              <a:gd name="csX66" fmla="*/ 1105811 w 1915436"/>
              <a:gd name="csY66" fmla="*/ 2127723 h 2356323"/>
              <a:gd name="csX67" fmla="*/ 1058186 w 1915436"/>
              <a:gd name="csY67" fmla="*/ 2041998 h 2356323"/>
              <a:gd name="csX68" fmla="*/ 1039136 w 1915436"/>
              <a:gd name="csY68" fmla="*/ 2003898 h 2356323"/>
              <a:gd name="csX69" fmla="*/ 1010561 w 1915436"/>
              <a:gd name="csY69" fmla="*/ 1984848 h 2356323"/>
              <a:gd name="csX70" fmla="*/ 943886 w 1915436"/>
              <a:gd name="csY70" fmla="*/ 1946748 h 2356323"/>
              <a:gd name="csX71" fmla="*/ 905786 w 1915436"/>
              <a:gd name="csY71" fmla="*/ 1918173 h 2356323"/>
              <a:gd name="csX72" fmla="*/ 667661 w 1915436"/>
              <a:gd name="csY72" fmla="*/ 1880073 h 2356323"/>
              <a:gd name="csX73" fmla="*/ 648611 w 1915436"/>
              <a:gd name="csY73" fmla="*/ 1822923 h 2356323"/>
              <a:gd name="csX74" fmla="*/ 639086 w 1915436"/>
              <a:gd name="csY74" fmla="*/ 1784823 h 2356323"/>
              <a:gd name="csX75" fmla="*/ 620036 w 1915436"/>
              <a:gd name="csY75" fmla="*/ 1756248 h 2356323"/>
              <a:gd name="csX76" fmla="*/ 610511 w 1915436"/>
              <a:gd name="csY76" fmla="*/ 1727673 h 2356323"/>
              <a:gd name="csX77" fmla="*/ 553361 w 1915436"/>
              <a:gd name="csY77" fmla="*/ 1660998 h 2356323"/>
              <a:gd name="csX78" fmla="*/ 486686 w 1915436"/>
              <a:gd name="csY78" fmla="*/ 1594323 h 2356323"/>
              <a:gd name="csX79" fmla="*/ 467636 w 1915436"/>
              <a:gd name="csY79" fmla="*/ 1565748 h 2356323"/>
              <a:gd name="csX80" fmla="*/ 448586 w 1915436"/>
              <a:gd name="csY80" fmla="*/ 1527648 h 2356323"/>
              <a:gd name="csX81" fmla="*/ 420011 w 1915436"/>
              <a:gd name="csY81" fmla="*/ 1499073 h 2356323"/>
              <a:gd name="csX82" fmla="*/ 400961 w 1915436"/>
              <a:gd name="csY82" fmla="*/ 1470498 h 2356323"/>
              <a:gd name="csX83" fmla="*/ 372386 w 1915436"/>
              <a:gd name="csY83" fmla="*/ 1451448 h 2356323"/>
              <a:gd name="csX84" fmla="*/ 343811 w 1915436"/>
              <a:gd name="csY84" fmla="*/ 1413348 h 2356323"/>
              <a:gd name="csX85" fmla="*/ 191411 w 1915436"/>
              <a:gd name="csY85" fmla="*/ 1270473 h 2356323"/>
              <a:gd name="csX86" fmla="*/ 153311 w 1915436"/>
              <a:gd name="csY86" fmla="*/ 1232373 h 2356323"/>
              <a:gd name="csX87" fmla="*/ 58061 w 1915436"/>
              <a:gd name="csY87" fmla="*/ 1175223 h 2356323"/>
              <a:gd name="csX88" fmla="*/ 29486 w 1915436"/>
              <a:gd name="csY88" fmla="*/ 1165698 h 2356323"/>
              <a:gd name="csX89" fmla="*/ 911 w 1915436"/>
              <a:gd name="csY89" fmla="*/ 1137123 h 2356323"/>
              <a:gd name="csX90" fmla="*/ 10436 w 1915436"/>
              <a:gd name="csY90" fmla="*/ 1089498 h 2356323"/>
              <a:gd name="csX91" fmla="*/ 29486 w 1915436"/>
              <a:gd name="csY91" fmla="*/ 1013298 h 2356323"/>
              <a:gd name="csX92" fmla="*/ 105686 w 1915436"/>
              <a:gd name="csY92" fmla="*/ 832323 h 2356323"/>
              <a:gd name="csX93" fmla="*/ 153311 w 1915436"/>
              <a:gd name="csY93" fmla="*/ 746598 h 2356323"/>
              <a:gd name="csX94" fmla="*/ 219986 w 1915436"/>
              <a:gd name="csY94" fmla="*/ 737073 h 2356323"/>
              <a:gd name="csX95" fmla="*/ 229511 w 1915436"/>
              <a:gd name="csY95" fmla="*/ 689448 h 2356323"/>
              <a:gd name="csX96" fmla="*/ 239036 w 1915436"/>
              <a:gd name="csY96" fmla="*/ 632298 h 2356323"/>
              <a:gd name="csX97" fmla="*/ 267611 w 1915436"/>
              <a:gd name="csY97" fmla="*/ 517998 h 2356323"/>
              <a:gd name="csX98" fmla="*/ 277136 w 1915436"/>
              <a:gd name="csY98" fmla="*/ 479898 h 2356323"/>
              <a:gd name="csX99" fmla="*/ 305711 w 1915436"/>
              <a:gd name="csY99" fmla="*/ 413223 h 2356323"/>
              <a:gd name="csX100" fmla="*/ 343811 w 1915436"/>
              <a:gd name="csY100" fmla="*/ 384648 h 2356323"/>
              <a:gd name="csX101" fmla="*/ 448586 w 1915436"/>
              <a:gd name="csY101" fmla="*/ 394173 h 2356323"/>
              <a:gd name="csX102" fmla="*/ 439061 w 1915436"/>
              <a:gd name="csY102" fmla="*/ 451323 h 23563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</a:cxnLst>
            <a:rect l="l" t="t" r="r" b="b"/>
            <a:pathLst>
              <a:path w="1915436" h="2356323">
                <a:moveTo>
                  <a:pt x="439061" y="451323"/>
                </a:moveTo>
                <a:cubicBezTo>
                  <a:pt x="440648" y="452910"/>
                  <a:pt x="450465" y="418991"/>
                  <a:pt x="458111" y="403698"/>
                </a:cubicBezTo>
                <a:cubicBezTo>
                  <a:pt x="472695" y="374529"/>
                  <a:pt x="488817" y="347331"/>
                  <a:pt x="515261" y="327498"/>
                </a:cubicBezTo>
                <a:cubicBezTo>
                  <a:pt x="560465" y="293595"/>
                  <a:pt x="559961" y="310848"/>
                  <a:pt x="591461" y="270348"/>
                </a:cubicBezTo>
                <a:cubicBezTo>
                  <a:pt x="605517" y="252276"/>
                  <a:pt x="607547" y="219488"/>
                  <a:pt x="629561" y="213198"/>
                </a:cubicBezTo>
                <a:cubicBezTo>
                  <a:pt x="651786" y="206848"/>
                  <a:pt x="673571" y="198681"/>
                  <a:pt x="696236" y="194148"/>
                </a:cubicBezTo>
                <a:cubicBezTo>
                  <a:pt x="721337" y="189128"/>
                  <a:pt x="747187" y="188831"/>
                  <a:pt x="772436" y="184623"/>
                </a:cubicBezTo>
                <a:cubicBezTo>
                  <a:pt x="785349" y="182471"/>
                  <a:pt x="797836" y="178273"/>
                  <a:pt x="810536" y="175098"/>
                </a:cubicBezTo>
                <a:cubicBezTo>
                  <a:pt x="860699" y="141656"/>
                  <a:pt x="823348" y="162364"/>
                  <a:pt x="905786" y="136998"/>
                </a:cubicBezTo>
                <a:cubicBezTo>
                  <a:pt x="994980" y="109554"/>
                  <a:pt x="929931" y="123449"/>
                  <a:pt x="1020086" y="108423"/>
                </a:cubicBezTo>
                <a:cubicBezTo>
                  <a:pt x="1099873" y="68529"/>
                  <a:pt x="1010974" y="108310"/>
                  <a:pt x="1115336" y="79848"/>
                </a:cubicBezTo>
                <a:cubicBezTo>
                  <a:pt x="1131831" y="75349"/>
                  <a:pt x="1146619" y="65826"/>
                  <a:pt x="1162961" y="60798"/>
                </a:cubicBezTo>
                <a:cubicBezTo>
                  <a:pt x="1187985" y="53098"/>
                  <a:pt x="1213761" y="48098"/>
                  <a:pt x="1239161" y="41748"/>
                </a:cubicBezTo>
                <a:lnTo>
                  <a:pt x="1277261" y="32223"/>
                </a:lnTo>
                <a:cubicBezTo>
                  <a:pt x="1267736" y="22698"/>
                  <a:pt x="1239161" y="13173"/>
                  <a:pt x="1248686" y="3648"/>
                </a:cubicBezTo>
                <a:cubicBezTo>
                  <a:pt x="1260134" y="-7800"/>
                  <a:pt x="1280247" y="11165"/>
                  <a:pt x="1296311" y="13173"/>
                </a:cubicBezTo>
                <a:cubicBezTo>
                  <a:pt x="1331109" y="17523"/>
                  <a:pt x="1366161" y="19523"/>
                  <a:pt x="1401086" y="22698"/>
                </a:cubicBezTo>
                <a:cubicBezTo>
                  <a:pt x="1420136" y="29048"/>
                  <a:pt x="1438545" y="37810"/>
                  <a:pt x="1458236" y="41748"/>
                </a:cubicBezTo>
                <a:lnTo>
                  <a:pt x="1505861" y="51273"/>
                </a:lnTo>
                <a:cubicBezTo>
                  <a:pt x="1524862" y="54728"/>
                  <a:pt x="1544158" y="56608"/>
                  <a:pt x="1563011" y="60798"/>
                </a:cubicBezTo>
                <a:cubicBezTo>
                  <a:pt x="1572812" y="62976"/>
                  <a:pt x="1582061" y="67148"/>
                  <a:pt x="1591586" y="70323"/>
                </a:cubicBezTo>
                <a:cubicBezTo>
                  <a:pt x="1585236" y="111598"/>
                  <a:pt x="1578178" y="152770"/>
                  <a:pt x="1572536" y="194148"/>
                </a:cubicBezTo>
                <a:cubicBezTo>
                  <a:pt x="1568651" y="222635"/>
                  <a:pt x="1566811" y="251374"/>
                  <a:pt x="1563011" y="279873"/>
                </a:cubicBezTo>
                <a:cubicBezTo>
                  <a:pt x="1560459" y="299016"/>
                  <a:pt x="1556038" y="317880"/>
                  <a:pt x="1553486" y="337023"/>
                </a:cubicBezTo>
                <a:cubicBezTo>
                  <a:pt x="1549686" y="365522"/>
                  <a:pt x="1548027" y="394286"/>
                  <a:pt x="1543961" y="422748"/>
                </a:cubicBezTo>
                <a:cubicBezTo>
                  <a:pt x="1541671" y="438775"/>
                  <a:pt x="1536898" y="454372"/>
                  <a:pt x="1534436" y="470373"/>
                </a:cubicBezTo>
                <a:cubicBezTo>
                  <a:pt x="1530544" y="495673"/>
                  <a:pt x="1528086" y="521173"/>
                  <a:pt x="1524911" y="546573"/>
                </a:cubicBezTo>
                <a:cubicBezTo>
                  <a:pt x="1528086" y="657698"/>
                  <a:pt x="1506144" y="772438"/>
                  <a:pt x="1534436" y="879948"/>
                </a:cubicBezTo>
                <a:cubicBezTo>
                  <a:pt x="1542102" y="909077"/>
                  <a:pt x="1593220" y="895053"/>
                  <a:pt x="1620161" y="908523"/>
                </a:cubicBezTo>
                <a:cubicBezTo>
                  <a:pt x="1645561" y="921223"/>
                  <a:pt x="1676281" y="926543"/>
                  <a:pt x="1696361" y="946623"/>
                </a:cubicBezTo>
                <a:cubicBezTo>
                  <a:pt x="1705886" y="956148"/>
                  <a:pt x="1713728" y="967726"/>
                  <a:pt x="1724936" y="975198"/>
                </a:cubicBezTo>
                <a:cubicBezTo>
                  <a:pt x="1733290" y="980767"/>
                  <a:pt x="1744110" y="981198"/>
                  <a:pt x="1753511" y="984723"/>
                </a:cubicBezTo>
                <a:cubicBezTo>
                  <a:pt x="1769520" y="990726"/>
                  <a:pt x="1785843" y="996127"/>
                  <a:pt x="1801136" y="1003773"/>
                </a:cubicBezTo>
                <a:cubicBezTo>
                  <a:pt x="1811375" y="1008893"/>
                  <a:pt x="1819661" y="1017341"/>
                  <a:pt x="1829711" y="1022823"/>
                </a:cubicBezTo>
                <a:cubicBezTo>
                  <a:pt x="1854642" y="1036421"/>
                  <a:pt x="1905911" y="1060923"/>
                  <a:pt x="1905911" y="1060923"/>
                </a:cubicBezTo>
                <a:cubicBezTo>
                  <a:pt x="1886861" y="1076798"/>
                  <a:pt x="1869076" y="1094328"/>
                  <a:pt x="1848761" y="1108548"/>
                </a:cubicBezTo>
                <a:cubicBezTo>
                  <a:pt x="1837129" y="1116691"/>
                  <a:pt x="1823073" y="1120702"/>
                  <a:pt x="1810661" y="1127598"/>
                </a:cubicBezTo>
                <a:cubicBezTo>
                  <a:pt x="1794477" y="1136589"/>
                  <a:pt x="1778911" y="1146648"/>
                  <a:pt x="1763036" y="1156173"/>
                </a:cubicBezTo>
                <a:cubicBezTo>
                  <a:pt x="1695303" y="1257773"/>
                  <a:pt x="1779969" y="1111723"/>
                  <a:pt x="1763036" y="1213323"/>
                </a:cubicBezTo>
                <a:cubicBezTo>
                  <a:pt x="1760821" y="1226610"/>
                  <a:pt x="1743227" y="1231671"/>
                  <a:pt x="1734461" y="1241898"/>
                </a:cubicBezTo>
                <a:cubicBezTo>
                  <a:pt x="1724130" y="1253951"/>
                  <a:pt x="1716565" y="1268251"/>
                  <a:pt x="1705886" y="1279998"/>
                </a:cubicBezTo>
                <a:cubicBezTo>
                  <a:pt x="1684743" y="1303255"/>
                  <a:pt x="1639211" y="1346673"/>
                  <a:pt x="1639211" y="1346673"/>
                </a:cubicBezTo>
                <a:cubicBezTo>
                  <a:pt x="1636036" y="1356198"/>
                  <a:pt x="1635958" y="1367408"/>
                  <a:pt x="1629686" y="1375248"/>
                </a:cubicBezTo>
                <a:cubicBezTo>
                  <a:pt x="1622535" y="1384187"/>
                  <a:pt x="1601111" y="1382850"/>
                  <a:pt x="1601111" y="1394298"/>
                </a:cubicBezTo>
                <a:cubicBezTo>
                  <a:pt x="1601111" y="1404480"/>
                  <a:pt x="1665815" y="1449696"/>
                  <a:pt x="1667786" y="1451448"/>
                </a:cubicBezTo>
                <a:cubicBezTo>
                  <a:pt x="1763182" y="1536245"/>
                  <a:pt x="1682726" y="1465566"/>
                  <a:pt x="1734461" y="1527648"/>
                </a:cubicBezTo>
                <a:cubicBezTo>
                  <a:pt x="1757380" y="1555150"/>
                  <a:pt x="1763514" y="1556542"/>
                  <a:pt x="1791611" y="1575273"/>
                </a:cubicBezTo>
                <a:cubicBezTo>
                  <a:pt x="1794786" y="1584798"/>
                  <a:pt x="1794864" y="1596008"/>
                  <a:pt x="1801136" y="1603848"/>
                </a:cubicBezTo>
                <a:cubicBezTo>
                  <a:pt x="1862822" y="1680955"/>
                  <a:pt x="1799775" y="1561666"/>
                  <a:pt x="1848761" y="1651473"/>
                </a:cubicBezTo>
                <a:cubicBezTo>
                  <a:pt x="1862359" y="1676404"/>
                  <a:pt x="1874161" y="1702273"/>
                  <a:pt x="1886861" y="1727673"/>
                </a:cubicBezTo>
                <a:cubicBezTo>
                  <a:pt x="1910401" y="1774753"/>
                  <a:pt x="1901421" y="1752303"/>
                  <a:pt x="1915436" y="1794348"/>
                </a:cubicBezTo>
                <a:cubicBezTo>
                  <a:pt x="1912261" y="1819748"/>
                  <a:pt x="1910490" y="1845363"/>
                  <a:pt x="1905911" y="1870548"/>
                </a:cubicBezTo>
                <a:cubicBezTo>
                  <a:pt x="1904115" y="1880426"/>
                  <a:pt x="1904311" y="1892959"/>
                  <a:pt x="1896386" y="1899123"/>
                </a:cubicBezTo>
                <a:cubicBezTo>
                  <a:pt x="1873970" y="1916558"/>
                  <a:pt x="1845117" y="1923625"/>
                  <a:pt x="1820186" y="1937223"/>
                </a:cubicBezTo>
                <a:cubicBezTo>
                  <a:pt x="1810136" y="1942705"/>
                  <a:pt x="1802072" y="1951624"/>
                  <a:pt x="1791611" y="1956273"/>
                </a:cubicBezTo>
                <a:cubicBezTo>
                  <a:pt x="1773261" y="1964428"/>
                  <a:pt x="1753332" y="1968461"/>
                  <a:pt x="1734461" y="1975323"/>
                </a:cubicBezTo>
                <a:cubicBezTo>
                  <a:pt x="1718393" y="1981166"/>
                  <a:pt x="1702711" y="1988023"/>
                  <a:pt x="1686836" y="1994373"/>
                </a:cubicBezTo>
                <a:cubicBezTo>
                  <a:pt x="1590221" y="2090988"/>
                  <a:pt x="1782900" y="1894999"/>
                  <a:pt x="1591586" y="2118198"/>
                </a:cubicBezTo>
                <a:cubicBezTo>
                  <a:pt x="1572536" y="2140423"/>
                  <a:pt x="1551999" y="2161455"/>
                  <a:pt x="1534436" y="2184873"/>
                </a:cubicBezTo>
                <a:cubicBezTo>
                  <a:pt x="1513830" y="2212347"/>
                  <a:pt x="1499636" y="2244523"/>
                  <a:pt x="1477286" y="2270598"/>
                </a:cubicBezTo>
                <a:cubicBezTo>
                  <a:pt x="1461148" y="2289426"/>
                  <a:pt x="1438568" y="2301634"/>
                  <a:pt x="1420136" y="2318223"/>
                </a:cubicBezTo>
                <a:cubicBezTo>
                  <a:pt x="1406786" y="2330238"/>
                  <a:pt x="1394736" y="2343623"/>
                  <a:pt x="1382036" y="2356323"/>
                </a:cubicBezTo>
                <a:cubicBezTo>
                  <a:pt x="1312871" y="2333268"/>
                  <a:pt x="1401859" y="2366277"/>
                  <a:pt x="1315361" y="2318223"/>
                </a:cubicBezTo>
                <a:cubicBezTo>
                  <a:pt x="1271918" y="2294088"/>
                  <a:pt x="1217152" y="2286689"/>
                  <a:pt x="1182011" y="2251548"/>
                </a:cubicBezTo>
                <a:cubicBezTo>
                  <a:pt x="1172486" y="2242023"/>
                  <a:pt x="1161706" y="2233606"/>
                  <a:pt x="1153436" y="2222973"/>
                </a:cubicBezTo>
                <a:cubicBezTo>
                  <a:pt x="1139380" y="2204901"/>
                  <a:pt x="1115336" y="2165823"/>
                  <a:pt x="1115336" y="2165823"/>
                </a:cubicBezTo>
                <a:cubicBezTo>
                  <a:pt x="1112161" y="2153123"/>
                  <a:pt x="1110673" y="2139878"/>
                  <a:pt x="1105811" y="2127723"/>
                </a:cubicBezTo>
                <a:cubicBezTo>
                  <a:pt x="1075438" y="2051791"/>
                  <a:pt x="1087265" y="2092886"/>
                  <a:pt x="1058186" y="2041998"/>
                </a:cubicBezTo>
                <a:cubicBezTo>
                  <a:pt x="1051141" y="2029670"/>
                  <a:pt x="1048226" y="2014806"/>
                  <a:pt x="1039136" y="2003898"/>
                </a:cubicBezTo>
                <a:cubicBezTo>
                  <a:pt x="1031807" y="1995104"/>
                  <a:pt x="1019876" y="1991502"/>
                  <a:pt x="1010561" y="1984848"/>
                </a:cubicBezTo>
                <a:cubicBezTo>
                  <a:pt x="960104" y="1948807"/>
                  <a:pt x="990257" y="1962205"/>
                  <a:pt x="943886" y="1946748"/>
                </a:cubicBezTo>
                <a:cubicBezTo>
                  <a:pt x="931186" y="1937223"/>
                  <a:pt x="920736" y="1923512"/>
                  <a:pt x="905786" y="1918173"/>
                </a:cubicBezTo>
                <a:cubicBezTo>
                  <a:pt x="863380" y="1903028"/>
                  <a:pt x="694305" y="1883626"/>
                  <a:pt x="667661" y="1880073"/>
                </a:cubicBezTo>
                <a:cubicBezTo>
                  <a:pt x="661311" y="1861023"/>
                  <a:pt x="653481" y="1842404"/>
                  <a:pt x="648611" y="1822923"/>
                </a:cubicBezTo>
                <a:cubicBezTo>
                  <a:pt x="645436" y="1810223"/>
                  <a:pt x="644243" y="1796855"/>
                  <a:pt x="639086" y="1784823"/>
                </a:cubicBezTo>
                <a:cubicBezTo>
                  <a:pt x="634577" y="1774301"/>
                  <a:pt x="625156" y="1766487"/>
                  <a:pt x="620036" y="1756248"/>
                </a:cubicBezTo>
                <a:cubicBezTo>
                  <a:pt x="615546" y="1747268"/>
                  <a:pt x="615001" y="1736653"/>
                  <a:pt x="610511" y="1727673"/>
                </a:cubicBezTo>
                <a:cubicBezTo>
                  <a:pt x="591026" y="1688702"/>
                  <a:pt x="584608" y="1700057"/>
                  <a:pt x="553361" y="1660998"/>
                </a:cubicBezTo>
                <a:cubicBezTo>
                  <a:pt x="497782" y="1591524"/>
                  <a:pt x="542204" y="1612829"/>
                  <a:pt x="486686" y="1594323"/>
                </a:cubicBezTo>
                <a:cubicBezTo>
                  <a:pt x="480336" y="1584798"/>
                  <a:pt x="473316" y="1575687"/>
                  <a:pt x="467636" y="1565748"/>
                </a:cubicBezTo>
                <a:cubicBezTo>
                  <a:pt x="460591" y="1553420"/>
                  <a:pt x="456839" y="1539202"/>
                  <a:pt x="448586" y="1527648"/>
                </a:cubicBezTo>
                <a:cubicBezTo>
                  <a:pt x="440756" y="1516687"/>
                  <a:pt x="428635" y="1509421"/>
                  <a:pt x="420011" y="1499073"/>
                </a:cubicBezTo>
                <a:cubicBezTo>
                  <a:pt x="412682" y="1490279"/>
                  <a:pt x="409056" y="1478593"/>
                  <a:pt x="400961" y="1470498"/>
                </a:cubicBezTo>
                <a:cubicBezTo>
                  <a:pt x="392866" y="1462403"/>
                  <a:pt x="380481" y="1459543"/>
                  <a:pt x="372386" y="1451448"/>
                </a:cubicBezTo>
                <a:cubicBezTo>
                  <a:pt x="361161" y="1440223"/>
                  <a:pt x="354613" y="1424981"/>
                  <a:pt x="343811" y="1413348"/>
                </a:cubicBezTo>
                <a:cubicBezTo>
                  <a:pt x="217535" y="1277358"/>
                  <a:pt x="290506" y="1359659"/>
                  <a:pt x="191411" y="1270473"/>
                </a:cubicBezTo>
                <a:cubicBezTo>
                  <a:pt x="178061" y="1258458"/>
                  <a:pt x="167336" y="1243593"/>
                  <a:pt x="153311" y="1232373"/>
                </a:cubicBezTo>
                <a:cubicBezTo>
                  <a:pt x="127267" y="1211538"/>
                  <a:pt x="90021" y="1188920"/>
                  <a:pt x="58061" y="1175223"/>
                </a:cubicBezTo>
                <a:cubicBezTo>
                  <a:pt x="48833" y="1171268"/>
                  <a:pt x="39011" y="1168873"/>
                  <a:pt x="29486" y="1165698"/>
                </a:cubicBezTo>
                <a:cubicBezTo>
                  <a:pt x="19961" y="1156173"/>
                  <a:pt x="4178" y="1150191"/>
                  <a:pt x="911" y="1137123"/>
                </a:cubicBezTo>
                <a:cubicBezTo>
                  <a:pt x="-3016" y="1121417"/>
                  <a:pt x="6796" y="1105273"/>
                  <a:pt x="10436" y="1089498"/>
                </a:cubicBezTo>
                <a:cubicBezTo>
                  <a:pt x="16323" y="1063987"/>
                  <a:pt x="22293" y="1038472"/>
                  <a:pt x="29486" y="1013298"/>
                </a:cubicBezTo>
                <a:cubicBezTo>
                  <a:pt x="68715" y="875996"/>
                  <a:pt x="46603" y="920948"/>
                  <a:pt x="105686" y="832323"/>
                </a:cubicBezTo>
                <a:cubicBezTo>
                  <a:pt x="126705" y="727228"/>
                  <a:pt x="94019" y="726834"/>
                  <a:pt x="153311" y="746598"/>
                </a:cubicBezTo>
                <a:cubicBezTo>
                  <a:pt x="175536" y="743423"/>
                  <a:pt x="202025" y="750543"/>
                  <a:pt x="219986" y="737073"/>
                </a:cubicBezTo>
                <a:cubicBezTo>
                  <a:pt x="232938" y="727359"/>
                  <a:pt x="226615" y="705376"/>
                  <a:pt x="229511" y="689448"/>
                </a:cubicBezTo>
                <a:cubicBezTo>
                  <a:pt x="232966" y="670447"/>
                  <a:pt x="236305" y="651417"/>
                  <a:pt x="239036" y="632298"/>
                </a:cubicBezTo>
                <a:cubicBezTo>
                  <a:pt x="261385" y="475854"/>
                  <a:pt x="230977" y="615689"/>
                  <a:pt x="267611" y="517998"/>
                </a:cubicBezTo>
                <a:cubicBezTo>
                  <a:pt x="272208" y="505741"/>
                  <a:pt x="273540" y="492485"/>
                  <a:pt x="277136" y="479898"/>
                </a:cubicBezTo>
                <a:cubicBezTo>
                  <a:pt x="282203" y="462163"/>
                  <a:pt x="294825" y="425923"/>
                  <a:pt x="305711" y="413223"/>
                </a:cubicBezTo>
                <a:cubicBezTo>
                  <a:pt x="316042" y="401170"/>
                  <a:pt x="331111" y="394173"/>
                  <a:pt x="343811" y="384648"/>
                </a:cubicBezTo>
                <a:cubicBezTo>
                  <a:pt x="378736" y="387823"/>
                  <a:pt x="415068" y="383860"/>
                  <a:pt x="448586" y="394173"/>
                </a:cubicBezTo>
                <a:cubicBezTo>
                  <a:pt x="459527" y="397540"/>
                  <a:pt x="437474" y="449736"/>
                  <a:pt x="439061" y="451323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3321A-D6BB-2015-55BD-4EBF2BB928A7}"/>
              </a:ext>
            </a:extLst>
          </p:cNvPr>
          <p:cNvSpPr txBox="1"/>
          <p:nvPr/>
        </p:nvSpPr>
        <p:spPr>
          <a:xfrm>
            <a:off x="239486" y="2778224"/>
            <a:ext cx="4561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Woodshed after BECCS facility</a:t>
            </a:r>
          </a:p>
        </p:txBody>
      </p:sp>
    </p:spTree>
    <p:extLst>
      <p:ext uri="{BB962C8B-B14F-4D97-AF65-F5344CB8AC3E}">
        <p14:creationId xmlns:p14="http://schemas.microsoft.com/office/powerpoint/2010/main" val="1784332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5DEEB-33A6-5F01-8563-6E0D29CA9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72C17F-ED24-675A-52DD-1E575A374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CE6C5A-2BF7-3F7C-F96A-1AA398BA2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01" y="771538"/>
            <a:ext cx="3777056" cy="1393705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Impact of Large biopower facilities with BECCS in the southern 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305DE-CC1A-60BF-CEB9-92F792B54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9965"/>
          <a:stretch/>
        </p:blipFill>
        <p:spPr>
          <a:xfrm>
            <a:off x="5219955" y="200231"/>
            <a:ext cx="6317674" cy="6097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6E7283-3A0A-1333-E8EA-025F8CE23E30}"/>
              </a:ext>
            </a:extLst>
          </p:cNvPr>
          <p:cNvSpPr txBox="1"/>
          <p:nvPr/>
        </p:nvSpPr>
        <p:spPr>
          <a:xfrm>
            <a:off x="239486" y="3379911"/>
            <a:ext cx="4561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Location 	 	Year      Demand (g tons)</a:t>
            </a:r>
          </a:p>
          <a:p>
            <a:r>
              <a:rPr lang="en-US" dirty="0"/>
              <a:t>Geismar		2025	2,000,000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282BB32-F58C-AE7A-219E-3A0DB8EB36E7}"/>
              </a:ext>
            </a:extLst>
          </p:cNvPr>
          <p:cNvSpPr/>
          <p:nvPr/>
        </p:nvSpPr>
        <p:spPr>
          <a:xfrm>
            <a:off x="7143750" y="2324100"/>
            <a:ext cx="1571625" cy="2247900"/>
          </a:xfrm>
          <a:custGeom>
            <a:avLst/>
            <a:gdLst>
              <a:gd name="csX0" fmla="*/ 428625 w 1571625"/>
              <a:gd name="csY0" fmla="*/ 0 h 2247900"/>
              <a:gd name="csX1" fmla="*/ 400050 w 1571625"/>
              <a:gd name="csY1" fmla="*/ 66675 h 2247900"/>
              <a:gd name="csX2" fmla="*/ 371475 w 1571625"/>
              <a:gd name="csY2" fmla="*/ 123825 h 2247900"/>
              <a:gd name="csX3" fmla="*/ 352425 w 1571625"/>
              <a:gd name="csY3" fmla="*/ 352425 h 2247900"/>
              <a:gd name="csX4" fmla="*/ 333375 w 1571625"/>
              <a:gd name="csY4" fmla="*/ 390525 h 2247900"/>
              <a:gd name="csX5" fmla="*/ 323850 w 1571625"/>
              <a:gd name="csY5" fmla="*/ 762000 h 2247900"/>
              <a:gd name="csX6" fmla="*/ 304800 w 1571625"/>
              <a:gd name="csY6" fmla="*/ 828675 h 2247900"/>
              <a:gd name="csX7" fmla="*/ 295275 w 1571625"/>
              <a:gd name="csY7" fmla="*/ 857250 h 2247900"/>
              <a:gd name="csX8" fmla="*/ 266700 w 1571625"/>
              <a:gd name="csY8" fmla="*/ 904875 h 2247900"/>
              <a:gd name="csX9" fmla="*/ 247650 w 1571625"/>
              <a:gd name="csY9" fmla="*/ 942975 h 2247900"/>
              <a:gd name="csX10" fmla="*/ 152400 w 1571625"/>
              <a:gd name="csY10" fmla="*/ 1038225 h 2247900"/>
              <a:gd name="csX11" fmla="*/ 123825 w 1571625"/>
              <a:gd name="csY11" fmla="*/ 1066800 h 2247900"/>
              <a:gd name="csX12" fmla="*/ 76200 w 1571625"/>
              <a:gd name="csY12" fmla="*/ 1095375 h 2247900"/>
              <a:gd name="csX13" fmla="*/ 47625 w 1571625"/>
              <a:gd name="csY13" fmla="*/ 1114425 h 2247900"/>
              <a:gd name="csX14" fmla="*/ 0 w 1571625"/>
              <a:gd name="csY14" fmla="*/ 1181100 h 2247900"/>
              <a:gd name="csX15" fmla="*/ 161925 w 1571625"/>
              <a:gd name="csY15" fmla="*/ 1343025 h 2247900"/>
              <a:gd name="csX16" fmla="*/ 304800 w 1571625"/>
              <a:gd name="csY16" fmla="*/ 1476375 h 2247900"/>
              <a:gd name="csX17" fmla="*/ 390525 w 1571625"/>
              <a:gd name="csY17" fmla="*/ 1619250 h 2247900"/>
              <a:gd name="csX18" fmla="*/ 438150 w 1571625"/>
              <a:gd name="csY18" fmla="*/ 1714500 h 2247900"/>
              <a:gd name="csX19" fmla="*/ 457200 w 1571625"/>
              <a:gd name="csY19" fmla="*/ 1752600 h 2247900"/>
              <a:gd name="csX20" fmla="*/ 485775 w 1571625"/>
              <a:gd name="csY20" fmla="*/ 1800225 h 2247900"/>
              <a:gd name="csX21" fmla="*/ 571500 w 1571625"/>
              <a:gd name="csY21" fmla="*/ 1905000 h 2247900"/>
              <a:gd name="csX22" fmla="*/ 723900 w 1571625"/>
              <a:gd name="csY22" fmla="*/ 2095500 h 2247900"/>
              <a:gd name="csX23" fmla="*/ 866775 w 1571625"/>
              <a:gd name="csY23" fmla="*/ 2219325 h 2247900"/>
              <a:gd name="csX24" fmla="*/ 904875 w 1571625"/>
              <a:gd name="csY24" fmla="*/ 2228850 h 2247900"/>
              <a:gd name="csX25" fmla="*/ 1038225 w 1571625"/>
              <a:gd name="csY25" fmla="*/ 2247900 h 2247900"/>
              <a:gd name="csX26" fmla="*/ 1114425 w 1571625"/>
              <a:gd name="csY26" fmla="*/ 2238375 h 2247900"/>
              <a:gd name="csX27" fmla="*/ 1276350 w 1571625"/>
              <a:gd name="csY27" fmla="*/ 2219325 h 2247900"/>
              <a:gd name="csX28" fmla="*/ 1428750 w 1571625"/>
              <a:gd name="csY28" fmla="*/ 2228850 h 2247900"/>
              <a:gd name="csX29" fmla="*/ 1485900 w 1571625"/>
              <a:gd name="csY29" fmla="*/ 2228850 h 2247900"/>
              <a:gd name="csX30" fmla="*/ 1571625 w 1571625"/>
              <a:gd name="csY30" fmla="*/ 2143125 h 2247900"/>
              <a:gd name="csX31" fmla="*/ 1514475 w 1571625"/>
              <a:gd name="csY31" fmla="*/ 1914525 h 2247900"/>
              <a:gd name="csX32" fmla="*/ 1457325 w 1571625"/>
              <a:gd name="csY32" fmla="*/ 1781175 h 2247900"/>
              <a:gd name="csX33" fmla="*/ 1409700 w 1571625"/>
              <a:gd name="csY33" fmla="*/ 1666875 h 2247900"/>
              <a:gd name="csX34" fmla="*/ 1400175 w 1571625"/>
              <a:gd name="csY34" fmla="*/ 1609725 h 2247900"/>
              <a:gd name="csX35" fmla="*/ 1381125 w 1571625"/>
              <a:gd name="csY35" fmla="*/ 1571625 h 2247900"/>
              <a:gd name="csX36" fmla="*/ 1362075 w 1571625"/>
              <a:gd name="csY36" fmla="*/ 1524000 h 2247900"/>
              <a:gd name="csX37" fmla="*/ 1352550 w 1571625"/>
              <a:gd name="csY37" fmla="*/ 1438275 h 2247900"/>
              <a:gd name="csX38" fmla="*/ 1343025 w 1571625"/>
              <a:gd name="csY38" fmla="*/ 1362075 h 2247900"/>
              <a:gd name="csX39" fmla="*/ 1333500 w 1571625"/>
              <a:gd name="csY39" fmla="*/ 1200150 h 2247900"/>
              <a:gd name="csX40" fmla="*/ 1343025 w 1571625"/>
              <a:gd name="csY40" fmla="*/ 1009650 h 2247900"/>
              <a:gd name="csX41" fmla="*/ 1362075 w 1571625"/>
              <a:gd name="csY41" fmla="*/ 981075 h 2247900"/>
              <a:gd name="csX42" fmla="*/ 1371600 w 1571625"/>
              <a:gd name="csY42" fmla="*/ 942975 h 2247900"/>
              <a:gd name="csX43" fmla="*/ 1333500 w 1571625"/>
              <a:gd name="csY43" fmla="*/ 542925 h 2247900"/>
              <a:gd name="csX44" fmla="*/ 1323975 w 1571625"/>
              <a:gd name="csY44" fmla="*/ 514350 h 2247900"/>
              <a:gd name="csX45" fmla="*/ 1295400 w 1571625"/>
              <a:gd name="csY45" fmla="*/ 485775 h 2247900"/>
              <a:gd name="csX46" fmla="*/ 1266825 w 1571625"/>
              <a:gd name="csY46" fmla="*/ 438150 h 2247900"/>
              <a:gd name="csX47" fmla="*/ 1228725 w 1571625"/>
              <a:gd name="csY47" fmla="*/ 390525 h 2247900"/>
              <a:gd name="csX48" fmla="*/ 1190625 w 1571625"/>
              <a:gd name="csY48" fmla="*/ 323850 h 2247900"/>
              <a:gd name="csX49" fmla="*/ 1143000 w 1571625"/>
              <a:gd name="csY49" fmla="*/ 285750 h 2247900"/>
              <a:gd name="csX50" fmla="*/ 1114425 w 1571625"/>
              <a:gd name="csY50" fmla="*/ 257175 h 2247900"/>
              <a:gd name="csX51" fmla="*/ 1066800 w 1571625"/>
              <a:gd name="csY51" fmla="*/ 228600 h 2247900"/>
              <a:gd name="csX52" fmla="*/ 962025 w 1571625"/>
              <a:gd name="csY52" fmla="*/ 180975 h 2247900"/>
              <a:gd name="csX53" fmla="*/ 923925 w 1571625"/>
              <a:gd name="csY53" fmla="*/ 171450 h 2247900"/>
              <a:gd name="csX54" fmla="*/ 800100 w 1571625"/>
              <a:gd name="csY54" fmla="*/ 85725 h 2247900"/>
              <a:gd name="csX55" fmla="*/ 762000 w 1571625"/>
              <a:gd name="csY55" fmla="*/ 66675 h 2247900"/>
              <a:gd name="csX56" fmla="*/ 666750 w 1571625"/>
              <a:gd name="csY56" fmla="*/ 47625 h 2247900"/>
              <a:gd name="csX57" fmla="*/ 638175 w 1571625"/>
              <a:gd name="csY57" fmla="*/ 28575 h 2247900"/>
              <a:gd name="csX58" fmla="*/ 561975 w 1571625"/>
              <a:gd name="csY58" fmla="*/ 19050 h 2247900"/>
              <a:gd name="csX59" fmla="*/ 495300 w 1571625"/>
              <a:gd name="csY59" fmla="*/ 9525 h 2247900"/>
              <a:gd name="csX60" fmla="*/ 428625 w 1571625"/>
              <a:gd name="csY60" fmla="*/ 0 h 22479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</a:cxnLst>
            <a:rect l="l" t="t" r="r" b="b"/>
            <a:pathLst>
              <a:path w="1571625" h="2247900">
                <a:moveTo>
                  <a:pt x="428625" y="0"/>
                </a:moveTo>
                <a:cubicBezTo>
                  <a:pt x="419100" y="22225"/>
                  <a:pt x="410183" y="44720"/>
                  <a:pt x="400050" y="66675"/>
                </a:cubicBezTo>
                <a:cubicBezTo>
                  <a:pt x="391125" y="86013"/>
                  <a:pt x="375124" y="102841"/>
                  <a:pt x="371475" y="123825"/>
                </a:cubicBezTo>
                <a:cubicBezTo>
                  <a:pt x="368244" y="142401"/>
                  <a:pt x="366435" y="301054"/>
                  <a:pt x="352425" y="352425"/>
                </a:cubicBezTo>
                <a:cubicBezTo>
                  <a:pt x="348689" y="366124"/>
                  <a:pt x="339725" y="377825"/>
                  <a:pt x="333375" y="390525"/>
                </a:cubicBezTo>
                <a:cubicBezTo>
                  <a:pt x="330200" y="514350"/>
                  <a:pt x="331911" y="638397"/>
                  <a:pt x="323850" y="762000"/>
                </a:cubicBezTo>
                <a:cubicBezTo>
                  <a:pt x="322346" y="785065"/>
                  <a:pt x="311442" y="806535"/>
                  <a:pt x="304800" y="828675"/>
                </a:cubicBezTo>
                <a:cubicBezTo>
                  <a:pt x="301915" y="838292"/>
                  <a:pt x="299765" y="848270"/>
                  <a:pt x="295275" y="857250"/>
                </a:cubicBezTo>
                <a:cubicBezTo>
                  <a:pt x="286996" y="873809"/>
                  <a:pt x="275691" y="888691"/>
                  <a:pt x="266700" y="904875"/>
                </a:cubicBezTo>
                <a:cubicBezTo>
                  <a:pt x="259804" y="917287"/>
                  <a:pt x="256891" y="932194"/>
                  <a:pt x="247650" y="942975"/>
                </a:cubicBezTo>
                <a:cubicBezTo>
                  <a:pt x="218429" y="977067"/>
                  <a:pt x="184150" y="1006475"/>
                  <a:pt x="152400" y="1038225"/>
                </a:cubicBezTo>
                <a:cubicBezTo>
                  <a:pt x="142875" y="1047750"/>
                  <a:pt x="135376" y="1059870"/>
                  <a:pt x="123825" y="1066800"/>
                </a:cubicBezTo>
                <a:cubicBezTo>
                  <a:pt x="107950" y="1076325"/>
                  <a:pt x="91899" y="1085563"/>
                  <a:pt x="76200" y="1095375"/>
                </a:cubicBezTo>
                <a:cubicBezTo>
                  <a:pt x="66492" y="1101442"/>
                  <a:pt x="55720" y="1106330"/>
                  <a:pt x="47625" y="1114425"/>
                </a:cubicBezTo>
                <a:cubicBezTo>
                  <a:pt x="35810" y="1126240"/>
                  <a:pt x="10817" y="1164875"/>
                  <a:pt x="0" y="1181100"/>
                </a:cubicBezTo>
                <a:cubicBezTo>
                  <a:pt x="53975" y="1235075"/>
                  <a:pt x="110861" y="1286288"/>
                  <a:pt x="161925" y="1343025"/>
                </a:cubicBezTo>
                <a:cubicBezTo>
                  <a:pt x="262966" y="1455293"/>
                  <a:pt x="212109" y="1414581"/>
                  <a:pt x="304800" y="1476375"/>
                </a:cubicBezTo>
                <a:cubicBezTo>
                  <a:pt x="337573" y="1525535"/>
                  <a:pt x="359478" y="1557156"/>
                  <a:pt x="390525" y="1619250"/>
                </a:cubicBezTo>
                <a:lnTo>
                  <a:pt x="438150" y="1714500"/>
                </a:lnTo>
                <a:cubicBezTo>
                  <a:pt x="444500" y="1727200"/>
                  <a:pt x="449895" y="1740424"/>
                  <a:pt x="457200" y="1752600"/>
                </a:cubicBezTo>
                <a:cubicBezTo>
                  <a:pt x="466725" y="1768475"/>
                  <a:pt x="475963" y="1784526"/>
                  <a:pt x="485775" y="1800225"/>
                </a:cubicBezTo>
                <a:cubicBezTo>
                  <a:pt x="519570" y="1854297"/>
                  <a:pt x="509011" y="1827808"/>
                  <a:pt x="571500" y="1905000"/>
                </a:cubicBezTo>
                <a:cubicBezTo>
                  <a:pt x="627094" y="1973675"/>
                  <a:pt x="665185" y="2033331"/>
                  <a:pt x="723900" y="2095500"/>
                </a:cubicBezTo>
                <a:cubicBezTo>
                  <a:pt x="776522" y="2151218"/>
                  <a:pt x="802377" y="2195176"/>
                  <a:pt x="866775" y="2219325"/>
                </a:cubicBezTo>
                <a:cubicBezTo>
                  <a:pt x="879032" y="2223922"/>
                  <a:pt x="891962" y="2226698"/>
                  <a:pt x="904875" y="2228850"/>
                </a:cubicBezTo>
                <a:cubicBezTo>
                  <a:pt x="949165" y="2236232"/>
                  <a:pt x="1038225" y="2247900"/>
                  <a:pt x="1038225" y="2247900"/>
                </a:cubicBezTo>
                <a:lnTo>
                  <a:pt x="1114425" y="2238375"/>
                </a:lnTo>
                <a:cubicBezTo>
                  <a:pt x="1324405" y="2213671"/>
                  <a:pt x="1083644" y="2243413"/>
                  <a:pt x="1276350" y="2219325"/>
                </a:cubicBezTo>
                <a:cubicBezTo>
                  <a:pt x="1327150" y="2222500"/>
                  <a:pt x="1378131" y="2223522"/>
                  <a:pt x="1428750" y="2228850"/>
                </a:cubicBezTo>
                <a:cubicBezTo>
                  <a:pt x="1486662" y="2234946"/>
                  <a:pt x="1427988" y="2248154"/>
                  <a:pt x="1485900" y="2228850"/>
                </a:cubicBezTo>
                <a:cubicBezTo>
                  <a:pt x="1570132" y="2165676"/>
                  <a:pt x="1552060" y="2201821"/>
                  <a:pt x="1571625" y="2143125"/>
                </a:cubicBezTo>
                <a:cubicBezTo>
                  <a:pt x="1552575" y="2066925"/>
                  <a:pt x="1538127" y="1989424"/>
                  <a:pt x="1514475" y="1914525"/>
                </a:cubicBezTo>
                <a:cubicBezTo>
                  <a:pt x="1499912" y="1868410"/>
                  <a:pt x="1475286" y="1826076"/>
                  <a:pt x="1457325" y="1781175"/>
                </a:cubicBezTo>
                <a:cubicBezTo>
                  <a:pt x="1405755" y="1652249"/>
                  <a:pt x="1474605" y="1796684"/>
                  <a:pt x="1409700" y="1666875"/>
                </a:cubicBezTo>
                <a:cubicBezTo>
                  <a:pt x="1406525" y="1647825"/>
                  <a:pt x="1405724" y="1628223"/>
                  <a:pt x="1400175" y="1609725"/>
                </a:cubicBezTo>
                <a:cubicBezTo>
                  <a:pt x="1396095" y="1596125"/>
                  <a:pt x="1386892" y="1584600"/>
                  <a:pt x="1381125" y="1571625"/>
                </a:cubicBezTo>
                <a:cubicBezTo>
                  <a:pt x="1374181" y="1556001"/>
                  <a:pt x="1368425" y="1539875"/>
                  <a:pt x="1362075" y="1524000"/>
                </a:cubicBezTo>
                <a:cubicBezTo>
                  <a:pt x="1358900" y="1495425"/>
                  <a:pt x="1355909" y="1466829"/>
                  <a:pt x="1352550" y="1438275"/>
                </a:cubicBezTo>
                <a:cubicBezTo>
                  <a:pt x="1349559" y="1412853"/>
                  <a:pt x="1345066" y="1387591"/>
                  <a:pt x="1343025" y="1362075"/>
                </a:cubicBezTo>
                <a:cubicBezTo>
                  <a:pt x="1338713" y="1308179"/>
                  <a:pt x="1336675" y="1254125"/>
                  <a:pt x="1333500" y="1200150"/>
                </a:cubicBezTo>
                <a:cubicBezTo>
                  <a:pt x="1336675" y="1136650"/>
                  <a:pt x="1334802" y="1072695"/>
                  <a:pt x="1343025" y="1009650"/>
                </a:cubicBezTo>
                <a:cubicBezTo>
                  <a:pt x="1344506" y="998299"/>
                  <a:pt x="1357566" y="991597"/>
                  <a:pt x="1362075" y="981075"/>
                </a:cubicBezTo>
                <a:cubicBezTo>
                  <a:pt x="1367232" y="969043"/>
                  <a:pt x="1368425" y="955675"/>
                  <a:pt x="1371600" y="942975"/>
                </a:cubicBezTo>
                <a:cubicBezTo>
                  <a:pt x="1365412" y="757346"/>
                  <a:pt x="1383275" y="692250"/>
                  <a:pt x="1333500" y="542925"/>
                </a:cubicBezTo>
                <a:cubicBezTo>
                  <a:pt x="1330325" y="533400"/>
                  <a:pt x="1329544" y="522704"/>
                  <a:pt x="1323975" y="514350"/>
                </a:cubicBezTo>
                <a:cubicBezTo>
                  <a:pt x="1316503" y="503142"/>
                  <a:pt x="1303482" y="496551"/>
                  <a:pt x="1295400" y="485775"/>
                </a:cubicBezTo>
                <a:cubicBezTo>
                  <a:pt x="1284292" y="470964"/>
                  <a:pt x="1277442" y="453317"/>
                  <a:pt x="1266825" y="438150"/>
                </a:cubicBezTo>
                <a:cubicBezTo>
                  <a:pt x="1255167" y="421495"/>
                  <a:pt x="1240002" y="407441"/>
                  <a:pt x="1228725" y="390525"/>
                </a:cubicBezTo>
                <a:cubicBezTo>
                  <a:pt x="1213784" y="368113"/>
                  <a:pt x="1210111" y="343336"/>
                  <a:pt x="1190625" y="323850"/>
                </a:cubicBezTo>
                <a:cubicBezTo>
                  <a:pt x="1176250" y="309475"/>
                  <a:pt x="1158300" y="299137"/>
                  <a:pt x="1143000" y="285750"/>
                </a:cubicBezTo>
                <a:cubicBezTo>
                  <a:pt x="1132863" y="276880"/>
                  <a:pt x="1125201" y="265257"/>
                  <a:pt x="1114425" y="257175"/>
                </a:cubicBezTo>
                <a:cubicBezTo>
                  <a:pt x="1099614" y="246067"/>
                  <a:pt x="1082984" y="237591"/>
                  <a:pt x="1066800" y="228600"/>
                </a:cubicBezTo>
                <a:cubicBezTo>
                  <a:pt x="1040202" y="213824"/>
                  <a:pt x="985333" y="189451"/>
                  <a:pt x="962025" y="180975"/>
                </a:cubicBezTo>
                <a:cubicBezTo>
                  <a:pt x="949722" y="176501"/>
                  <a:pt x="936625" y="174625"/>
                  <a:pt x="923925" y="171450"/>
                </a:cubicBezTo>
                <a:cubicBezTo>
                  <a:pt x="862255" y="125198"/>
                  <a:pt x="857842" y="117804"/>
                  <a:pt x="800100" y="85725"/>
                </a:cubicBezTo>
                <a:cubicBezTo>
                  <a:pt x="787688" y="78829"/>
                  <a:pt x="775653" y="70576"/>
                  <a:pt x="762000" y="66675"/>
                </a:cubicBezTo>
                <a:cubicBezTo>
                  <a:pt x="730867" y="57780"/>
                  <a:pt x="666750" y="47625"/>
                  <a:pt x="666750" y="47625"/>
                </a:cubicBezTo>
                <a:cubicBezTo>
                  <a:pt x="657225" y="41275"/>
                  <a:pt x="649219" y="31587"/>
                  <a:pt x="638175" y="28575"/>
                </a:cubicBezTo>
                <a:cubicBezTo>
                  <a:pt x="613479" y="21840"/>
                  <a:pt x="587348" y="22433"/>
                  <a:pt x="561975" y="19050"/>
                </a:cubicBezTo>
                <a:lnTo>
                  <a:pt x="495300" y="9525"/>
                </a:lnTo>
                <a:lnTo>
                  <a:pt x="428625" y="0"/>
                </a:lnTo>
                <a:close/>
              </a:path>
            </a:pathLst>
          </a:cu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0D584DB-7F04-B84C-03CD-DCCD24F9F71B}"/>
              </a:ext>
            </a:extLst>
          </p:cNvPr>
          <p:cNvSpPr/>
          <p:nvPr/>
        </p:nvSpPr>
        <p:spPr>
          <a:xfrm>
            <a:off x="6980914" y="2444277"/>
            <a:ext cx="1915436" cy="2356323"/>
          </a:xfrm>
          <a:custGeom>
            <a:avLst/>
            <a:gdLst>
              <a:gd name="csX0" fmla="*/ 439061 w 1915436"/>
              <a:gd name="csY0" fmla="*/ 451323 h 2356323"/>
              <a:gd name="csX1" fmla="*/ 458111 w 1915436"/>
              <a:gd name="csY1" fmla="*/ 403698 h 2356323"/>
              <a:gd name="csX2" fmla="*/ 515261 w 1915436"/>
              <a:gd name="csY2" fmla="*/ 327498 h 2356323"/>
              <a:gd name="csX3" fmla="*/ 591461 w 1915436"/>
              <a:gd name="csY3" fmla="*/ 270348 h 2356323"/>
              <a:gd name="csX4" fmla="*/ 629561 w 1915436"/>
              <a:gd name="csY4" fmla="*/ 213198 h 2356323"/>
              <a:gd name="csX5" fmla="*/ 696236 w 1915436"/>
              <a:gd name="csY5" fmla="*/ 194148 h 2356323"/>
              <a:gd name="csX6" fmla="*/ 772436 w 1915436"/>
              <a:gd name="csY6" fmla="*/ 184623 h 2356323"/>
              <a:gd name="csX7" fmla="*/ 810536 w 1915436"/>
              <a:gd name="csY7" fmla="*/ 175098 h 2356323"/>
              <a:gd name="csX8" fmla="*/ 905786 w 1915436"/>
              <a:gd name="csY8" fmla="*/ 136998 h 2356323"/>
              <a:gd name="csX9" fmla="*/ 1020086 w 1915436"/>
              <a:gd name="csY9" fmla="*/ 108423 h 2356323"/>
              <a:gd name="csX10" fmla="*/ 1115336 w 1915436"/>
              <a:gd name="csY10" fmla="*/ 79848 h 2356323"/>
              <a:gd name="csX11" fmla="*/ 1162961 w 1915436"/>
              <a:gd name="csY11" fmla="*/ 60798 h 2356323"/>
              <a:gd name="csX12" fmla="*/ 1239161 w 1915436"/>
              <a:gd name="csY12" fmla="*/ 41748 h 2356323"/>
              <a:gd name="csX13" fmla="*/ 1277261 w 1915436"/>
              <a:gd name="csY13" fmla="*/ 32223 h 2356323"/>
              <a:gd name="csX14" fmla="*/ 1248686 w 1915436"/>
              <a:gd name="csY14" fmla="*/ 3648 h 2356323"/>
              <a:gd name="csX15" fmla="*/ 1296311 w 1915436"/>
              <a:gd name="csY15" fmla="*/ 13173 h 2356323"/>
              <a:gd name="csX16" fmla="*/ 1401086 w 1915436"/>
              <a:gd name="csY16" fmla="*/ 22698 h 2356323"/>
              <a:gd name="csX17" fmla="*/ 1458236 w 1915436"/>
              <a:gd name="csY17" fmla="*/ 41748 h 2356323"/>
              <a:gd name="csX18" fmla="*/ 1505861 w 1915436"/>
              <a:gd name="csY18" fmla="*/ 51273 h 2356323"/>
              <a:gd name="csX19" fmla="*/ 1563011 w 1915436"/>
              <a:gd name="csY19" fmla="*/ 60798 h 2356323"/>
              <a:gd name="csX20" fmla="*/ 1591586 w 1915436"/>
              <a:gd name="csY20" fmla="*/ 70323 h 2356323"/>
              <a:gd name="csX21" fmla="*/ 1572536 w 1915436"/>
              <a:gd name="csY21" fmla="*/ 194148 h 2356323"/>
              <a:gd name="csX22" fmla="*/ 1563011 w 1915436"/>
              <a:gd name="csY22" fmla="*/ 279873 h 2356323"/>
              <a:gd name="csX23" fmla="*/ 1553486 w 1915436"/>
              <a:gd name="csY23" fmla="*/ 337023 h 2356323"/>
              <a:gd name="csX24" fmla="*/ 1543961 w 1915436"/>
              <a:gd name="csY24" fmla="*/ 422748 h 2356323"/>
              <a:gd name="csX25" fmla="*/ 1534436 w 1915436"/>
              <a:gd name="csY25" fmla="*/ 470373 h 2356323"/>
              <a:gd name="csX26" fmla="*/ 1524911 w 1915436"/>
              <a:gd name="csY26" fmla="*/ 546573 h 2356323"/>
              <a:gd name="csX27" fmla="*/ 1534436 w 1915436"/>
              <a:gd name="csY27" fmla="*/ 879948 h 2356323"/>
              <a:gd name="csX28" fmla="*/ 1620161 w 1915436"/>
              <a:gd name="csY28" fmla="*/ 908523 h 2356323"/>
              <a:gd name="csX29" fmla="*/ 1696361 w 1915436"/>
              <a:gd name="csY29" fmla="*/ 946623 h 2356323"/>
              <a:gd name="csX30" fmla="*/ 1724936 w 1915436"/>
              <a:gd name="csY30" fmla="*/ 975198 h 2356323"/>
              <a:gd name="csX31" fmla="*/ 1753511 w 1915436"/>
              <a:gd name="csY31" fmla="*/ 984723 h 2356323"/>
              <a:gd name="csX32" fmla="*/ 1801136 w 1915436"/>
              <a:gd name="csY32" fmla="*/ 1003773 h 2356323"/>
              <a:gd name="csX33" fmla="*/ 1829711 w 1915436"/>
              <a:gd name="csY33" fmla="*/ 1022823 h 2356323"/>
              <a:gd name="csX34" fmla="*/ 1905911 w 1915436"/>
              <a:gd name="csY34" fmla="*/ 1060923 h 2356323"/>
              <a:gd name="csX35" fmla="*/ 1848761 w 1915436"/>
              <a:gd name="csY35" fmla="*/ 1108548 h 2356323"/>
              <a:gd name="csX36" fmla="*/ 1810661 w 1915436"/>
              <a:gd name="csY36" fmla="*/ 1127598 h 2356323"/>
              <a:gd name="csX37" fmla="*/ 1763036 w 1915436"/>
              <a:gd name="csY37" fmla="*/ 1156173 h 2356323"/>
              <a:gd name="csX38" fmla="*/ 1763036 w 1915436"/>
              <a:gd name="csY38" fmla="*/ 1213323 h 2356323"/>
              <a:gd name="csX39" fmla="*/ 1734461 w 1915436"/>
              <a:gd name="csY39" fmla="*/ 1241898 h 2356323"/>
              <a:gd name="csX40" fmla="*/ 1705886 w 1915436"/>
              <a:gd name="csY40" fmla="*/ 1279998 h 2356323"/>
              <a:gd name="csX41" fmla="*/ 1639211 w 1915436"/>
              <a:gd name="csY41" fmla="*/ 1346673 h 2356323"/>
              <a:gd name="csX42" fmla="*/ 1629686 w 1915436"/>
              <a:gd name="csY42" fmla="*/ 1375248 h 2356323"/>
              <a:gd name="csX43" fmla="*/ 1601111 w 1915436"/>
              <a:gd name="csY43" fmla="*/ 1394298 h 2356323"/>
              <a:gd name="csX44" fmla="*/ 1667786 w 1915436"/>
              <a:gd name="csY44" fmla="*/ 1451448 h 2356323"/>
              <a:gd name="csX45" fmla="*/ 1734461 w 1915436"/>
              <a:gd name="csY45" fmla="*/ 1527648 h 2356323"/>
              <a:gd name="csX46" fmla="*/ 1791611 w 1915436"/>
              <a:gd name="csY46" fmla="*/ 1575273 h 2356323"/>
              <a:gd name="csX47" fmla="*/ 1801136 w 1915436"/>
              <a:gd name="csY47" fmla="*/ 1603848 h 2356323"/>
              <a:gd name="csX48" fmla="*/ 1848761 w 1915436"/>
              <a:gd name="csY48" fmla="*/ 1651473 h 2356323"/>
              <a:gd name="csX49" fmla="*/ 1886861 w 1915436"/>
              <a:gd name="csY49" fmla="*/ 1727673 h 2356323"/>
              <a:gd name="csX50" fmla="*/ 1915436 w 1915436"/>
              <a:gd name="csY50" fmla="*/ 1794348 h 2356323"/>
              <a:gd name="csX51" fmla="*/ 1905911 w 1915436"/>
              <a:gd name="csY51" fmla="*/ 1870548 h 2356323"/>
              <a:gd name="csX52" fmla="*/ 1896386 w 1915436"/>
              <a:gd name="csY52" fmla="*/ 1899123 h 2356323"/>
              <a:gd name="csX53" fmla="*/ 1820186 w 1915436"/>
              <a:gd name="csY53" fmla="*/ 1937223 h 2356323"/>
              <a:gd name="csX54" fmla="*/ 1791611 w 1915436"/>
              <a:gd name="csY54" fmla="*/ 1956273 h 2356323"/>
              <a:gd name="csX55" fmla="*/ 1734461 w 1915436"/>
              <a:gd name="csY55" fmla="*/ 1975323 h 2356323"/>
              <a:gd name="csX56" fmla="*/ 1686836 w 1915436"/>
              <a:gd name="csY56" fmla="*/ 1994373 h 2356323"/>
              <a:gd name="csX57" fmla="*/ 1591586 w 1915436"/>
              <a:gd name="csY57" fmla="*/ 2118198 h 2356323"/>
              <a:gd name="csX58" fmla="*/ 1534436 w 1915436"/>
              <a:gd name="csY58" fmla="*/ 2184873 h 2356323"/>
              <a:gd name="csX59" fmla="*/ 1477286 w 1915436"/>
              <a:gd name="csY59" fmla="*/ 2270598 h 2356323"/>
              <a:gd name="csX60" fmla="*/ 1420136 w 1915436"/>
              <a:gd name="csY60" fmla="*/ 2318223 h 2356323"/>
              <a:gd name="csX61" fmla="*/ 1382036 w 1915436"/>
              <a:gd name="csY61" fmla="*/ 2356323 h 2356323"/>
              <a:gd name="csX62" fmla="*/ 1315361 w 1915436"/>
              <a:gd name="csY62" fmla="*/ 2318223 h 2356323"/>
              <a:gd name="csX63" fmla="*/ 1182011 w 1915436"/>
              <a:gd name="csY63" fmla="*/ 2251548 h 2356323"/>
              <a:gd name="csX64" fmla="*/ 1153436 w 1915436"/>
              <a:gd name="csY64" fmla="*/ 2222973 h 2356323"/>
              <a:gd name="csX65" fmla="*/ 1115336 w 1915436"/>
              <a:gd name="csY65" fmla="*/ 2165823 h 2356323"/>
              <a:gd name="csX66" fmla="*/ 1105811 w 1915436"/>
              <a:gd name="csY66" fmla="*/ 2127723 h 2356323"/>
              <a:gd name="csX67" fmla="*/ 1058186 w 1915436"/>
              <a:gd name="csY67" fmla="*/ 2041998 h 2356323"/>
              <a:gd name="csX68" fmla="*/ 1039136 w 1915436"/>
              <a:gd name="csY68" fmla="*/ 2003898 h 2356323"/>
              <a:gd name="csX69" fmla="*/ 1010561 w 1915436"/>
              <a:gd name="csY69" fmla="*/ 1984848 h 2356323"/>
              <a:gd name="csX70" fmla="*/ 943886 w 1915436"/>
              <a:gd name="csY70" fmla="*/ 1946748 h 2356323"/>
              <a:gd name="csX71" fmla="*/ 905786 w 1915436"/>
              <a:gd name="csY71" fmla="*/ 1918173 h 2356323"/>
              <a:gd name="csX72" fmla="*/ 667661 w 1915436"/>
              <a:gd name="csY72" fmla="*/ 1880073 h 2356323"/>
              <a:gd name="csX73" fmla="*/ 648611 w 1915436"/>
              <a:gd name="csY73" fmla="*/ 1822923 h 2356323"/>
              <a:gd name="csX74" fmla="*/ 639086 w 1915436"/>
              <a:gd name="csY74" fmla="*/ 1784823 h 2356323"/>
              <a:gd name="csX75" fmla="*/ 620036 w 1915436"/>
              <a:gd name="csY75" fmla="*/ 1756248 h 2356323"/>
              <a:gd name="csX76" fmla="*/ 610511 w 1915436"/>
              <a:gd name="csY76" fmla="*/ 1727673 h 2356323"/>
              <a:gd name="csX77" fmla="*/ 553361 w 1915436"/>
              <a:gd name="csY77" fmla="*/ 1660998 h 2356323"/>
              <a:gd name="csX78" fmla="*/ 486686 w 1915436"/>
              <a:gd name="csY78" fmla="*/ 1594323 h 2356323"/>
              <a:gd name="csX79" fmla="*/ 467636 w 1915436"/>
              <a:gd name="csY79" fmla="*/ 1565748 h 2356323"/>
              <a:gd name="csX80" fmla="*/ 448586 w 1915436"/>
              <a:gd name="csY80" fmla="*/ 1527648 h 2356323"/>
              <a:gd name="csX81" fmla="*/ 420011 w 1915436"/>
              <a:gd name="csY81" fmla="*/ 1499073 h 2356323"/>
              <a:gd name="csX82" fmla="*/ 400961 w 1915436"/>
              <a:gd name="csY82" fmla="*/ 1470498 h 2356323"/>
              <a:gd name="csX83" fmla="*/ 372386 w 1915436"/>
              <a:gd name="csY83" fmla="*/ 1451448 h 2356323"/>
              <a:gd name="csX84" fmla="*/ 343811 w 1915436"/>
              <a:gd name="csY84" fmla="*/ 1413348 h 2356323"/>
              <a:gd name="csX85" fmla="*/ 191411 w 1915436"/>
              <a:gd name="csY85" fmla="*/ 1270473 h 2356323"/>
              <a:gd name="csX86" fmla="*/ 153311 w 1915436"/>
              <a:gd name="csY86" fmla="*/ 1232373 h 2356323"/>
              <a:gd name="csX87" fmla="*/ 58061 w 1915436"/>
              <a:gd name="csY87" fmla="*/ 1175223 h 2356323"/>
              <a:gd name="csX88" fmla="*/ 29486 w 1915436"/>
              <a:gd name="csY88" fmla="*/ 1165698 h 2356323"/>
              <a:gd name="csX89" fmla="*/ 911 w 1915436"/>
              <a:gd name="csY89" fmla="*/ 1137123 h 2356323"/>
              <a:gd name="csX90" fmla="*/ 10436 w 1915436"/>
              <a:gd name="csY90" fmla="*/ 1089498 h 2356323"/>
              <a:gd name="csX91" fmla="*/ 29486 w 1915436"/>
              <a:gd name="csY91" fmla="*/ 1013298 h 2356323"/>
              <a:gd name="csX92" fmla="*/ 105686 w 1915436"/>
              <a:gd name="csY92" fmla="*/ 832323 h 2356323"/>
              <a:gd name="csX93" fmla="*/ 153311 w 1915436"/>
              <a:gd name="csY93" fmla="*/ 746598 h 2356323"/>
              <a:gd name="csX94" fmla="*/ 219986 w 1915436"/>
              <a:gd name="csY94" fmla="*/ 737073 h 2356323"/>
              <a:gd name="csX95" fmla="*/ 229511 w 1915436"/>
              <a:gd name="csY95" fmla="*/ 689448 h 2356323"/>
              <a:gd name="csX96" fmla="*/ 239036 w 1915436"/>
              <a:gd name="csY96" fmla="*/ 632298 h 2356323"/>
              <a:gd name="csX97" fmla="*/ 267611 w 1915436"/>
              <a:gd name="csY97" fmla="*/ 517998 h 2356323"/>
              <a:gd name="csX98" fmla="*/ 277136 w 1915436"/>
              <a:gd name="csY98" fmla="*/ 479898 h 2356323"/>
              <a:gd name="csX99" fmla="*/ 305711 w 1915436"/>
              <a:gd name="csY99" fmla="*/ 413223 h 2356323"/>
              <a:gd name="csX100" fmla="*/ 343811 w 1915436"/>
              <a:gd name="csY100" fmla="*/ 384648 h 2356323"/>
              <a:gd name="csX101" fmla="*/ 448586 w 1915436"/>
              <a:gd name="csY101" fmla="*/ 394173 h 2356323"/>
              <a:gd name="csX102" fmla="*/ 439061 w 1915436"/>
              <a:gd name="csY102" fmla="*/ 451323 h 23563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</a:cxnLst>
            <a:rect l="l" t="t" r="r" b="b"/>
            <a:pathLst>
              <a:path w="1915436" h="2356323">
                <a:moveTo>
                  <a:pt x="439061" y="451323"/>
                </a:moveTo>
                <a:cubicBezTo>
                  <a:pt x="440648" y="452910"/>
                  <a:pt x="450465" y="418991"/>
                  <a:pt x="458111" y="403698"/>
                </a:cubicBezTo>
                <a:cubicBezTo>
                  <a:pt x="472695" y="374529"/>
                  <a:pt x="488817" y="347331"/>
                  <a:pt x="515261" y="327498"/>
                </a:cubicBezTo>
                <a:cubicBezTo>
                  <a:pt x="560465" y="293595"/>
                  <a:pt x="559961" y="310848"/>
                  <a:pt x="591461" y="270348"/>
                </a:cubicBezTo>
                <a:cubicBezTo>
                  <a:pt x="605517" y="252276"/>
                  <a:pt x="607547" y="219488"/>
                  <a:pt x="629561" y="213198"/>
                </a:cubicBezTo>
                <a:cubicBezTo>
                  <a:pt x="651786" y="206848"/>
                  <a:pt x="673571" y="198681"/>
                  <a:pt x="696236" y="194148"/>
                </a:cubicBezTo>
                <a:cubicBezTo>
                  <a:pt x="721337" y="189128"/>
                  <a:pt x="747187" y="188831"/>
                  <a:pt x="772436" y="184623"/>
                </a:cubicBezTo>
                <a:cubicBezTo>
                  <a:pt x="785349" y="182471"/>
                  <a:pt x="797836" y="178273"/>
                  <a:pt x="810536" y="175098"/>
                </a:cubicBezTo>
                <a:cubicBezTo>
                  <a:pt x="860699" y="141656"/>
                  <a:pt x="823348" y="162364"/>
                  <a:pt x="905786" y="136998"/>
                </a:cubicBezTo>
                <a:cubicBezTo>
                  <a:pt x="994980" y="109554"/>
                  <a:pt x="929931" y="123449"/>
                  <a:pt x="1020086" y="108423"/>
                </a:cubicBezTo>
                <a:cubicBezTo>
                  <a:pt x="1099873" y="68529"/>
                  <a:pt x="1010974" y="108310"/>
                  <a:pt x="1115336" y="79848"/>
                </a:cubicBezTo>
                <a:cubicBezTo>
                  <a:pt x="1131831" y="75349"/>
                  <a:pt x="1146619" y="65826"/>
                  <a:pt x="1162961" y="60798"/>
                </a:cubicBezTo>
                <a:cubicBezTo>
                  <a:pt x="1187985" y="53098"/>
                  <a:pt x="1213761" y="48098"/>
                  <a:pt x="1239161" y="41748"/>
                </a:cubicBezTo>
                <a:lnTo>
                  <a:pt x="1277261" y="32223"/>
                </a:lnTo>
                <a:cubicBezTo>
                  <a:pt x="1267736" y="22698"/>
                  <a:pt x="1239161" y="13173"/>
                  <a:pt x="1248686" y="3648"/>
                </a:cubicBezTo>
                <a:cubicBezTo>
                  <a:pt x="1260134" y="-7800"/>
                  <a:pt x="1280247" y="11165"/>
                  <a:pt x="1296311" y="13173"/>
                </a:cubicBezTo>
                <a:cubicBezTo>
                  <a:pt x="1331109" y="17523"/>
                  <a:pt x="1366161" y="19523"/>
                  <a:pt x="1401086" y="22698"/>
                </a:cubicBezTo>
                <a:cubicBezTo>
                  <a:pt x="1420136" y="29048"/>
                  <a:pt x="1438545" y="37810"/>
                  <a:pt x="1458236" y="41748"/>
                </a:cubicBezTo>
                <a:lnTo>
                  <a:pt x="1505861" y="51273"/>
                </a:lnTo>
                <a:cubicBezTo>
                  <a:pt x="1524862" y="54728"/>
                  <a:pt x="1544158" y="56608"/>
                  <a:pt x="1563011" y="60798"/>
                </a:cubicBezTo>
                <a:cubicBezTo>
                  <a:pt x="1572812" y="62976"/>
                  <a:pt x="1582061" y="67148"/>
                  <a:pt x="1591586" y="70323"/>
                </a:cubicBezTo>
                <a:cubicBezTo>
                  <a:pt x="1585236" y="111598"/>
                  <a:pt x="1578178" y="152770"/>
                  <a:pt x="1572536" y="194148"/>
                </a:cubicBezTo>
                <a:cubicBezTo>
                  <a:pt x="1568651" y="222635"/>
                  <a:pt x="1566811" y="251374"/>
                  <a:pt x="1563011" y="279873"/>
                </a:cubicBezTo>
                <a:cubicBezTo>
                  <a:pt x="1560459" y="299016"/>
                  <a:pt x="1556038" y="317880"/>
                  <a:pt x="1553486" y="337023"/>
                </a:cubicBezTo>
                <a:cubicBezTo>
                  <a:pt x="1549686" y="365522"/>
                  <a:pt x="1548027" y="394286"/>
                  <a:pt x="1543961" y="422748"/>
                </a:cubicBezTo>
                <a:cubicBezTo>
                  <a:pt x="1541671" y="438775"/>
                  <a:pt x="1536898" y="454372"/>
                  <a:pt x="1534436" y="470373"/>
                </a:cubicBezTo>
                <a:cubicBezTo>
                  <a:pt x="1530544" y="495673"/>
                  <a:pt x="1528086" y="521173"/>
                  <a:pt x="1524911" y="546573"/>
                </a:cubicBezTo>
                <a:cubicBezTo>
                  <a:pt x="1528086" y="657698"/>
                  <a:pt x="1506144" y="772438"/>
                  <a:pt x="1534436" y="879948"/>
                </a:cubicBezTo>
                <a:cubicBezTo>
                  <a:pt x="1542102" y="909077"/>
                  <a:pt x="1593220" y="895053"/>
                  <a:pt x="1620161" y="908523"/>
                </a:cubicBezTo>
                <a:cubicBezTo>
                  <a:pt x="1645561" y="921223"/>
                  <a:pt x="1676281" y="926543"/>
                  <a:pt x="1696361" y="946623"/>
                </a:cubicBezTo>
                <a:cubicBezTo>
                  <a:pt x="1705886" y="956148"/>
                  <a:pt x="1713728" y="967726"/>
                  <a:pt x="1724936" y="975198"/>
                </a:cubicBezTo>
                <a:cubicBezTo>
                  <a:pt x="1733290" y="980767"/>
                  <a:pt x="1744110" y="981198"/>
                  <a:pt x="1753511" y="984723"/>
                </a:cubicBezTo>
                <a:cubicBezTo>
                  <a:pt x="1769520" y="990726"/>
                  <a:pt x="1785843" y="996127"/>
                  <a:pt x="1801136" y="1003773"/>
                </a:cubicBezTo>
                <a:cubicBezTo>
                  <a:pt x="1811375" y="1008893"/>
                  <a:pt x="1819661" y="1017341"/>
                  <a:pt x="1829711" y="1022823"/>
                </a:cubicBezTo>
                <a:cubicBezTo>
                  <a:pt x="1854642" y="1036421"/>
                  <a:pt x="1905911" y="1060923"/>
                  <a:pt x="1905911" y="1060923"/>
                </a:cubicBezTo>
                <a:cubicBezTo>
                  <a:pt x="1886861" y="1076798"/>
                  <a:pt x="1869076" y="1094328"/>
                  <a:pt x="1848761" y="1108548"/>
                </a:cubicBezTo>
                <a:cubicBezTo>
                  <a:pt x="1837129" y="1116691"/>
                  <a:pt x="1823073" y="1120702"/>
                  <a:pt x="1810661" y="1127598"/>
                </a:cubicBezTo>
                <a:cubicBezTo>
                  <a:pt x="1794477" y="1136589"/>
                  <a:pt x="1778911" y="1146648"/>
                  <a:pt x="1763036" y="1156173"/>
                </a:cubicBezTo>
                <a:cubicBezTo>
                  <a:pt x="1695303" y="1257773"/>
                  <a:pt x="1779969" y="1111723"/>
                  <a:pt x="1763036" y="1213323"/>
                </a:cubicBezTo>
                <a:cubicBezTo>
                  <a:pt x="1760821" y="1226610"/>
                  <a:pt x="1743227" y="1231671"/>
                  <a:pt x="1734461" y="1241898"/>
                </a:cubicBezTo>
                <a:cubicBezTo>
                  <a:pt x="1724130" y="1253951"/>
                  <a:pt x="1716565" y="1268251"/>
                  <a:pt x="1705886" y="1279998"/>
                </a:cubicBezTo>
                <a:cubicBezTo>
                  <a:pt x="1684743" y="1303255"/>
                  <a:pt x="1639211" y="1346673"/>
                  <a:pt x="1639211" y="1346673"/>
                </a:cubicBezTo>
                <a:cubicBezTo>
                  <a:pt x="1636036" y="1356198"/>
                  <a:pt x="1635958" y="1367408"/>
                  <a:pt x="1629686" y="1375248"/>
                </a:cubicBezTo>
                <a:cubicBezTo>
                  <a:pt x="1622535" y="1384187"/>
                  <a:pt x="1601111" y="1382850"/>
                  <a:pt x="1601111" y="1394298"/>
                </a:cubicBezTo>
                <a:cubicBezTo>
                  <a:pt x="1601111" y="1404480"/>
                  <a:pt x="1665815" y="1449696"/>
                  <a:pt x="1667786" y="1451448"/>
                </a:cubicBezTo>
                <a:cubicBezTo>
                  <a:pt x="1763182" y="1536245"/>
                  <a:pt x="1682726" y="1465566"/>
                  <a:pt x="1734461" y="1527648"/>
                </a:cubicBezTo>
                <a:cubicBezTo>
                  <a:pt x="1757380" y="1555150"/>
                  <a:pt x="1763514" y="1556542"/>
                  <a:pt x="1791611" y="1575273"/>
                </a:cubicBezTo>
                <a:cubicBezTo>
                  <a:pt x="1794786" y="1584798"/>
                  <a:pt x="1794864" y="1596008"/>
                  <a:pt x="1801136" y="1603848"/>
                </a:cubicBezTo>
                <a:cubicBezTo>
                  <a:pt x="1862822" y="1680955"/>
                  <a:pt x="1799775" y="1561666"/>
                  <a:pt x="1848761" y="1651473"/>
                </a:cubicBezTo>
                <a:cubicBezTo>
                  <a:pt x="1862359" y="1676404"/>
                  <a:pt x="1874161" y="1702273"/>
                  <a:pt x="1886861" y="1727673"/>
                </a:cubicBezTo>
                <a:cubicBezTo>
                  <a:pt x="1910401" y="1774753"/>
                  <a:pt x="1901421" y="1752303"/>
                  <a:pt x="1915436" y="1794348"/>
                </a:cubicBezTo>
                <a:cubicBezTo>
                  <a:pt x="1912261" y="1819748"/>
                  <a:pt x="1910490" y="1845363"/>
                  <a:pt x="1905911" y="1870548"/>
                </a:cubicBezTo>
                <a:cubicBezTo>
                  <a:pt x="1904115" y="1880426"/>
                  <a:pt x="1904311" y="1892959"/>
                  <a:pt x="1896386" y="1899123"/>
                </a:cubicBezTo>
                <a:cubicBezTo>
                  <a:pt x="1873970" y="1916558"/>
                  <a:pt x="1845117" y="1923625"/>
                  <a:pt x="1820186" y="1937223"/>
                </a:cubicBezTo>
                <a:cubicBezTo>
                  <a:pt x="1810136" y="1942705"/>
                  <a:pt x="1802072" y="1951624"/>
                  <a:pt x="1791611" y="1956273"/>
                </a:cubicBezTo>
                <a:cubicBezTo>
                  <a:pt x="1773261" y="1964428"/>
                  <a:pt x="1753332" y="1968461"/>
                  <a:pt x="1734461" y="1975323"/>
                </a:cubicBezTo>
                <a:cubicBezTo>
                  <a:pt x="1718393" y="1981166"/>
                  <a:pt x="1702711" y="1988023"/>
                  <a:pt x="1686836" y="1994373"/>
                </a:cubicBezTo>
                <a:cubicBezTo>
                  <a:pt x="1590221" y="2090988"/>
                  <a:pt x="1782900" y="1894999"/>
                  <a:pt x="1591586" y="2118198"/>
                </a:cubicBezTo>
                <a:cubicBezTo>
                  <a:pt x="1572536" y="2140423"/>
                  <a:pt x="1551999" y="2161455"/>
                  <a:pt x="1534436" y="2184873"/>
                </a:cubicBezTo>
                <a:cubicBezTo>
                  <a:pt x="1513830" y="2212347"/>
                  <a:pt x="1499636" y="2244523"/>
                  <a:pt x="1477286" y="2270598"/>
                </a:cubicBezTo>
                <a:cubicBezTo>
                  <a:pt x="1461148" y="2289426"/>
                  <a:pt x="1438568" y="2301634"/>
                  <a:pt x="1420136" y="2318223"/>
                </a:cubicBezTo>
                <a:cubicBezTo>
                  <a:pt x="1406786" y="2330238"/>
                  <a:pt x="1394736" y="2343623"/>
                  <a:pt x="1382036" y="2356323"/>
                </a:cubicBezTo>
                <a:cubicBezTo>
                  <a:pt x="1312871" y="2333268"/>
                  <a:pt x="1401859" y="2366277"/>
                  <a:pt x="1315361" y="2318223"/>
                </a:cubicBezTo>
                <a:cubicBezTo>
                  <a:pt x="1271918" y="2294088"/>
                  <a:pt x="1217152" y="2286689"/>
                  <a:pt x="1182011" y="2251548"/>
                </a:cubicBezTo>
                <a:cubicBezTo>
                  <a:pt x="1172486" y="2242023"/>
                  <a:pt x="1161706" y="2233606"/>
                  <a:pt x="1153436" y="2222973"/>
                </a:cubicBezTo>
                <a:cubicBezTo>
                  <a:pt x="1139380" y="2204901"/>
                  <a:pt x="1115336" y="2165823"/>
                  <a:pt x="1115336" y="2165823"/>
                </a:cubicBezTo>
                <a:cubicBezTo>
                  <a:pt x="1112161" y="2153123"/>
                  <a:pt x="1110673" y="2139878"/>
                  <a:pt x="1105811" y="2127723"/>
                </a:cubicBezTo>
                <a:cubicBezTo>
                  <a:pt x="1075438" y="2051791"/>
                  <a:pt x="1087265" y="2092886"/>
                  <a:pt x="1058186" y="2041998"/>
                </a:cubicBezTo>
                <a:cubicBezTo>
                  <a:pt x="1051141" y="2029670"/>
                  <a:pt x="1048226" y="2014806"/>
                  <a:pt x="1039136" y="2003898"/>
                </a:cubicBezTo>
                <a:cubicBezTo>
                  <a:pt x="1031807" y="1995104"/>
                  <a:pt x="1019876" y="1991502"/>
                  <a:pt x="1010561" y="1984848"/>
                </a:cubicBezTo>
                <a:cubicBezTo>
                  <a:pt x="960104" y="1948807"/>
                  <a:pt x="990257" y="1962205"/>
                  <a:pt x="943886" y="1946748"/>
                </a:cubicBezTo>
                <a:cubicBezTo>
                  <a:pt x="931186" y="1937223"/>
                  <a:pt x="920736" y="1923512"/>
                  <a:pt x="905786" y="1918173"/>
                </a:cubicBezTo>
                <a:cubicBezTo>
                  <a:pt x="863380" y="1903028"/>
                  <a:pt x="694305" y="1883626"/>
                  <a:pt x="667661" y="1880073"/>
                </a:cubicBezTo>
                <a:cubicBezTo>
                  <a:pt x="661311" y="1861023"/>
                  <a:pt x="653481" y="1842404"/>
                  <a:pt x="648611" y="1822923"/>
                </a:cubicBezTo>
                <a:cubicBezTo>
                  <a:pt x="645436" y="1810223"/>
                  <a:pt x="644243" y="1796855"/>
                  <a:pt x="639086" y="1784823"/>
                </a:cubicBezTo>
                <a:cubicBezTo>
                  <a:pt x="634577" y="1774301"/>
                  <a:pt x="625156" y="1766487"/>
                  <a:pt x="620036" y="1756248"/>
                </a:cubicBezTo>
                <a:cubicBezTo>
                  <a:pt x="615546" y="1747268"/>
                  <a:pt x="615001" y="1736653"/>
                  <a:pt x="610511" y="1727673"/>
                </a:cubicBezTo>
                <a:cubicBezTo>
                  <a:pt x="591026" y="1688702"/>
                  <a:pt x="584608" y="1700057"/>
                  <a:pt x="553361" y="1660998"/>
                </a:cubicBezTo>
                <a:cubicBezTo>
                  <a:pt x="497782" y="1591524"/>
                  <a:pt x="542204" y="1612829"/>
                  <a:pt x="486686" y="1594323"/>
                </a:cubicBezTo>
                <a:cubicBezTo>
                  <a:pt x="480336" y="1584798"/>
                  <a:pt x="473316" y="1575687"/>
                  <a:pt x="467636" y="1565748"/>
                </a:cubicBezTo>
                <a:cubicBezTo>
                  <a:pt x="460591" y="1553420"/>
                  <a:pt x="456839" y="1539202"/>
                  <a:pt x="448586" y="1527648"/>
                </a:cubicBezTo>
                <a:cubicBezTo>
                  <a:pt x="440756" y="1516687"/>
                  <a:pt x="428635" y="1509421"/>
                  <a:pt x="420011" y="1499073"/>
                </a:cubicBezTo>
                <a:cubicBezTo>
                  <a:pt x="412682" y="1490279"/>
                  <a:pt x="409056" y="1478593"/>
                  <a:pt x="400961" y="1470498"/>
                </a:cubicBezTo>
                <a:cubicBezTo>
                  <a:pt x="392866" y="1462403"/>
                  <a:pt x="380481" y="1459543"/>
                  <a:pt x="372386" y="1451448"/>
                </a:cubicBezTo>
                <a:cubicBezTo>
                  <a:pt x="361161" y="1440223"/>
                  <a:pt x="354613" y="1424981"/>
                  <a:pt x="343811" y="1413348"/>
                </a:cubicBezTo>
                <a:cubicBezTo>
                  <a:pt x="217535" y="1277358"/>
                  <a:pt x="290506" y="1359659"/>
                  <a:pt x="191411" y="1270473"/>
                </a:cubicBezTo>
                <a:cubicBezTo>
                  <a:pt x="178061" y="1258458"/>
                  <a:pt x="167336" y="1243593"/>
                  <a:pt x="153311" y="1232373"/>
                </a:cubicBezTo>
                <a:cubicBezTo>
                  <a:pt x="127267" y="1211538"/>
                  <a:pt x="90021" y="1188920"/>
                  <a:pt x="58061" y="1175223"/>
                </a:cubicBezTo>
                <a:cubicBezTo>
                  <a:pt x="48833" y="1171268"/>
                  <a:pt x="39011" y="1168873"/>
                  <a:pt x="29486" y="1165698"/>
                </a:cubicBezTo>
                <a:cubicBezTo>
                  <a:pt x="19961" y="1156173"/>
                  <a:pt x="4178" y="1150191"/>
                  <a:pt x="911" y="1137123"/>
                </a:cubicBezTo>
                <a:cubicBezTo>
                  <a:pt x="-3016" y="1121417"/>
                  <a:pt x="6796" y="1105273"/>
                  <a:pt x="10436" y="1089498"/>
                </a:cubicBezTo>
                <a:cubicBezTo>
                  <a:pt x="16323" y="1063987"/>
                  <a:pt x="22293" y="1038472"/>
                  <a:pt x="29486" y="1013298"/>
                </a:cubicBezTo>
                <a:cubicBezTo>
                  <a:pt x="68715" y="875996"/>
                  <a:pt x="46603" y="920948"/>
                  <a:pt x="105686" y="832323"/>
                </a:cubicBezTo>
                <a:cubicBezTo>
                  <a:pt x="126705" y="727228"/>
                  <a:pt x="94019" y="726834"/>
                  <a:pt x="153311" y="746598"/>
                </a:cubicBezTo>
                <a:cubicBezTo>
                  <a:pt x="175536" y="743423"/>
                  <a:pt x="202025" y="750543"/>
                  <a:pt x="219986" y="737073"/>
                </a:cubicBezTo>
                <a:cubicBezTo>
                  <a:pt x="232938" y="727359"/>
                  <a:pt x="226615" y="705376"/>
                  <a:pt x="229511" y="689448"/>
                </a:cubicBezTo>
                <a:cubicBezTo>
                  <a:pt x="232966" y="670447"/>
                  <a:pt x="236305" y="651417"/>
                  <a:pt x="239036" y="632298"/>
                </a:cubicBezTo>
                <a:cubicBezTo>
                  <a:pt x="261385" y="475854"/>
                  <a:pt x="230977" y="615689"/>
                  <a:pt x="267611" y="517998"/>
                </a:cubicBezTo>
                <a:cubicBezTo>
                  <a:pt x="272208" y="505741"/>
                  <a:pt x="273540" y="492485"/>
                  <a:pt x="277136" y="479898"/>
                </a:cubicBezTo>
                <a:cubicBezTo>
                  <a:pt x="282203" y="462163"/>
                  <a:pt x="294825" y="425923"/>
                  <a:pt x="305711" y="413223"/>
                </a:cubicBezTo>
                <a:cubicBezTo>
                  <a:pt x="316042" y="401170"/>
                  <a:pt x="331111" y="394173"/>
                  <a:pt x="343811" y="384648"/>
                </a:cubicBezTo>
                <a:cubicBezTo>
                  <a:pt x="378736" y="387823"/>
                  <a:pt x="415068" y="383860"/>
                  <a:pt x="448586" y="394173"/>
                </a:cubicBezTo>
                <a:cubicBezTo>
                  <a:pt x="459527" y="397540"/>
                  <a:pt x="437474" y="449736"/>
                  <a:pt x="439061" y="451323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C8D65F-6FCF-302B-C2D6-AF1502BD4DAD}"/>
              </a:ext>
            </a:extLst>
          </p:cNvPr>
          <p:cNvSpPr txBox="1"/>
          <p:nvPr/>
        </p:nvSpPr>
        <p:spPr>
          <a:xfrm>
            <a:off x="239486" y="2778224"/>
            <a:ext cx="4561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Woodshed after BECCS facility</a:t>
            </a:r>
          </a:p>
        </p:txBody>
      </p:sp>
    </p:spTree>
    <p:extLst>
      <p:ext uri="{BB962C8B-B14F-4D97-AF65-F5344CB8AC3E}">
        <p14:creationId xmlns:p14="http://schemas.microsoft.com/office/powerpoint/2010/main" val="908692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95348-2C77-B741-47F9-E58DF3687C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04A7A6-E17B-A8C9-DA6D-CC6AFB73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16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D1543E3-DE99-3F2E-693D-1BE306D7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01" y="771538"/>
            <a:ext cx="3777056" cy="1393705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Impact of Large biopower facilities with BECCS in the southern 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90FDC5-6704-2A4D-DBC4-2B5A5F3C5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9965"/>
          <a:stretch/>
        </p:blipFill>
        <p:spPr>
          <a:xfrm>
            <a:off x="5219955" y="200231"/>
            <a:ext cx="6317674" cy="6097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500394-A8A1-1537-F942-8E4600EA8399}"/>
              </a:ext>
            </a:extLst>
          </p:cNvPr>
          <p:cNvSpPr txBox="1"/>
          <p:nvPr/>
        </p:nvSpPr>
        <p:spPr>
          <a:xfrm>
            <a:off x="239486" y="3379911"/>
            <a:ext cx="4561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Location 	 	Year      Demand (g tons)</a:t>
            </a:r>
          </a:p>
          <a:p>
            <a:r>
              <a:rPr lang="en-US" dirty="0"/>
              <a:t>Geismar		2025	2,000,000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0139597D-5142-FE9E-5104-1433CCA6628E}"/>
              </a:ext>
            </a:extLst>
          </p:cNvPr>
          <p:cNvSpPr/>
          <p:nvPr/>
        </p:nvSpPr>
        <p:spPr>
          <a:xfrm>
            <a:off x="7143750" y="2324100"/>
            <a:ext cx="1571625" cy="2247900"/>
          </a:xfrm>
          <a:custGeom>
            <a:avLst/>
            <a:gdLst>
              <a:gd name="csX0" fmla="*/ 428625 w 1571625"/>
              <a:gd name="csY0" fmla="*/ 0 h 2247900"/>
              <a:gd name="csX1" fmla="*/ 400050 w 1571625"/>
              <a:gd name="csY1" fmla="*/ 66675 h 2247900"/>
              <a:gd name="csX2" fmla="*/ 371475 w 1571625"/>
              <a:gd name="csY2" fmla="*/ 123825 h 2247900"/>
              <a:gd name="csX3" fmla="*/ 352425 w 1571625"/>
              <a:gd name="csY3" fmla="*/ 352425 h 2247900"/>
              <a:gd name="csX4" fmla="*/ 333375 w 1571625"/>
              <a:gd name="csY4" fmla="*/ 390525 h 2247900"/>
              <a:gd name="csX5" fmla="*/ 323850 w 1571625"/>
              <a:gd name="csY5" fmla="*/ 762000 h 2247900"/>
              <a:gd name="csX6" fmla="*/ 304800 w 1571625"/>
              <a:gd name="csY6" fmla="*/ 828675 h 2247900"/>
              <a:gd name="csX7" fmla="*/ 295275 w 1571625"/>
              <a:gd name="csY7" fmla="*/ 857250 h 2247900"/>
              <a:gd name="csX8" fmla="*/ 266700 w 1571625"/>
              <a:gd name="csY8" fmla="*/ 904875 h 2247900"/>
              <a:gd name="csX9" fmla="*/ 247650 w 1571625"/>
              <a:gd name="csY9" fmla="*/ 942975 h 2247900"/>
              <a:gd name="csX10" fmla="*/ 152400 w 1571625"/>
              <a:gd name="csY10" fmla="*/ 1038225 h 2247900"/>
              <a:gd name="csX11" fmla="*/ 123825 w 1571625"/>
              <a:gd name="csY11" fmla="*/ 1066800 h 2247900"/>
              <a:gd name="csX12" fmla="*/ 76200 w 1571625"/>
              <a:gd name="csY12" fmla="*/ 1095375 h 2247900"/>
              <a:gd name="csX13" fmla="*/ 47625 w 1571625"/>
              <a:gd name="csY13" fmla="*/ 1114425 h 2247900"/>
              <a:gd name="csX14" fmla="*/ 0 w 1571625"/>
              <a:gd name="csY14" fmla="*/ 1181100 h 2247900"/>
              <a:gd name="csX15" fmla="*/ 161925 w 1571625"/>
              <a:gd name="csY15" fmla="*/ 1343025 h 2247900"/>
              <a:gd name="csX16" fmla="*/ 304800 w 1571625"/>
              <a:gd name="csY16" fmla="*/ 1476375 h 2247900"/>
              <a:gd name="csX17" fmla="*/ 390525 w 1571625"/>
              <a:gd name="csY17" fmla="*/ 1619250 h 2247900"/>
              <a:gd name="csX18" fmla="*/ 438150 w 1571625"/>
              <a:gd name="csY18" fmla="*/ 1714500 h 2247900"/>
              <a:gd name="csX19" fmla="*/ 457200 w 1571625"/>
              <a:gd name="csY19" fmla="*/ 1752600 h 2247900"/>
              <a:gd name="csX20" fmla="*/ 485775 w 1571625"/>
              <a:gd name="csY20" fmla="*/ 1800225 h 2247900"/>
              <a:gd name="csX21" fmla="*/ 571500 w 1571625"/>
              <a:gd name="csY21" fmla="*/ 1905000 h 2247900"/>
              <a:gd name="csX22" fmla="*/ 723900 w 1571625"/>
              <a:gd name="csY22" fmla="*/ 2095500 h 2247900"/>
              <a:gd name="csX23" fmla="*/ 866775 w 1571625"/>
              <a:gd name="csY23" fmla="*/ 2219325 h 2247900"/>
              <a:gd name="csX24" fmla="*/ 904875 w 1571625"/>
              <a:gd name="csY24" fmla="*/ 2228850 h 2247900"/>
              <a:gd name="csX25" fmla="*/ 1038225 w 1571625"/>
              <a:gd name="csY25" fmla="*/ 2247900 h 2247900"/>
              <a:gd name="csX26" fmla="*/ 1114425 w 1571625"/>
              <a:gd name="csY26" fmla="*/ 2238375 h 2247900"/>
              <a:gd name="csX27" fmla="*/ 1276350 w 1571625"/>
              <a:gd name="csY27" fmla="*/ 2219325 h 2247900"/>
              <a:gd name="csX28" fmla="*/ 1428750 w 1571625"/>
              <a:gd name="csY28" fmla="*/ 2228850 h 2247900"/>
              <a:gd name="csX29" fmla="*/ 1485900 w 1571625"/>
              <a:gd name="csY29" fmla="*/ 2228850 h 2247900"/>
              <a:gd name="csX30" fmla="*/ 1571625 w 1571625"/>
              <a:gd name="csY30" fmla="*/ 2143125 h 2247900"/>
              <a:gd name="csX31" fmla="*/ 1514475 w 1571625"/>
              <a:gd name="csY31" fmla="*/ 1914525 h 2247900"/>
              <a:gd name="csX32" fmla="*/ 1457325 w 1571625"/>
              <a:gd name="csY32" fmla="*/ 1781175 h 2247900"/>
              <a:gd name="csX33" fmla="*/ 1409700 w 1571625"/>
              <a:gd name="csY33" fmla="*/ 1666875 h 2247900"/>
              <a:gd name="csX34" fmla="*/ 1400175 w 1571625"/>
              <a:gd name="csY34" fmla="*/ 1609725 h 2247900"/>
              <a:gd name="csX35" fmla="*/ 1381125 w 1571625"/>
              <a:gd name="csY35" fmla="*/ 1571625 h 2247900"/>
              <a:gd name="csX36" fmla="*/ 1362075 w 1571625"/>
              <a:gd name="csY36" fmla="*/ 1524000 h 2247900"/>
              <a:gd name="csX37" fmla="*/ 1352550 w 1571625"/>
              <a:gd name="csY37" fmla="*/ 1438275 h 2247900"/>
              <a:gd name="csX38" fmla="*/ 1343025 w 1571625"/>
              <a:gd name="csY38" fmla="*/ 1362075 h 2247900"/>
              <a:gd name="csX39" fmla="*/ 1333500 w 1571625"/>
              <a:gd name="csY39" fmla="*/ 1200150 h 2247900"/>
              <a:gd name="csX40" fmla="*/ 1343025 w 1571625"/>
              <a:gd name="csY40" fmla="*/ 1009650 h 2247900"/>
              <a:gd name="csX41" fmla="*/ 1362075 w 1571625"/>
              <a:gd name="csY41" fmla="*/ 981075 h 2247900"/>
              <a:gd name="csX42" fmla="*/ 1371600 w 1571625"/>
              <a:gd name="csY42" fmla="*/ 942975 h 2247900"/>
              <a:gd name="csX43" fmla="*/ 1333500 w 1571625"/>
              <a:gd name="csY43" fmla="*/ 542925 h 2247900"/>
              <a:gd name="csX44" fmla="*/ 1323975 w 1571625"/>
              <a:gd name="csY44" fmla="*/ 514350 h 2247900"/>
              <a:gd name="csX45" fmla="*/ 1295400 w 1571625"/>
              <a:gd name="csY45" fmla="*/ 485775 h 2247900"/>
              <a:gd name="csX46" fmla="*/ 1266825 w 1571625"/>
              <a:gd name="csY46" fmla="*/ 438150 h 2247900"/>
              <a:gd name="csX47" fmla="*/ 1228725 w 1571625"/>
              <a:gd name="csY47" fmla="*/ 390525 h 2247900"/>
              <a:gd name="csX48" fmla="*/ 1190625 w 1571625"/>
              <a:gd name="csY48" fmla="*/ 323850 h 2247900"/>
              <a:gd name="csX49" fmla="*/ 1143000 w 1571625"/>
              <a:gd name="csY49" fmla="*/ 285750 h 2247900"/>
              <a:gd name="csX50" fmla="*/ 1114425 w 1571625"/>
              <a:gd name="csY50" fmla="*/ 257175 h 2247900"/>
              <a:gd name="csX51" fmla="*/ 1066800 w 1571625"/>
              <a:gd name="csY51" fmla="*/ 228600 h 2247900"/>
              <a:gd name="csX52" fmla="*/ 962025 w 1571625"/>
              <a:gd name="csY52" fmla="*/ 180975 h 2247900"/>
              <a:gd name="csX53" fmla="*/ 923925 w 1571625"/>
              <a:gd name="csY53" fmla="*/ 171450 h 2247900"/>
              <a:gd name="csX54" fmla="*/ 800100 w 1571625"/>
              <a:gd name="csY54" fmla="*/ 85725 h 2247900"/>
              <a:gd name="csX55" fmla="*/ 762000 w 1571625"/>
              <a:gd name="csY55" fmla="*/ 66675 h 2247900"/>
              <a:gd name="csX56" fmla="*/ 666750 w 1571625"/>
              <a:gd name="csY56" fmla="*/ 47625 h 2247900"/>
              <a:gd name="csX57" fmla="*/ 638175 w 1571625"/>
              <a:gd name="csY57" fmla="*/ 28575 h 2247900"/>
              <a:gd name="csX58" fmla="*/ 561975 w 1571625"/>
              <a:gd name="csY58" fmla="*/ 19050 h 2247900"/>
              <a:gd name="csX59" fmla="*/ 495300 w 1571625"/>
              <a:gd name="csY59" fmla="*/ 9525 h 2247900"/>
              <a:gd name="csX60" fmla="*/ 428625 w 1571625"/>
              <a:gd name="csY60" fmla="*/ 0 h 22479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</a:cxnLst>
            <a:rect l="l" t="t" r="r" b="b"/>
            <a:pathLst>
              <a:path w="1571625" h="2247900">
                <a:moveTo>
                  <a:pt x="428625" y="0"/>
                </a:moveTo>
                <a:cubicBezTo>
                  <a:pt x="419100" y="22225"/>
                  <a:pt x="410183" y="44720"/>
                  <a:pt x="400050" y="66675"/>
                </a:cubicBezTo>
                <a:cubicBezTo>
                  <a:pt x="391125" y="86013"/>
                  <a:pt x="375124" y="102841"/>
                  <a:pt x="371475" y="123825"/>
                </a:cubicBezTo>
                <a:cubicBezTo>
                  <a:pt x="368244" y="142401"/>
                  <a:pt x="366435" y="301054"/>
                  <a:pt x="352425" y="352425"/>
                </a:cubicBezTo>
                <a:cubicBezTo>
                  <a:pt x="348689" y="366124"/>
                  <a:pt x="339725" y="377825"/>
                  <a:pt x="333375" y="390525"/>
                </a:cubicBezTo>
                <a:cubicBezTo>
                  <a:pt x="330200" y="514350"/>
                  <a:pt x="331911" y="638397"/>
                  <a:pt x="323850" y="762000"/>
                </a:cubicBezTo>
                <a:cubicBezTo>
                  <a:pt x="322346" y="785065"/>
                  <a:pt x="311442" y="806535"/>
                  <a:pt x="304800" y="828675"/>
                </a:cubicBezTo>
                <a:cubicBezTo>
                  <a:pt x="301915" y="838292"/>
                  <a:pt x="299765" y="848270"/>
                  <a:pt x="295275" y="857250"/>
                </a:cubicBezTo>
                <a:cubicBezTo>
                  <a:pt x="286996" y="873809"/>
                  <a:pt x="275691" y="888691"/>
                  <a:pt x="266700" y="904875"/>
                </a:cubicBezTo>
                <a:cubicBezTo>
                  <a:pt x="259804" y="917287"/>
                  <a:pt x="256891" y="932194"/>
                  <a:pt x="247650" y="942975"/>
                </a:cubicBezTo>
                <a:cubicBezTo>
                  <a:pt x="218429" y="977067"/>
                  <a:pt x="184150" y="1006475"/>
                  <a:pt x="152400" y="1038225"/>
                </a:cubicBezTo>
                <a:cubicBezTo>
                  <a:pt x="142875" y="1047750"/>
                  <a:pt x="135376" y="1059870"/>
                  <a:pt x="123825" y="1066800"/>
                </a:cubicBezTo>
                <a:cubicBezTo>
                  <a:pt x="107950" y="1076325"/>
                  <a:pt x="91899" y="1085563"/>
                  <a:pt x="76200" y="1095375"/>
                </a:cubicBezTo>
                <a:cubicBezTo>
                  <a:pt x="66492" y="1101442"/>
                  <a:pt x="55720" y="1106330"/>
                  <a:pt x="47625" y="1114425"/>
                </a:cubicBezTo>
                <a:cubicBezTo>
                  <a:pt x="35810" y="1126240"/>
                  <a:pt x="10817" y="1164875"/>
                  <a:pt x="0" y="1181100"/>
                </a:cubicBezTo>
                <a:cubicBezTo>
                  <a:pt x="53975" y="1235075"/>
                  <a:pt x="110861" y="1286288"/>
                  <a:pt x="161925" y="1343025"/>
                </a:cubicBezTo>
                <a:cubicBezTo>
                  <a:pt x="262966" y="1455293"/>
                  <a:pt x="212109" y="1414581"/>
                  <a:pt x="304800" y="1476375"/>
                </a:cubicBezTo>
                <a:cubicBezTo>
                  <a:pt x="337573" y="1525535"/>
                  <a:pt x="359478" y="1557156"/>
                  <a:pt x="390525" y="1619250"/>
                </a:cubicBezTo>
                <a:lnTo>
                  <a:pt x="438150" y="1714500"/>
                </a:lnTo>
                <a:cubicBezTo>
                  <a:pt x="444500" y="1727200"/>
                  <a:pt x="449895" y="1740424"/>
                  <a:pt x="457200" y="1752600"/>
                </a:cubicBezTo>
                <a:cubicBezTo>
                  <a:pt x="466725" y="1768475"/>
                  <a:pt x="475963" y="1784526"/>
                  <a:pt x="485775" y="1800225"/>
                </a:cubicBezTo>
                <a:cubicBezTo>
                  <a:pt x="519570" y="1854297"/>
                  <a:pt x="509011" y="1827808"/>
                  <a:pt x="571500" y="1905000"/>
                </a:cubicBezTo>
                <a:cubicBezTo>
                  <a:pt x="627094" y="1973675"/>
                  <a:pt x="665185" y="2033331"/>
                  <a:pt x="723900" y="2095500"/>
                </a:cubicBezTo>
                <a:cubicBezTo>
                  <a:pt x="776522" y="2151218"/>
                  <a:pt x="802377" y="2195176"/>
                  <a:pt x="866775" y="2219325"/>
                </a:cubicBezTo>
                <a:cubicBezTo>
                  <a:pt x="879032" y="2223922"/>
                  <a:pt x="891962" y="2226698"/>
                  <a:pt x="904875" y="2228850"/>
                </a:cubicBezTo>
                <a:cubicBezTo>
                  <a:pt x="949165" y="2236232"/>
                  <a:pt x="1038225" y="2247900"/>
                  <a:pt x="1038225" y="2247900"/>
                </a:cubicBezTo>
                <a:lnTo>
                  <a:pt x="1114425" y="2238375"/>
                </a:lnTo>
                <a:cubicBezTo>
                  <a:pt x="1324405" y="2213671"/>
                  <a:pt x="1083644" y="2243413"/>
                  <a:pt x="1276350" y="2219325"/>
                </a:cubicBezTo>
                <a:cubicBezTo>
                  <a:pt x="1327150" y="2222500"/>
                  <a:pt x="1378131" y="2223522"/>
                  <a:pt x="1428750" y="2228850"/>
                </a:cubicBezTo>
                <a:cubicBezTo>
                  <a:pt x="1486662" y="2234946"/>
                  <a:pt x="1427988" y="2248154"/>
                  <a:pt x="1485900" y="2228850"/>
                </a:cubicBezTo>
                <a:cubicBezTo>
                  <a:pt x="1570132" y="2165676"/>
                  <a:pt x="1552060" y="2201821"/>
                  <a:pt x="1571625" y="2143125"/>
                </a:cubicBezTo>
                <a:cubicBezTo>
                  <a:pt x="1552575" y="2066925"/>
                  <a:pt x="1538127" y="1989424"/>
                  <a:pt x="1514475" y="1914525"/>
                </a:cubicBezTo>
                <a:cubicBezTo>
                  <a:pt x="1499912" y="1868410"/>
                  <a:pt x="1475286" y="1826076"/>
                  <a:pt x="1457325" y="1781175"/>
                </a:cubicBezTo>
                <a:cubicBezTo>
                  <a:pt x="1405755" y="1652249"/>
                  <a:pt x="1474605" y="1796684"/>
                  <a:pt x="1409700" y="1666875"/>
                </a:cubicBezTo>
                <a:cubicBezTo>
                  <a:pt x="1406525" y="1647825"/>
                  <a:pt x="1405724" y="1628223"/>
                  <a:pt x="1400175" y="1609725"/>
                </a:cubicBezTo>
                <a:cubicBezTo>
                  <a:pt x="1396095" y="1596125"/>
                  <a:pt x="1386892" y="1584600"/>
                  <a:pt x="1381125" y="1571625"/>
                </a:cubicBezTo>
                <a:cubicBezTo>
                  <a:pt x="1374181" y="1556001"/>
                  <a:pt x="1368425" y="1539875"/>
                  <a:pt x="1362075" y="1524000"/>
                </a:cubicBezTo>
                <a:cubicBezTo>
                  <a:pt x="1358900" y="1495425"/>
                  <a:pt x="1355909" y="1466829"/>
                  <a:pt x="1352550" y="1438275"/>
                </a:cubicBezTo>
                <a:cubicBezTo>
                  <a:pt x="1349559" y="1412853"/>
                  <a:pt x="1345066" y="1387591"/>
                  <a:pt x="1343025" y="1362075"/>
                </a:cubicBezTo>
                <a:cubicBezTo>
                  <a:pt x="1338713" y="1308179"/>
                  <a:pt x="1336675" y="1254125"/>
                  <a:pt x="1333500" y="1200150"/>
                </a:cubicBezTo>
                <a:cubicBezTo>
                  <a:pt x="1336675" y="1136650"/>
                  <a:pt x="1334802" y="1072695"/>
                  <a:pt x="1343025" y="1009650"/>
                </a:cubicBezTo>
                <a:cubicBezTo>
                  <a:pt x="1344506" y="998299"/>
                  <a:pt x="1357566" y="991597"/>
                  <a:pt x="1362075" y="981075"/>
                </a:cubicBezTo>
                <a:cubicBezTo>
                  <a:pt x="1367232" y="969043"/>
                  <a:pt x="1368425" y="955675"/>
                  <a:pt x="1371600" y="942975"/>
                </a:cubicBezTo>
                <a:cubicBezTo>
                  <a:pt x="1365412" y="757346"/>
                  <a:pt x="1383275" y="692250"/>
                  <a:pt x="1333500" y="542925"/>
                </a:cubicBezTo>
                <a:cubicBezTo>
                  <a:pt x="1330325" y="533400"/>
                  <a:pt x="1329544" y="522704"/>
                  <a:pt x="1323975" y="514350"/>
                </a:cubicBezTo>
                <a:cubicBezTo>
                  <a:pt x="1316503" y="503142"/>
                  <a:pt x="1303482" y="496551"/>
                  <a:pt x="1295400" y="485775"/>
                </a:cubicBezTo>
                <a:cubicBezTo>
                  <a:pt x="1284292" y="470964"/>
                  <a:pt x="1277442" y="453317"/>
                  <a:pt x="1266825" y="438150"/>
                </a:cubicBezTo>
                <a:cubicBezTo>
                  <a:pt x="1255167" y="421495"/>
                  <a:pt x="1240002" y="407441"/>
                  <a:pt x="1228725" y="390525"/>
                </a:cubicBezTo>
                <a:cubicBezTo>
                  <a:pt x="1213784" y="368113"/>
                  <a:pt x="1210111" y="343336"/>
                  <a:pt x="1190625" y="323850"/>
                </a:cubicBezTo>
                <a:cubicBezTo>
                  <a:pt x="1176250" y="309475"/>
                  <a:pt x="1158300" y="299137"/>
                  <a:pt x="1143000" y="285750"/>
                </a:cubicBezTo>
                <a:cubicBezTo>
                  <a:pt x="1132863" y="276880"/>
                  <a:pt x="1125201" y="265257"/>
                  <a:pt x="1114425" y="257175"/>
                </a:cubicBezTo>
                <a:cubicBezTo>
                  <a:pt x="1099614" y="246067"/>
                  <a:pt x="1082984" y="237591"/>
                  <a:pt x="1066800" y="228600"/>
                </a:cubicBezTo>
                <a:cubicBezTo>
                  <a:pt x="1040202" y="213824"/>
                  <a:pt x="985333" y="189451"/>
                  <a:pt x="962025" y="180975"/>
                </a:cubicBezTo>
                <a:cubicBezTo>
                  <a:pt x="949722" y="176501"/>
                  <a:pt x="936625" y="174625"/>
                  <a:pt x="923925" y="171450"/>
                </a:cubicBezTo>
                <a:cubicBezTo>
                  <a:pt x="862255" y="125198"/>
                  <a:pt x="857842" y="117804"/>
                  <a:pt x="800100" y="85725"/>
                </a:cubicBezTo>
                <a:cubicBezTo>
                  <a:pt x="787688" y="78829"/>
                  <a:pt x="775653" y="70576"/>
                  <a:pt x="762000" y="66675"/>
                </a:cubicBezTo>
                <a:cubicBezTo>
                  <a:pt x="730867" y="57780"/>
                  <a:pt x="666750" y="47625"/>
                  <a:pt x="666750" y="47625"/>
                </a:cubicBezTo>
                <a:cubicBezTo>
                  <a:pt x="657225" y="41275"/>
                  <a:pt x="649219" y="31587"/>
                  <a:pt x="638175" y="28575"/>
                </a:cubicBezTo>
                <a:cubicBezTo>
                  <a:pt x="613479" y="21840"/>
                  <a:pt x="587348" y="22433"/>
                  <a:pt x="561975" y="19050"/>
                </a:cubicBezTo>
                <a:lnTo>
                  <a:pt x="495300" y="9525"/>
                </a:lnTo>
                <a:lnTo>
                  <a:pt x="428625" y="0"/>
                </a:lnTo>
                <a:close/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D7D54E1-69B4-5024-2D14-C3ED82B3B23E}"/>
              </a:ext>
            </a:extLst>
          </p:cNvPr>
          <p:cNvSpPr/>
          <p:nvPr/>
        </p:nvSpPr>
        <p:spPr>
          <a:xfrm>
            <a:off x="6980914" y="2444277"/>
            <a:ext cx="1915436" cy="2356323"/>
          </a:xfrm>
          <a:custGeom>
            <a:avLst/>
            <a:gdLst>
              <a:gd name="csX0" fmla="*/ 439061 w 1915436"/>
              <a:gd name="csY0" fmla="*/ 451323 h 2356323"/>
              <a:gd name="csX1" fmla="*/ 458111 w 1915436"/>
              <a:gd name="csY1" fmla="*/ 403698 h 2356323"/>
              <a:gd name="csX2" fmla="*/ 515261 w 1915436"/>
              <a:gd name="csY2" fmla="*/ 327498 h 2356323"/>
              <a:gd name="csX3" fmla="*/ 591461 w 1915436"/>
              <a:gd name="csY3" fmla="*/ 270348 h 2356323"/>
              <a:gd name="csX4" fmla="*/ 629561 w 1915436"/>
              <a:gd name="csY4" fmla="*/ 213198 h 2356323"/>
              <a:gd name="csX5" fmla="*/ 696236 w 1915436"/>
              <a:gd name="csY5" fmla="*/ 194148 h 2356323"/>
              <a:gd name="csX6" fmla="*/ 772436 w 1915436"/>
              <a:gd name="csY6" fmla="*/ 184623 h 2356323"/>
              <a:gd name="csX7" fmla="*/ 810536 w 1915436"/>
              <a:gd name="csY7" fmla="*/ 175098 h 2356323"/>
              <a:gd name="csX8" fmla="*/ 905786 w 1915436"/>
              <a:gd name="csY8" fmla="*/ 136998 h 2356323"/>
              <a:gd name="csX9" fmla="*/ 1020086 w 1915436"/>
              <a:gd name="csY9" fmla="*/ 108423 h 2356323"/>
              <a:gd name="csX10" fmla="*/ 1115336 w 1915436"/>
              <a:gd name="csY10" fmla="*/ 79848 h 2356323"/>
              <a:gd name="csX11" fmla="*/ 1162961 w 1915436"/>
              <a:gd name="csY11" fmla="*/ 60798 h 2356323"/>
              <a:gd name="csX12" fmla="*/ 1239161 w 1915436"/>
              <a:gd name="csY12" fmla="*/ 41748 h 2356323"/>
              <a:gd name="csX13" fmla="*/ 1277261 w 1915436"/>
              <a:gd name="csY13" fmla="*/ 32223 h 2356323"/>
              <a:gd name="csX14" fmla="*/ 1248686 w 1915436"/>
              <a:gd name="csY14" fmla="*/ 3648 h 2356323"/>
              <a:gd name="csX15" fmla="*/ 1296311 w 1915436"/>
              <a:gd name="csY15" fmla="*/ 13173 h 2356323"/>
              <a:gd name="csX16" fmla="*/ 1401086 w 1915436"/>
              <a:gd name="csY16" fmla="*/ 22698 h 2356323"/>
              <a:gd name="csX17" fmla="*/ 1458236 w 1915436"/>
              <a:gd name="csY17" fmla="*/ 41748 h 2356323"/>
              <a:gd name="csX18" fmla="*/ 1505861 w 1915436"/>
              <a:gd name="csY18" fmla="*/ 51273 h 2356323"/>
              <a:gd name="csX19" fmla="*/ 1563011 w 1915436"/>
              <a:gd name="csY19" fmla="*/ 60798 h 2356323"/>
              <a:gd name="csX20" fmla="*/ 1591586 w 1915436"/>
              <a:gd name="csY20" fmla="*/ 70323 h 2356323"/>
              <a:gd name="csX21" fmla="*/ 1572536 w 1915436"/>
              <a:gd name="csY21" fmla="*/ 194148 h 2356323"/>
              <a:gd name="csX22" fmla="*/ 1563011 w 1915436"/>
              <a:gd name="csY22" fmla="*/ 279873 h 2356323"/>
              <a:gd name="csX23" fmla="*/ 1553486 w 1915436"/>
              <a:gd name="csY23" fmla="*/ 337023 h 2356323"/>
              <a:gd name="csX24" fmla="*/ 1543961 w 1915436"/>
              <a:gd name="csY24" fmla="*/ 422748 h 2356323"/>
              <a:gd name="csX25" fmla="*/ 1534436 w 1915436"/>
              <a:gd name="csY25" fmla="*/ 470373 h 2356323"/>
              <a:gd name="csX26" fmla="*/ 1524911 w 1915436"/>
              <a:gd name="csY26" fmla="*/ 546573 h 2356323"/>
              <a:gd name="csX27" fmla="*/ 1534436 w 1915436"/>
              <a:gd name="csY27" fmla="*/ 879948 h 2356323"/>
              <a:gd name="csX28" fmla="*/ 1620161 w 1915436"/>
              <a:gd name="csY28" fmla="*/ 908523 h 2356323"/>
              <a:gd name="csX29" fmla="*/ 1696361 w 1915436"/>
              <a:gd name="csY29" fmla="*/ 946623 h 2356323"/>
              <a:gd name="csX30" fmla="*/ 1724936 w 1915436"/>
              <a:gd name="csY30" fmla="*/ 975198 h 2356323"/>
              <a:gd name="csX31" fmla="*/ 1753511 w 1915436"/>
              <a:gd name="csY31" fmla="*/ 984723 h 2356323"/>
              <a:gd name="csX32" fmla="*/ 1801136 w 1915436"/>
              <a:gd name="csY32" fmla="*/ 1003773 h 2356323"/>
              <a:gd name="csX33" fmla="*/ 1829711 w 1915436"/>
              <a:gd name="csY33" fmla="*/ 1022823 h 2356323"/>
              <a:gd name="csX34" fmla="*/ 1905911 w 1915436"/>
              <a:gd name="csY34" fmla="*/ 1060923 h 2356323"/>
              <a:gd name="csX35" fmla="*/ 1848761 w 1915436"/>
              <a:gd name="csY35" fmla="*/ 1108548 h 2356323"/>
              <a:gd name="csX36" fmla="*/ 1810661 w 1915436"/>
              <a:gd name="csY36" fmla="*/ 1127598 h 2356323"/>
              <a:gd name="csX37" fmla="*/ 1763036 w 1915436"/>
              <a:gd name="csY37" fmla="*/ 1156173 h 2356323"/>
              <a:gd name="csX38" fmla="*/ 1763036 w 1915436"/>
              <a:gd name="csY38" fmla="*/ 1213323 h 2356323"/>
              <a:gd name="csX39" fmla="*/ 1734461 w 1915436"/>
              <a:gd name="csY39" fmla="*/ 1241898 h 2356323"/>
              <a:gd name="csX40" fmla="*/ 1705886 w 1915436"/>
              <a:gd name="csY40" fmla="*/ 1279998 h 2356323"/>
              <a:gd name="csX41" fmla="*/ 1639211 w 1915436"/>
              <a:gd name="csY41" fmla="*/ 1346673 h 2356323"/>
              <a:gd name="csX42" fmla="*/ 1629686 w 1915436"/>
              <a:gd name="csY42" fmla="*/ 1375248 h 2356323"/>
              <a:gd name="csX43" fmla="*/ 1601111 w 1915436"/>
              <a:gd name="csY43" fmla="*/ 1394298 h 2356323"/>
              <a:gd name="csX44" fmla="*/ 1667786 w 1915436"/>
              <a:gd name="csY44" fmla="*/ 1451448 h 2356323"/>
              <a:gd name="csX45" fmla="*/ 1734461 w 1915436"/>
              <a:gd name="csY45" fmla="*/ 1527648 h 2356323"/>
              <a:gd name="csX46" fmla="*/ 1791611 w 1915436"/>
              <a:gd name="csY46" fmla="*/ 1575273 h 2356323"/>
              <a:gd name="csX47" fmla="*/ 1801136 w 1915436"/>
              <a:gd name="csY47" fmla="*/ 1603848 h 2356323"/>
              <a:gd name="csX48" fmla="*/ 1848761 w 1915436"/>
              <a:gd name="csY48" fmla="*/ 1651473 h 2356323"/>
              <a:gd name="csX49" fmla="*/ 1886861 w 1915436"/>
              <a:gd name="csY49" fmla="*/ 1727673 h 2356323"/>
              <a:gd name="csX50" fmla="*/ 1915436 w 1915436"/>
              <a:gd name="csY50" fmla="*/ 1794348 h 2356323"/>
              <a:gd name="csX51" fmla="*/ 1905911 w 1915436"/>
              <a:gd name="csY51" fmla="*/ 1870548 h 2356323"/>
              <a:gd name="csX52" fmla="*/ 1896386 w 1915436"/>
              <a:gd name="csY52" fmla="*/ 1899123 h 2356323"/>
              <a:gd name="csX53" fmla="*/ 1820186 w 1915436"/>
              <a:gd name="csY53" fmla="*/ 1937223 h 2356323"/>
              <a:gd name="csX54" fmla="*/ 1791611 w 1915436"/>
              <a:gd name="csY54" fmla="*/ 1956273 h 2356323"/>
              <a:gd name="csX55" fmla="*/ 1734461 w 1915436"/>
              <a:gd name="csY55" fmla="*/ 1975323 h 2356323"/>
              <a:gd name="csX56" fmla="*/ 1686836 w 1915436"/>
              <a:gd name="csY56" fmla="*/ 1994373 h 2356323"/>
              <a:gd name="csX57" fmla="*/ 1591586 w 1915436"/>
              <a:gd name="csY57" fmla="*/ 2118198 h 2356323"/>
              <a:gd name="csX58" fmla="*/ 1534436 w 1915436"/>
              <a:gd name="csY58" fmla="*/ 2184873 h 2356323"/>
              <a:gd name="csX59" fmla="*/ 1477286 w 1915436"/>
              <a:gd name="csY59" fmla="*/ 2270598 h 2356323"/>
              <a:gd name="csX60" fmla="*/ 1420136 w 1915436"/>
              <a:gd name="csY60" fmla="*/ 2318223 h 2356323"/>
              <a:gd name="csX61" fmla="*/ 1382036 w 1915436"/>
              <a:gd name="csY61" fmla="*/ 2356323 h 2356323"/>
              <a:gd name="csX62" fmla="*/ 1315361 w 1915436"/>
              <a:gd name="csY62" fmla="*/ 2318223 h 2356323"/>
              <a:gd name="csX63" fmla="*/ 1182011 w 1915436"/>
              <a:gd name="csY63" fmla="*/ 2251548 h 2356323"/>
              <a:gd name="csX64" fmla="*/ 1153436 w 1915436"/>
              <a:gd name="csY64" fmla="*/ 2222973 h 2356323"/>
              <a:gd name="csX65" fmla="*/ 1115336 w 1915436"/>
              <a:gd name="csY65" fmla="*/ 2165823 h 2356323"/>
              <a:gd name="csX66" fmla="*/ 1105811 w 1915436"/>
              <a:gd name="csY66" fmla="*/ 2127723 h 2356323"/>
              <a:gd name="csX67" fmla="*/ 1058186 w 1915436"/>
              <a:gd name="csY67" fmla="*/ 2041998 h 2356323"/>
              <a:gd name="csX68" fmla="*/ 1039136 w 1915436"/>
              <a:gd name="csY68" fmla="*/ 2003898 h 2356323"/>
              <a:gd name="csX69" fmla="*/ 1010561 w 1915436"/>
              <a:gd name="csY69" fmla="*/ 1984848 h 2356323"/>
              <a:gd name="csX70" fmla="*/ 943886 w 1915436"/>
              <a:gd name="csY70" fmla="*/ 1946748 h 2356323"/>
              <a:gd name="csX71" fmla="*/ 905786 w 1915436"/>
              <a:gd name="csY71" fmla="*/ 1918173 h 2356323"/>
              <a:gd name="csX72" fmla="*/ 667661 w 1915436"/>
              <a:gd name="csY72" fmla="*/ 1880073 h 2356323"/>
              <a:gd name="csX73" fmla="*/ 648611 w 1915436"/>
              <a:gd name="csY73" fmla="*/ 1822923 h 2356323"/>
              <a:gd name="csX74" fmla="*/ 639086 w 1915436"/>
              <a:gd name="csY74" fmla="*/ 1784823 h 2356323"/>
              <a:gd name="csX75" fmla="*/ 620036 w 1915436"/>
              <a:gd name="csY75" fmla="*/ 1756248 h 2356323"/>
              <a:gd name="csX76" fmla="*/ 610511 w 1915436"/>
              <a:gd name="csY76" fmla="*/ 1727673 h 2356323"/>
              <a:gd name="csX77" fmla="*/ 553361 w 1915436"/>
              <a:gd name="csY77" fmla="*/ 1660998 h 2356323"/>
              <a:gd name="csX78" fmla="*/ 486686 w 1915436"/>
              <a:gd name="csY78" fmla="*/ 1594323 h 2356323"/>
              <a:gd name="csX79" fmla="*/ 467636 w 1915436"/>
              <a:gd name="csY79" fmla="*/ 1565748 h 2356323"/>
              <a:gd name="csX80" fmla="*/ 448586 w 1915436"/>
              <a:gd name="csY80" fmla="*/ 1527648 h 2356323"/>
              <a:gd name="csX81" fmla="*/ 420011 w 1915436"/>
              <a:gd name="csY81" fmla="*/ 1499073 h 2356323"/>
              <a:gd name="csX82" fmla="*/ 400961 w 1915436"/>
              <a:gd name="csY82" fmla="*/ 1470498 h 2356323"/>
              <a:gd name="csX83" fmla="*/ 372386 w 1915436"/>
              <a:gd name="csY83" fmla="*/ 1451448 h 2356323"/>
              <a:gd name="csX84" fmla="*/ 343811 w 1915436"/>
              <a:gd name="csY84" fmla="*/ 1413348 h 2356323"/>
              <a:gd name="csX85" fmla="*/ 191411 w 1915436"/>
              <a:gd name="csY85" fmla="*/ 1270473 h 2356323"/>
              <a:gd name="csX86" fmla="*/ 153311 w 1915436"/>
              <a:gd name="csY86" fmla="*/ 1232373 h 2356323"/>
              <a:gd name="csX87" fmla="*/ 58061 w 1915436"/>
              <a:gd name="csY87" fmla="*/ 1175223 h 2356323"/>
              <a:gd name="csX88" fmla="*/ 29486 w 1915436"/>
              <a:gd name="csY88" fmla="*/ 1165698 h 2356323"/>
              <a:gd name="csX89" fmla="*/ 911 w 1915436"/>
              <a:gd name="csY89" fmla="*/ 1137123 h 2356323"/>
              <a:gd name="csX90" fmla="*/ 10436 w 1915436"/>
              <a:gd name="csY90" fmla="*/ 1089498 h 2356323"/>
              <a:gd name="csX91" fmla="*/ 29486 w 1915436"/>
              <a:gd name="csY91" fmla="*/ 1013298 h 2356323"/>
              <a:gd name="csX92" fmla="*/ 105686 w 1915436"/>
              <a:gd name="csY92" fmla="*/ 832323 h 2356323"/>
              <a:gd name="csX93" fmla="*/ 153311 w 1915436"/>
              <a:gd name="csY93" fmla="*/ 746598 h 2356323"/>
              <a:gd name="csX94" fmla="*/ 219986 w 1915436"/>
              <a:gd name="csY94" fmla="*/ 737073 h 2356323"/>
              <a:gd name="csX95" fmla="*/ 229511 w 1915436"/>
              <a:gd name="csY95" fmla="*/ 689448 h 2356323"/>
              <a:gd name="csX96" fmla="*/ 239036 w 1915436"/>
              <a:gd name="csY96" fmla="*/ 632298 h 2356323"/>
              <a:gd name="csX97" fmla="*/ 267611 w 1915436"/>
              <a:gd name="csY97" fmla="*/ 517998 h 2356323"/>
              <a:gd name="csX98" fmla="*/ 277136 w 1915436"/>
              <a:gd name="csY98" fmla="*/ 479898 h 2356323"/>
              <a:gd name="csX99" fmla="*/ 305711 w 1915436"/>
              <a:gd name="csY99" fmla="*/ 413223 h 2356323"/>
              <a:gd name="csX100" fmla="*/ 343811 w 1915436"/>
              <a:gd name="csY100" fmla="*/ 384648 h 2356323"/>
              <a:gd name="csX101" fmla="*/ 448586 w 1915436"/>
              <a:gd name="csY101" fmla="*/ 394173 h 2356323"/>
              <a:gd name="csX102" fmla="*/ 439061 w 1915436"/>
              <a:gd name="csY102" fmla="*/ 451323 h 235632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  <a:cxn ang="0">
                <a:pos x="csX95" y="csY95"/>
              </a:cxn>
              <a:cxn ang="0">
                <a:pos x="csX96" y="csY96"/>
              </a:cxn>
              <a:cxn ang="0">
                <a:pos x="csX97" y="csY97"/>
              </a:cxn>
              <a:cxn ang="0">
                <a:pos x="csX98" y="csY98"/>
              </a:cxn>
              <a:cxn ang="0">
                <a:pos x="csX99" y="csY99"/>
              </a:cxn>
              <a:cxn ang="0">
                <a:pos x="csX100" y="csY100"/>
              </a:cxn>
              <a:cxn ang="0">
                <a:pos x="csX101" y="csY101"/>
              </a:cxn>
              <a:cxn ang="0">
                <a:pos x="csX102" y="csY102"/>
              </a:cxn>
            </a:cxnLst>
            <a:rect l="l" t="t" r="r" b="b"/>
            <a:pathLst>
              <a:path w="1915436" h="2356323">
                <a:moveTo>
                  <a:pt x="439061" y="451323"/>
                </a:moveTo>
                <a:cubicBezTo>
                  <a:pt x="440648" y="452910"/>
                  <a:pt x="450465" y="418991"/>
                  <a:pt x="458111" y="403698"/>
                </a:cubicBezTo>
                <a:cubicBezTo>
                  <a:pt x="472695" y="374529"/>
                  <a:pt x="488817" y="347331"/>
                  <a:pt x="515261" y="327498"/>
                </a:cubicBezTo>
                <a:cubicBezTo>
                  <a:pt x="560465" y="293595"/>
                  <a:pt x="559961" y="310848"/>
                  <a:pt x="591461" y="270348"/>
                </a:cubicBezTo>
                <a:cubicBezTo>
                  <a:pt x="605517" y="252276"/>
                  <a:pt x="607547" y="219488"/>
                  <a:pt x="629561" y="213198"/>
                </a:cubicBezTo>
                <a:cubicBezTo>
                  <a:pt x="651786" y="206848"/>
                  <a:pt x="673571" y="198681"/>
                  <a:pt x="696236" y="194148"/>
                </a:cubicBezTo>
                <a:cubicBezTo>
                  <a:pt x="721337" y="189128"/>
                  <a:pt x="747187" y="188831"/>
                  <a:pt x="772436" y="184623"/>
                </a:cubicBezTo>
                <a:cubicBezTo>
                  <a:pt x="785349" y="182471"/>
                  <a:pt x="797836" y="178273"/>
                  <a:pt x="810536" y="175098"/>
                </a:cubicBezTo>
                <a:cubicBezTo>
                  <a:pt x="860699" y="141656"/>
                  <a:pt x="823348" y="162364"/>
                  <a:pt x="905786" y="136998"/>
                </a:cubicBezTo>
                <a:cubicBezTo>
                  <a:pt x="994980" y="109554"/>
                  <a:pt x="929931" y="123449"/>
                  <a:pt x="1020086" y="108423"/>
                </a:cubicBezTo>
                <a:cubicBezTo>
                  <a:pt x="1099873" y="68529"/>
                  <a:pt x="1010974" y="108310"/>
                  <a:pt x="1115336" y="79848"/>
                </a:cubicBezTo>
                <a:cubicBezTo>
                  <a:pt x="1131831" y="75349"/>
                  <a:pt x="1146619" y="65826"/>
                  <a:pt x="1162961" y="60798"/>
                </a:cubicBezTo>
                <a:cubicBezTo>
                  <a:pt x="1187985" y="53098"/>
                  <a:pt x="1213761" y="48098"/>
                  <a:pt x="1239161" y="41748"/>
                </a:cubicBezTo>
                <a:lnTo>
                  <a:pt x="1277261" y="32223"/>
                </a:lnTo>
                <a:cubicBezTo>
                  <a:pt x="1267736" y="22698"/>
                  <a:pt x="1239161" y="13173"/>
                  <a:pt x="1248686" y="3648"/>
                </a:cubicBezTo>
                <a:cubicBezTo>
                  <a:pt x="1260134" y="-7800"/>
                  <a:pt x="1280247" y="11165"/>
                  <a:pt x="1296311" y="13173"/>
                </a:cubicBezTo>
                <a:cubicBezTo>
                  <a:pt x="1331109" y="17523"/>
                  <a:pt x="1366161" y="19523"/>
                  <a:pt x="1401086" y="22698"/>
                </a:cubicBezTo>
                <a:cubicBezTo>
                  <a:pt x="1420136" y="29048"/>
                  <a:pt x="1438545" y="37810"/>
                  <a:pt x="1458236" y="41748"/>
                </a:cubicBezTo>
                <a:lnTo>
                  <a:pt x="1505861" y="51273"/>
                </a:lnTo>
                <a:cubicBezTo>
                  <a:pt x="1524862" y="54728"/>
                  <a:pt x="1544158" y="56608"/>
                  <a:pt x="1563011" y="60798"/>
                </a:cubicBezTo>
                <a:cubicBezTo>
                  <a:pt x="1572812" y="62976"/>
                  <a:pt x="1582061" y="67148"/>
                  <a:pt x="1591586" y="70323"/>
                </a:cubicBezTo>
                <a:cubicBezTo>
                  <a:pt x="1585236" y="111598"/>
                  <a:pt x="1578178" y="152770"/>
                  <a:pt x="1572536" y="194148"/>
                </a:cubicBezTo>
                <a:cubicBezTo>
                  <a:pt x="1568651" y="222635"/>
                  <a:pt x="1566811" y="251374"/>
                  <a:pt x="1563011" y="279873"/>
                </a:cubicBezTo>
                <a:cubicBezTo>
                  <a:pt x="1560459" y="299016"/>
                  <a:pt x="1556038" y="317880"/>
                  <a:pt x="1553486" y="337023"/>
                </a:cubicBezTo>
                <a:cubicBezTo>
                  <a:pt x="1549686" y="365522"/>
                  <a:pt x="1548027" y="394286"/>
                  <a:pt x="1543961" y="422748"/>
                </a:cubicBezTo>
                <a:cubicBezTo>
                  <a:pt x="1541671" y="438775"/>
                  <a:pt x="1536898" y="454372"/>
                  <a:pt x="1534436" y="470373"/>
                </a:cubicBezTo>
                <a:cubicBezTo>
                  <a:pt x="1530544" y="495673"/>
                  <a:pt x="1528086" y="521173"/>
                  <a:pt x="1524911" y="546573"/>
                </a:cubicBezTo>
                <a:cubicBezTo>
                  <a:pt x="1528086" y="657698"/>
                  <a:pt x="1506144" y="772438"/>
                  <a:pt x="1534436" y="879948"/>
                </a:cubicBezTo>
                <a:cubicBezTo>
                  <a:pt x="1542102" y="909077"/>
                  <a:pt x="1593220" y="895053"/>
                  <a:pt x="1620161" y="908523"/>
                </a:cubicBezTo>
                <a:cubicBezTo>
                  <a:pt x="1645561" y="921223"/>
                  <a:pt x="1676281" y="926543"/>
                  <a:pt x="1696361" y="946623"/>
                </a:cubicBezTo>
                <a:cubicBezTo>
                  <a:pt x="1705886" y="956148"/>
                  <a:pt x="1713728" y="967726"/>
                  <a:pt x="1724936" y="975198"/>
                </a:cubicBezTo>
                <a:cubicBezTo>
                  <a:pt x="1733290" y="980767"/>
                  <a:pt x="1744110" y="981198"/>
                  <a:pt x="1753511" y="984723"/>
                </a:cubicBezTo>
                <a:cubicBezTo>
                  <a:pt x="1769520" y="990726"/>
                  <a:pt x="1785843" y="996127"/>
                  <a:pt x="1801136" y="1003773"/>
                </a:cubicBezTo>
                <a:cubicBezTo>
                  <a:pt x="1811375" y="1008893"/>
                  <a:pt x="1819661" y="1017341"/>
                  <a:pt x="1829711" y="1022823"/>
                </a:cubicBezTo>
                <a:cubicBezTo>
                  <a:pt x="1854642" y="1036421"/>
                  <a:pt x="1905911" y="1060923"/>
                  <a:pt x="1905911" y="1060923"/>
                </a:cubicBezTo>
                <a:cubicBezTo>
                  <a:pt x="1886861" y="1076798"/>
                  <a:pt x="1869076" y="1094328"/>
                  <a:pt x="1848761" y="1108548"/>
                </a:cubicBezTo>
                <a:cubicBezTo>
                  <a:pt x="1837129" y="1116691"/>
                  <a:pt x="1823073" y="1120702"/>
                  <a:pt x="1810661" y="1127598"/>
                </a:cubicBezTo>
                <a:cubicBezTo>
                  <a:pt x="1794477" y="1136589"/>
                  <a:pt x="1778911" y="1146648"/>
                  <a:pt x="1763036" y="1156173"/>
                </a:cubicBezTo>
                <a:cubicBezTo>
                  <a:pt x="1695303" y="1257773"/>
                  <a:pt x="1779969" y="1111723"/>
                  <a:pt x="1763036" y="1213323"/>
                </a:cubicBezTo>
                <a:cubicBezTo>
                  <a:pt x="1760821" y="1226610"/>
                  <a:pt x="1743227" y="1231671"/>
                  <a:pt x="1734461" y="1241898"/>
                </a:cubicBezTo>
                <a:cubicBezTo>
                  <a:pt x="1724130" y="1253951"/>
                  <a:pt x="1716565" y="1268251"/>
                  <a:pt x="1705886" y="1279998"/>
                </a:cubicBezTo>
                <a:cubicBezTo>
                  <a:pt x="1684743" y="1303255"/>
                  <a:pt x="1639211" y="1346673"/>
                  <a:pt x="1639211" y="1346673"/>
                </a:cubicBezTo>
                <a:cubicBezTo>
                  <a:pt x="1636036" y="1356198"/>
                  <a:pt x="1635958" y="1367408"/>
                  <a:pt x="1629686" y="1375248"/>
                </a:cubicBezTo>
                <a:cubicBezTo>
                  <a:pt x="1622535" y="1384187"/>
                  <a:pt x="1601111" y="1382850"/>
                  <a:pt x="1601111" y="1394298"/>
                </a:cubicBezTo>
                <a:cubicBezTo>
                  <a:pt x="1601111" y="1404480"/>
                  <a:pt x="1665815" y="1449696"/>
                  <a:pt x="1667786" y="1451448"/>
                </a:cubicBezTo>
                <a:cubicBezTo>
                  <a:pt x="1763182" y="1536245"/>
                  <a:pt x="1682726" y="1465566"/>
                  <a:pt x="1734461" y="1527648"/>
                </a:cubicBezTo>
                <a:cubicBezTo>
                  <a:pt x="1757380" y="1555150"/>
                  <a:pt x="1763514" y="1556542"/>
                  <a:pt x="1791611" y="1575273"/>
                </a:cubicBezTo>
                <a:cubicBezTo>
                  <a:pt x="1794786" y="1584798"/>
                  <a:pt x="1794864" y="1596008"/>
                  <a:pt x="1801136" y="1603848"/>
                </a:cubicBezTo>
                <a:cubicBezTo>
                  <a:pt x="1862822" y="1680955"/>
                  <a:pt x="1799775" y="1561666"/>
                  <a:pt x="1848761" y="1651473"/>
                </a:cubicBezTo>
                <a:cubicBezTo>
                  <a:pt x="1862359" y="1676404"/>
                  <a:pt x="1874161" y="1702273"/>
                  <a:pt x="1886861" y="1727673"/>
                </a:cubicBezTo>
                <a:cubicBezTo>
                  <a:pt x="1910401" y="1774753"/>
                  <a:pt x="1901421" y="1752303"/>
                  <a:pt x="1915436" y="1794348"/>
                </a:cubicBezTo>
                <a:cubicBezTo>
                  <a:pt x="1912261" y="1819748"/>
                  <a:pt x="1910490" y="1845363"/>
                  <a:pt x="1905911" y="1870548"/>
                </a:cubicBezTo>
                <a:cubicBezTo>
                  <a:pt x="1904115" y="1880426"/>
                  <a:pt x="1904311" y="1892959"/>
                  <a:pt x="1896386" y="1899123"/>
                </a:cubicBezTo>
                <a:cubicBezTo>
                  <a:pt x="1873970" y="1916558"/>
                  <a:pt x="1845117" y="1923625"/>
                  <a:pt x="1820186" y="1937223"/>
                </a:cubicBezTo>
                <a:cubicBezTo>
                  <a:pt x="1810136" y="1942705"/>
                  <a:pt x="1802072" y="1951624"/>
                  <a:pt x="1791611" y="1956273"/>
                </a:cubicBezTo>
                <a:cubicBezTo>
                  <a:pt x="1773261" y="1964428"/>
                  <a:pt x="1753332" y="1968461"/>
                  <a:pt x="1734461" y="1975323"/>
                </a:cubicBezTo>
                <a:cubicBezTo>
                  <a:pt x="1718393" y="1981166"/>
                  <a:pt x="1702711" y="1988023"/>
                  <a:pt x="1686836" y="1994373"/>
                </a:cubicBezTo>
                <a:cubicBezTo>
                  <a:pt x="1590221" y="2090988"/>
                  <a:pt x="1782900" y="1894999"/>
                  <a:pt x="1591586" y="2118198"/>
                </a:cubicBezTo>
                <a:cubicBezTo>
                  <a:pt x="1572536" y="2140423"/>
                  <a:pt x="1551999" y="2161455"/>
                  <a:pt x="1534436" y="2184873"/>
                </a:cubicBezTo>
                <a:cubicBezTo>
                  <a:pt x="1513830" y="2212347"/>
                  <a:pt x="1499636" y="2244523"/>
                  <a:pt x="1477286" y="2270598"/>
                </a:cubicBezTo>
                <a:cubicBezTo>
                  <a:pt x="1461148" y="2289426"/>
                  <a:pt x="1438568" y="2301634"/>
                  <a:pt x="1420136" y="2318223"/>
                </a:cubicBezTo>
                <a:cubicBezTo>
                  <a:pt x="1406786" y="2330238"/>
                  <a:pt x="1394736" y="2343623"/>
                  <a:pt x="1382036" y="2356323"/>
                </a:cubicBezTo>
                <a:cubicBezTo>
                  <a:pt x="1312871" y="2333268"/>
                  <a:pt x="1401859" y="2366277"/>
                  <a:pt x="1315361" y="2318223"/>
                </a:cubicBezTo>
                <a:cubicBezTo>
                  <a:pt x="1271918" y="2294088"/>
                  <a:pt x="1217152" y="2286689"/>
                  <a:pt x="1182011" y="2251548"/>
                </a:cubicBezTo>
                <a:cubicBezTo>
                  <a:pt x="1172486" y="2242023"/>
                  <a:pt x="1161706" y="2233606"/>
                  <a:pt x="1153436" y="2222973"/>
                </a:cubicBezTo>
                <a:cubicBezTo>
                  <a:pt x="1139380" y="2204901"/>
                  <a:pt x="1115336" y="2165823"/>
                  <a:pt x="1115336" y="2165823"/>
                </a:cubicBezTo>
                <a:cubicBezTo>
                  <a:pt x="1112161" y="2153123"/>
                  <a:pt x="1110673" y="2139878"/>
                  <a:pt x="1105811" y="2127723"/>
                </a:cubicBezTo>
                <a:cubicBezTo>
                  <a:pt x="1075438" y="2051791"/>
                  <a:pt x="1087265" y="2092886"/>
                  <a:pt x="1058186" y="2041998"/>
                </a:cubicBezTo>
                <a:cubicBezTo>
                  <a:pt x="1051141" y="2029670"/>
                  <a:pt x="1048226" y="2014806"/>
                  <a:pt x="1039136" y="2003898"/>
                </a:cubicBezTo>
                <a:cubicBezTo>
                  <a:pt x="1031807" y="1995104"/>
                  <a:pt x="1019876" y="1991502"/>
                  <a:pt x="1010561" y="1984848"/>
                </a:cubicBezTo>
                <a:cubicBezTo>
                  <a:pt x="960104" y="1948807"/>
                  <a:pt x="990257" y="1962205"/>
                  <a:pt x="943886" y="1946748"/>
                </a:cubicBezTo>
                <a:cubicBezTo>
                  <a:pt x="931186" y="1937223"/>
                  <a:pt x="920736" y="1923512"/>
                  <a:pt x="905786" y="1918173"/>
                </a:cubicBezTo>
                <a:cubicBezTo>
                  <a:pt x="863380" y="1903028"/>
                  <a:pt x="694305" y="1883626"/>
                  <a:pt x="667661" y="1880073"/>
                </a:cubicBezTo>
                <a:cubicBezTo>
                  <a:pt x="661311" y="1861023"/>
                  <a:pt x="653481" y="1842404"/>
                  <a:pt x="648611" y="1822923"/>
                </a:cubicBezTo>
                <a:cubicBezTo>
                  <a:pt x="645436" y="1810223"/>
                  <a:pt x="644243" y="1796855"/>
                  <a:pt x="639086" y="1784823"/>
                </a:cubicBezTo>
                <a:cubicBezTo>
                  <a:pt x="634577" y="1774301"/>
                  <a:pt x="625156" y="1766487"/>
                  <a:pt x="620036" y="1756248"/>
                </a:cubicBezTo>
                <a:cubicBezTo>
                  <a:pt x="615546" y="1747268"/>
                  <a:pt x="615001" y="1736653"/>
                  <a:pt x="610511" y="1727673"/>
                </a:cubicBezTo>
                <a:cubicBezTo>
                  <a:pt x="591026" y="1688702"/>
                  <a:pt x="584608" y="1700057"/>
                  <a:pt x="553361" y="1660998"/>
                </a:cubicBezTo>
                <a:cubicBezTo>
                  <a:pt x="497782" y="1591524"/>
                  <a:pt x="542204" y="1612829"/>
                  <a:pt x="486686" y="1594323"/>
                </a:cubicBezTo>
                <a:cubicBezTo>
                  <a:pt x="480336" y="1584798"/>
                  <a:pt x="473316" y="1575687"/>
                  <a:pt x="467636" y="1565748"/>
                </a:cubicBezTo>
                <a:cubicBezTo>
                  <a:pt x="460591" y="1553420"/>
                  <a:pt x="456839" y="1539202"/>
                  <a:pt x="448586" y="1527648"/>
                </a:cubicBezTo>
                <a:cubicBezTo>
                  <a:pt x="440756" y="1516687"/>
                  <a:pt x="428635" y="1509421"/>
                  <a:pt x="420011" y="1499073"/>
                </a:cubicBezTo>
                <a:cubicBezTo>
                  <a:pt x="412682" y="1490279"/>
                  <a:pt x="409056" y="1478593"/>
                  <a:pt x="400961" y="1470498"/>
                </a:cubicBezTo>
                <a:cubicBezTo>
                  <a:pt x="392866" y="1462403"/>
                  <a:pt x="380481" y="1459543"/>
                  <a:pt x="372386" y="1451448"/>
                </a:cubicBezTo>
                <a:cubicBezTo>
                  <a:pt x="361161" y="1440223"/>
                  <a:pt x="354613" y="1424981"/>
                  <a:pt x="343811" y="1413348"/>
                </a:cubicBezTo>
                <a:cubicBezTo>
                  <a:pt x="217535" y="1277358"/>
                  <a:pt x="290506" y="1359659"/>
                  <a:pt x="191411" y="1270473"/>
                </a:cubicBezTo>
                <a:cubicBezTo>
                  <a:pt x="178061" y="1258458"/>
                  <a:pt x="167336" y="1243593"/>
                  <a:pt x="153311" y="1232373"/>
                </a:cubicBezTo>
                <a:cubicBezTo>
                  <a:pt x="127267" y="1211538"/>
                  <a:pt x="90021" y="1188920"/>
                  <a:pt x="58061" y="1175223"/>
                </a:cubicBezTo>
                <a:cubicBezTo>
                  <a:pt x="48833" y="1171268"/>
                  <a:pt x="39011" y="1168873"/>
                  <a:pt x="29486" y="1165698"/>
                </a:cubicBezTo>
                <a:cubicBezTo>
                  <a:pt x="19961" y="1156173"/>
                  <a:pt x="4178" y="1150191"/>
                  <a:pt x="911" y="1137123"/>
                </a:cubicBezTo>
                <a:cubicBezTo>
                  <a:pt x="-3016" y="1121417"/>
                  <a:pt x="6796" y="1105273"/>
                  <a:pt x="10436" y="1089498"/>
                </a:cubicBezTo>
                <a:cubicBezTo>
                  <a:pt x="16323" y="1063987"/>
                  <a:pt x="22293" y="1038472"/>
                  <a:pt x="29486" y="1013298"/>
                </a:cubicBezTo>
                <a:cubicBezTo>
                  <a:pt x="68715" y="875996"/>
                  <a:pt x="46603" y="920948"/>
                  <a:pt x="105686" y="832323"/>
                </a:cubicBezTo>
                <a:cubicBezTo>
                  <a:pt x="126705" y="727228"/>
                  <a:pt x="94019" y="726834"/>
                  <a:pt x="153311" y="746598"/>
                </a:cubicBezTo>
                <a:cubicBezTo>
                  <a:pt x="175536" y="743423"/>
                  <a:pt x="202025" y="750543"/>
                  <a:pt x="219986" y="737073"/>
                </a:cubicBezTo>
                <a:cubicBezTo>
                  <a:pt x="232938" y="727359"/>
                  <a:pt x="226615" y="705376"/>
                  <a:pt x="229511" y="689448"/>
                </a:cubicBezTo>
                <a:cubicBezTo>
                  <a:pt x="232966" y="670447"/>
                  <a:pt x="236305" y="651417"/>
                  <a:pt x="239036" y="632298"/>
                </a:cubicBezTo>
                <a:cubicBezTo>
                  <a:pt x="261385" y="475854"/>
                  <a:pt x="230977" y="615689"/>
                  <a:pt x="267611" y="517998"/>
                </a:cubicBezTo>
                <a:cubicBezTo>
                  <a:pt x="272208" y="505741"/>
                  <a:pt x="273540" y="492485"/>
                  <a:pt x="277136" y="479898"/>
                </a:cubicBezTo>
                <a:cubicBezTo>
                  <a:pt x="282203" y="462163"/>
                  <a:pt x="294825" y="425923"/>
                  <a:pt x="305711" y="413223"/>
                </a:cubicBezTo>
                <a:cubicBezTo>
                  <a:pt x="316042" y="401170"/>
                  <a:pt x="331111" y="394173"/>
                  <a:pt x="343811" y="384648"/>
                </a:cubicBezTo>
                <a:cubicBezTo>
                  <a:pt x="378736" y="387823"/>
                  <a:pt x="415068" y="383860"/>
                  <a:pt x="448586" y="394173"/>
                </a:cubicBezTo>
                <a:cubicBezTo>
                  <a:pt x="459527" y="397540"/>
                  <a:pt x="437474" y="449736"/>
                  <a:pt x="439061" y="451323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1096E9-A732-F7D5-A51C-6ABC7BC79612}"/>
              </a:ext>
            </a:extLst>
          </p:cNvPr>
          <p:cNvSpPr txBox="1"/>
          <p:nvPr/>
        </p:nvSpPr>
        <p:spPr>
          <a:xfrm>
            <a:off x="239486" y="2778224"/>
            <a:ext cx="45612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Woodshed after BECCS facility</a:t>
            </a:r>
          </a:p>
        </p:txBody>
      </p:sp>
    </p:spTree>
    <p:extLst>
      <p:ext uri="{BB962C8B-B14F-4D97-AF65-F5344CB8AC3E}">
        <p14:creationId xmlns:p14="http://schemas.microsoft.com/office/powerpoint/2010/main" val="3196840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75764-92B3-1713-5391-E3DE7E033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933727-C300-0DEB-FC34-64A84B4E1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74EE157-527A-E900-8195-A86AA16CA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01" y="771538"/>
            <a:ext cx="3777056" cy="1393705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Impact of Large biopower facilities with BECCS in the southern 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D55AF7-176E-BD0B-7338-ED97EAB99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t="15077" r="1671"/>
          <a:stretch>
            <a:fillRect/>
          </a:stretch>
        </p:blipFill>
        <p:spPr>
          <a:xfrm>
            <a:off x="4493522" y="381000"/>
            <a:ext cx="6972045" cy="51778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87879C-0DCB-8EFD-1F33-9913537CEC50}"/>
              </a:ext>
            </a:extLst>
          </p:cNvPr>
          <p:cNvSpPr txBox="1"/>
          <p:nvPr/>
        </p:nvSpPr>
        <p:spPr>
          <a:xfrm>
            <a:off x="239486" y="3379911"/>
            <a:ext cx="45612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Woodshed before BECCS facility</a:t>
            </a:r>
          </a:p>
          <a:p>
            <a:endParaRPr lang="en-US" dirty="0"/>
          </a:p>
          <a:p>
            <a:r>
              <a:rPr lang="en-US" dirty="0"/>
              <a:t>Outside the new facility’s woodshed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9AE0B02-E7C0-E3C5-B48D-21987D4FC2AC}"/>
              </a:ext>
            </a:extLst>
          </p:cNvPr>
          <p:cNvSpPr/>
          <p:nvPr/>
        </p:nvSpPr>
        <p:spPr>
          <a:xfrm>
            <a:off x="7658100" y="1141617"/>
            <a:ext cx="3171825" cy="1582939"/>
          </a:xfrm>
          <a:custGeom>
            <a:avLst/>
            <a:gdLst>
              <a:gd name="csX0" fmla="*/ 2924175 w 3171825"/>
              <a:gd name="csY0" fmla="*/ 49008 h 1582939"/>
              <a:gd name="csX1" fmla="*/ 2676525 w 3171825"/>
              <a:gd name="csY1" fmla="*/ 29958 h 1582939"/>
              <a:gd name="csX2" fmla="*/ 2466975 w 3171825"/>
              <a:gd name="csY2" fmla="*/ 10908 h 1582939"/>
              <a:gd name="csX3" fmla="*/ 2124075 w 3171825"/>
              <a:gd name="csY3" fmla="*/ 29958 h 1582939"/>
              <a:gd name="csX4" fmla="*/ 2000250 w 3171825"/>
              <a:gd name="csY4" fmla="*/ 87108 h 1582939"/>
              <a:gd name="csX5" fmla="*/ 1876425 w 3171825"/>
              <a:gd name="csY5" fmla="*/ 106158 h 1582939"/>
              <a:gd name="csX6" fmla="*/ 1819275 w 3171825"/>
              <a:gd name="csY6" fmla="*/ 115683 h 1582939"/>
              <a:gd name="csX7" fmla="*/ 1657350 w 3171825"/>
              <a:gd name="csY7" fmla="*/ 134733 h 1582939"/>
              <a:gd name="csX8" fmla="*/ 1352550 w 3171825"/>
              <a:gd name="csY8" fmla="*/ 115683 h 1582939"/>
              <a:gd name="csX9" fmla="*/ 1247775 w 3171825"/>
              <a:gd name="csY9" fmla="*/ 106158 h 1582939"/>
              <a:gd name="csX10" fmla="*/ 981075 w 3171825"/>
              <a:gd name="csY10" fmla="*/ 115683 h 1582939"/>
              <a:gd name="csX11" fmla="*/ 647700 w 3171825"/>
              <a:gd name="csY11" fmla="*/ 229983 h 1582939"/>
              <a:gd name="csX12" fmla="*/ 209550 w 3171825"/>
              <a:gd name="csY12" fmla="*/ 372858 h 1582939"/>
              <a:gd name="csX13" fmla="*/ 38100 w 3171825"/>
              <a:gd name="csY13" fmla="*/ 468108 h 1582939"/>
              <a:gd name="csX14" fmla="*/ 0 w 3171825"/>
              <a:gd name="csY14" fmla="*/ 496683 h 1582939"/>
              <a:gd name="csX15" fmla="*/ 19050 w 3171825"/>
              <a:gd name="csY15" fmla="*/ 582408 h 1582939"/>
              <a:gd name="csX16" fmla="*/ 38100 w 3171825"/>
              <a:gd name="csY16" fmla="*/ 620508 h 1582939"/>
              <a:gd name="csX17" fmla="*/ 57150 w 3171825"/>
              <a:gd name="csY17" fmla="*/ 715758 h 1582939"/>
              <a:gd name="csX18" fmla="*/ 66675 w 3171825"/>
              <a:gd name="csY18" fmla="*/ 763383 h 1582939"/>
              <a:gd name="csX19" fmla="*/ 76200 w 3171825"/>
              <a:gd name="csY19" fmla="*/ 915783 h 1582939"/>
              <a:gd name="csX20" fmla="*/ 95250 w 3171825"/>
              <a:gd name="csY20" fmla="*/ 972933 h 1582939"/>
              <a:gd name="csX21" fmla="*/ 114300 w 3171825"/>
              <a:gd name="csY21" fmla="*/ 1011033 h 1582939"/>
              <a:gd name="csX22" fmla="*/ 219075 w 3171825"/>
              <a:gd name="csY22" fmla="*/ 1153908 h 1582939"/>
              <a:gd name="csX23" fmla="*/ 333375 w 3171825"/>
              <a:gd name="csY23" fmla="*/ 1277733 h 1582939"/>
              <a:gd name="csX24" fmla="*/ 381000 w 3171825"/>
              <a:gd name="csY24" fmla="*/ 1306308 h 1582939"/>
              <a:gd name="csX25" fmla="*/ 419100 w 3171825"/>
              <a:gd name="csY25" fmla="*/ 1420608 h 1582939"/>
              <a:gd name="csX26" fmla="*/ 447675 w 3171825"/>
              <a:gd name="csY26" fmla="*/ 1468233 h 1582939"/>
              <a:gd name="csX27" fmla="*/ 714375 w 3171825"/>
              <a:gd name="csY27" fmla="*/ 1544433 h 1582939"/>
              <a:gd name="csX28" fmla="*/ 781050 w 3171825"/>
              <a:gd name="csY28" fmla="*/ 1563483 h 1582939"/>
              <a:gd name="csX29" fmla="*/ 828675 w 3171825"/>
              <a:gd name="csY29" fmla="*/ 1582533 h 1582939"/>
              <a:gd name="csX30" fmla="*/ 971550 w 3171825"/>
              <a:gd name="csY30" fmla="*/ 1573008 h 1582939"/>
              <a:gd name="csX31" fmla="*/ 1228725 w 3171825"/>
              <a:gd name="csY31" fmla="*/ 1515858 h 1582939"/>
              <a:gd name="csX32" fmla="*/ 1314450 w 3171825"/>
              <a:gd name="csY32" fmla="*/ 1487283 h 1582939"/>
              <a:gd name="csX33" fmla="*/ 1390650 w 3171825"/>
              <a:gd name="csY33" fmla="*/ 1458708 h 1582939"/>
              <a:gd name="csX34" fmla="*/ 1457325 w 3171825"/>
              <a:gd name="csY34" fmla="*/ 1449183 h 1582939"/>
              <a:gd name="csX35" fmla="*/ 1895475 w 3171825"/>
              <a:gd name="csY35" fmla="*/ 1439658 h 1582939"/>
              <a:gd name="csX36" fmla="*/ 1962150 w 3171825"/>
              <a:gd name="csY36" fmla="*/ 1420608 h 1582939"/>
              <a:gd name="csX37" fmla="*/ 2171700 w 3171825"/>
              <a:gd name="csY37" fmla="*/ 1334883 h 1582939"/>
              <a:gd name="csX38" fmla="*/ 2400300 w 3171825"/>
              <a:gd name="csY38" fmla="*/ 1277733 h 1582939"/>
              <a:gd name="csX39" fmla="*/ 2619375 w 3171825"/>
              <a:gd name="csY39" fmla="*/ 1211058 h 1582939"/>
              <a:gd name="csX40" fmla="*/ 2657475 w 3171825"/>
              <a:gd name="csY40" fmla="*/ 1192008 h 1582939"/>
              <a:gd name="csX41" fmla="*/ 2743200 w 3171825"/>
              <a:gd name="csY41" fmla="*/ 1153908 h 1582939"/>
              <a:gd name="csX42" fmla="*/ 2790825 w 3171825"/>
              <a:gd name="csY42" fmla="*/ 1011033 h 1582939"/>
              <a:gd name="csX43" fmla="*/ 2828925 w 3171825"/>
              <a:gd name="csY43" fmla="*/ 944358 h 1582939"/>
              <a:gd name="csX44" fmla="*/ 2867025 w 3171825"/>
              <a:gd name="csY44" fmla="*/ 849108 h 1582939"/>
              <a:gd name="csX45" fmla="*/ 2895600 w 3171825"/>
              <a:gd name="csY45" fmla="*/ 811008 h 1582939"/>
              <a:gd name="csX46" fmla="*/ 2933700 w 3171825"/>
              <a:gd name="csY46" fmla="*/ 753858 h 1582939"/>
              <a:gd name="csX47" fmla="*/ 2971800 w 3171825"/>
              <a:gd name="csY47" fmla="*/ 649083 h 1582939"/>
              <a:gd name="csX48" fmla="*/ 3095625 w 3171825"/>
              <a:gd name="csY48" fmla="*/ 563358 h 1582939"/>
              <a:gd name="csX49" fmla="*/ 3133725 w 3171825"/>
              <a:gd name="csY49" fmla="*/ 449058 h 1582939"/>
              <a:gd name="csX50" fmla="*/ 3152775 w 3171825"/>
              <a:gd name="csY50" fmla="*/ 296658 h 1582939"/>
              <a:gd name="csX51" fmla="*/ 3171825 w 3171825"/>
              <a:gd name="csY51" fmla="*/ 144258 h 1582939"/>
              <a:gd name="csX52" fmla="*/ 3152775 w 3171825"/>
              <a:gd name="csY52" fmla="*/ 87108 h 1582939"/>
              <a:gd name="csX53" fmla="*/ 3028950 w 3171825"/>
              <a:gd name="csY53" fmla="*/ 49008 h 1582939"/>
              <a:gd name="csX54" fmla="*/ 2990850 w 3171825"/>
              <a:gd name="csY54" fmla="*/ 39483 h 1582939"/>
              <a:gd name="csX55" fmla="*/ 2905125 w 3171825"/>
              <a:gd name="csY55" fmla="*/ 1383 h 1582939"/>
              <a:gd name="csX56" fmla="*/ 2857500 w 3171825"/>
              <a:gd name="csY56" fmla="*/ 1383 h 1582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</a:cxnLst>
            <a:rect l="l" t="t" r="r" b="b"/>
            <a:pathLst>
              <a:path w="3171825" h="1582939">
                <a:moveTo>
                  <a:pt x="2924175" y="49008"/>
                </a:moveTo>
                <a:lnTo>
                  <a:pt x="2676525" y="29958"/>
                </a:lnTo>
                <a:lnTo>
                  <a:pt x="2466975" y="10908"/>
                </a:lnTo>
                <a:cubicBezTo>
                  <a:pt x="2352675" y="17258"/>
                  <a:pt x="2237785" y="16736"/>
                  <a:pt x="2124075" y="29958"/>
                </a:cubicBezTo>
                <a:cubicBezTo>
                  <a:pt x="2093246" y="33543"/>
                  <a:pt x="2030209" y="77122"/>
                  <a:pt x="2000250" y="87108"/>
                </a:cubicBezTo>
                <a:cubicBezTo>
                  <a:pt x="1990068" y="90502"/>
                  <a:pt x="1881877" y="105319"/>
                  <a:pt x="1876425" y="106158"/>
                </a:cubicBezTo>
                <a:cubicBezTo>
                  <a:pt x="1857337" y="109095"/>
                  <a:pt x="1838394" y="112952"/>
                  <a:pt x="1819275" y="115683"/>
                </a:cubicBezTo>
                <a:cubicBezTo>
                  <a:pt x="1773456" y="122229"/>
                  <a:pt x="1702349" y="129733"/>
                  <a:pt x="1657350" y="134733"/>
                </a:cubicBezTo>
                <a:lnTo>
                  <a:pt x="1352550" y="115683"/>
                </a:lnTo>
                <a:cubicBezTo>
                  <a:pt x="1317566" y="113242"/>
                  <a:pt x="1282844" y="106158"/>
                  <a:pt x="1247775" y="106158"/>
                </a:cubicBezTo>
                <a:cubicBezTo>
                  <a:pt x="1158818" y="106158"/>
                  <a:pt x="1069975" y="112508"/>
                  <a:pt x="981075" y="115683"/>
                </a:cubicBezTo>
                <a:lnTo>
                  <a:pt x="647700" y="229983"/>
                </a:lnTo>
                <a:cubicBezTo>
                  <a:pt x="448397" y="294373"/>
                  <a:pt x="379547" y="300936"/>
                  <a:pt x="209550" y="372858"/>
                </a:cubicBezTo>
                <a:cubicBezTo>
                  <a:pt x="147598" y="399069"/>
                  <a:pt x="93699" y="431042"/>
                  <a:pt x="38100" y="468108"/>
                </a:cubicBezTo>
                <a:cubicBezTo>
                  <a:pt x="24891" y="476914"/>
                  <a:pt x="12700" y="487158"/>
                  <a:pt x="0" y="496683"/>
                </a:cubicBezTo>
                <a:cubicBezTo>
                  <a:pt x="5708" y="530934"/>
                  <a:pt x="6260" y="552565"/>
                  <a:pt x="19050" y="582408"/>
                </a:cubicBezTo>
                <a:cubicBezTo>
                  <a:pt x="24643" y="595459"/>
                  <a:pt x="33114" y="607213"/>
                  <a:pt x="38100" y="620508"/>
                </a:cubicBezTo>
                <a:cubicBezTo>
                  <a:pt x="47019" y="644293"/>
                  <a:pt x="53277" y="694456"/>
                  <a:pt x="57150" y="715758"/>
                </a:cubicBezTo>
                <a:cubicBezTo>
                  <a:pt x="60046" y="731686"/>
                  <a:pt x="63500" y="747508"/>
                  <a:pt x="66675" y="763383"/>
                </a:cubicBezTo>
                <a:cubicBezTo>
                  <a:pt x="69850" y="814183"/>
                  <a:pt x="69323" y="865351"/>
                  <a:pt x="76200" y="915783"/>
                </a:cubicBezTo>
                <a:cubicBezTo>
                  <a:pt x="78913" y="935679"/>
                  <a:pt x="87792" y="954289"/>
                  <a:pt x="95250" y="972933"/>
                </a:cubicBezTo>
                <a:cubicBezTo>
                  <a:pt x="100523" y="986116"/>
                  <a:pt x="107404" y="998621"/>
                  <a:pt x="114300" y="1011033"/>
                </a:cubicBezTo>
                <a:cubicBezTo>
                  <a:pt x="150091" y="1075456"/>
                  <a:pt x="161407" y="1083882"/>
                  <a:pt x="219075" y="1153908"/>
                </a:cubicBezTo>
                <a:cubicBezTo>
                  <a:pt x="245954" y="1186546"/>
                  <a:pt x="299523" y="1250036"/>
                  <a:pt x="333375" y="1277733"/>
                </a:cubicBezTo>
                <a:cubicBezTo>
                  <a:pt x="347703" y="1289456"/>
                  <a:pt x="365125" y="1296783"/>
                  <a:pt x="381000" y="1306308"/>
                </a:cubicBezTo>
                <a:cubicBezTo>
                  <a:pt x="480464" y="1505236"/>
                  <a:pt x="349626" y="1229553"/>
                  <a:pt x="419100" y="1420608"/>
                </a:cubicBezTo>
                <a:cubicBezTo>
                  <a:pt x="425427" y="1438007"/>
                  <a:pt x="433542" y="1456274"/>
                  <a:pt x="447675" y="1468233"/>
                </a:cubicBezTo>
                <a:cubicBezTo>
                  <a:pt x="543822" y="1549589"/>
                  <a:pt x="581305" y="1529647"/>
                  <a:pt x="714375" y="1544433"/>
                </a:cubicBezTo>
                <a:cubicBezTo>
                  <a:pt x="736600" y="1550783"/>
                  <a:pt x="759122" y="1556174"/>
                  <a:pt x="781050" y="1563483"/>
                </a:cubicBezTo>
                <a:cubicBezTo>
                  <a:pt x="797270" y="1568890"/>
                  <a:pt x="811598" y="1581679"/>
                  <a:pt x="828675" y="1582533"/>
                </a:cubicBezTo>
                <a:cubicBezTo>
                  <a:pt x="876346" y="1584917"/>
                  <a:pt x="923925" y="1576183"/>
                  <a:pt x="971550" y="1573008"/>
                </a:cubicBezTo>
                <a:cubicBezTo>
                  <a:pt x="1099484" y="1553326"/>
                  <a:pt x="1101253" y="1558349"/>
                  <a:pt x="1228725" y="1515858"/>
                </a:cubicBezTo>
                <a:lnTo>
                  <a:pt x="1314450" y="1487283"/>
                </a:lnTo>
                <a:cubicBezTo>
                  <a:pt x="1340031" y="1478255"/>
                  <a:pt x="1364439" y="1465698"/>
                  <a:pt x="1390650" y="1458708"/>
                </a:cubicBezTo>
                <a:cubicBezTo>
                  <a:pt x="1412343" y="1452923"/>
                  <a:pt x="1435100" y="1452358"/>
                  <a:pt x="1457325" y="1449183"/>
                </a:cubicBezTo>
                <a:cubicBezTo>
                  <a:pt x="1670311" y="1459325"/>
                  <a:pt x="1670235" y="1467813"/>
                  <a:pt x="1895475" y="1439658"/>
                </a:cubicBezTo>
                <a:cubicBezTo>
                  <a:pt x="1918411" y="1436791"/>
                  <a:pt x="1940538" y="1428806"/>
                  <a:pt x="1962150" y="1420608"/>
                </a:cubicBezTo>
                <a:cubicBezTo>
                  <a:pt x="2032713" y="1393843"/>
                  <a:pt x="2099949" y="1358280"/>
                  <a:pt x="2171700" y="1334883"/>
                </a:cubicBezTo>
                <a:cubicBezTo>
                  <a:pt x="2246375" y="1310532"/>
                  <a:pt x="2325012" y="1300116"/>
                  <a:pt x="2400300" y="1277733"/>
                </a:cubicBezTo>
                <a:cubicBezTo>
                  <a:pt x="2692592" y="1190835"/>
                  <a:pt x="2379541" y="1259025"/>
                  <a:pt x="2619375" y="1211058"/>
                </a:cubicBezTo>
                <a:cubicBezTo>
                  <a:pt x="2632075" y="1204708"/>
                  <a:pt x="2644500" y="1197775"/>
                  <a:pt x="2657475" y="1192008"/>
                </a:cubicBezTo>
                <a:cubicBezTo>
                  <a:pt x="2766930" y="1143361"/>
                  <a:pt x="2649408" y="1200804"/>
                  <a:pt x="2743200" y="1153908"/>
                </a:cubicBezTo>
                <a:cubicBezTo>
                  <a:pt x="2816603" y="982634"/>
                  <a:pt x="2728539" y="1197892"/>
                  <a:pt x="2790825" y="1011033"/>
                </a:cubicBezTo>
                <a:cubicBezTo>
                  <a:pt x="2816166" y="935009"/>
                  <a:pt x="2801054" y="1007068"/>
                  <a:pt x="2828925" y="944358"/>
                </a:cubicBezTo>
                <a:cubicBezTo>
                  <a:pt x="2855232" y="885166"/>
                  <a:pt x="2837038" y="897087"/>
                  <a:pt x="2867025" y="849108"/>
                </a:cubicBezTo>
                <a:cubicBezTo>
                  <a:pt x="2875439" y="835646"/>
                  <a:pt x="2886496" y="824013"/>
                  <a:pt x="2895600" y="811008"/>
                </a:cubicBezTo>
                <a:cubicBezTo>
                  <a:pt x="2908730" y="792251"/>
                  <a:pt x="2921000" y="772908"/>
                  <a:pt x="2933700" y="753858"/>
                </a:cubicBezTo>
                <a:cubicBezTo>
                  <a:pt x="2936062" y="745591"/>
                  <a:pt x="2955061" y="663591"/>
                  <a:pt x="2971800" y="649083"/>
                </a:cubicBezTo>
                <a:cubicBezTo>
                  <a:pt x="3009736" y="616205"/>
                  <a:pt x="3095625" y="563358"/>
                  <a:pt x="3095625" y="563358"/>
                </a:cubicBezTo>
                <a:cubicBezTo>
                  <a:pt x="3113801" y="517918"/>
                  <a:pt x="3122765" y="500206"/>
                  <a:pt x="3133725" y="449058"/>
                </a:cubicBezTo>
                <a:cubicBezTo>
                  <a:pt x="3140614" y="416907"/>
                  <a:pt x="3149353" y="324035"/>
                  <a:pt x="3152775" y="296658"/>
                </a:cubicBezTo>
                <a:cubicBezTo>
                  <a:pt x="3179957" y="79202"/>
                  <a:pt x="3142416" y="408941"/>
                  <a:pt x="3171825" y="144258"/>
                </a:cubicBezTo>
                <a:cubicBezTo>
                  <a:pt x="3165475" y="125208"/>
                  <a:pt x="3172256" y="91978"/>
                  <a:pt x="3152775" y="87108"/>
                </a:cubicBezTo>
                <a:cubicBezTo>
                  <a:pt x="2971866" y="41881"/>
                  <a:pt x="3158431" y="92168"/>
                  <a:pt x="3028950" y="49008"/>
                </a:cubicBezTo>
                <a:cubicBezTo>
                  <a:pt x="3016531" y="44868"/>
                  <a:pt x="3003107" y="44080"/>
                  <a:pt x="2990850" y="39483"/>
                </a:cubicBezTo>
                <a:cubicBezTo>
                  <a:pt x="2957032" y="26801"/>
                  <a:pt x="2942362" y="8830"/>
                  <a:pt x="2905125" y="1383"/>
                </a:cubicBezTo>
                <a:cubicBezTo>
                  <a:pt x="2889558" y="-1730"/>
                  <a:pt x="2873375" y="1383"/>
                  <a:pt x="2857500" y="138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787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4EBC4-C8DA-8355-CC96-65AC77EED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C93291-B5B5-0CDF-B5C2-07E833DB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D3B998-0580-0F8F-C685-D79B71F6B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01" y="771538"/>
            <a:ext cx="3777056" cy="1393705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Impact of Large biopower facilities with BECCS in the southern 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38B093-C029-EA8E-C023-98920519A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9965"/>
          <a:stretch/>
        </p:blipFill>
        <p:spPr>
          <a:xfrm>
            <a:off x="5219955" y="200231"/>
            <a:ext cx="6317674" cy="6097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A91A75-5C64-4431-FCA3-3DF9D5A8BD31}"/>
              </a:ext>
            </a:extLst>
          </p:cNvPr>
          <p:cNvSpPr txBox="1"/>
          <p:nvPr/>
        </p:nvSpPr>
        <p:spPr>
          <a:xfrm>
            <a:off x="239486" y="3379911"/>
            <a:ext cx="45612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Woodshed before BECCS facility</a:t>
            </a:r>
          </a:p>
          <a:p>
            <a:endParaRPr lang="en-US" dirty="0"/>
          </a:p>
          <a:p>
            <a:r>
              <a:rPr lang="en-US" dirty="0"/>
              <a:t>Outside the new facility’s woodshed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ED7B51F-2212-F80B-0E1A-E3A8E6806F60}"/>
              </a:ext>
            </a:extLst>
          </p:cNvPr>
          <p:cNvSpPr/>
          <p:nvPr/>
        </p:nvSpPr>
        <p:spPr>
          <a:xfrm>
            <a:off x="7658100" y="1141617"/>
            <a:ext cx="3171825" cy="1582939"/>
          </a:xfrm>
          <a:custGeom>
            <a:avLst/>
            <a:gdLst>
              <a:gd name="csX0" fmla="*/ 2924175 w 3171825"/>
              <a:gd name="csY0" fmla="*/ 49008 h 1582939"/>
              <a:gd name="csX1" fmla="*/ 2676525 w 3171825"/>
              <a:gd name="csY1" fmla="*/ 29958 h 1582939"/>
              <a:gd name="csX2" fmla="*/ 2466975 w 3171825"/>
              <a:gd name="csY2" fmla="*/ 10908 h 1582939"/>
              <a:gd name="csX3" fmla="*/ 2124075 w 3171825"/>
              <a:gd name="csY3" fmla="*/ 29958 h 1582939"/>
              <a:gd name="csX4" fmla="*/ 2000250 w 3171825"/>
              <a:gd name="csY4" fmla="*/ 87108 h 1582939"/>
              <a:gd name="csX5" fmla="*/ 1876425 w 3171825"/>
              <a:gd name="csY5" fmla="*/ 106158 h 1582939"/>
              <a:gd name="csX6" fmla="*/ 1819275 w 3171825"/>
              <a:gd name="csY6" fmla="*/ 115683 h 1582939"/>
              <a:gd name="csX7" fmla="*/ 1657350 w 3171825"/>
              <a:gd name="csY7" fmla="*/ 134733 h 1582939"/>
              <a:gd name="csX8" fmla="*/ 1352550 w 3171825"/>
              <a:gd name="csY8" fmla="*/ 115683 h 1582939"/>
              <a:gd name="csX9" fmla="*/ 1247775 w 3171825"/>
              <a:gd name="csY9" fmla="*/ 106158 h 1582939"/>
              <a:gd name="csX10" fmla="*/ 981075 w 3171825"/>
              <a:gd name="csY10" fmla="*/ 115683 h 1582939"/>
              <a:gd name="csX11" fmla="*/ 647700 w 3171825"/>
              <a:gd name="csY11" fmla="*/ 229983 h 1582939"/>
              <a:gd name="csX12" fmla="*/ 209550 w 3171825"/>
              <a:gd name="csY12" fmla="*/ 372858 h 1582939"/>
              <a:gd name="csX13" fmla="*/ 38100 w 3171825"/>
              <a:gd name="csY13" fmla="*/ 468108 h 1582939"/>
              <a:gd name="csX14" fmla="*/ 0 w 3171825"/>
              <a:gd name="csY14" fmla="*/ 496683 h 1582939"/>
              <a:gd name="csX15" fmla="*/ 19050 w 3171825"/>
              <a:gd name="csY15" fmla="*/ 582408 h 1582939"/>
              <a:gd name="csX16" fmla="*/ 38100 w 3171825"/>
              <a:gd name="csY16" fmla="*/ 620508 h 1582939"/>
              <a:gd name="csX17" fmla="*/ 57150 w 3171825"/>
              <a:gd name="csY17" fmla="*/ 715758 h 1582939"/>
              <a:gd name="csX18" fmla="*/ 66675 w 3171825"/>
              <a:gd name="csY18" fmla="*/ 763383 h 1582939"/>
              <a:gd name="csX19" fmla="*/ 76200 w 3171825"/>
              <a:gd name="csY19" fmla="*/ 915783 h 1582939"/>
              <a:gd name="csX20" fmla="*/ 95250 w 3171825"/>
              <a:gd name="csY20" fmla="*/ 972933 h 1582939"/>
              <a:gd name="csX21" fmla="*/ 114300 w 3171825"/>
              <a:gd name="csY21" fmla="*/ 1011033 h 1582939"/>
              <a:gd name="csX22" fmla="*/ 219075 w 3171825"/>
              <a:gd name="csY22" fmla="*/ 1153908 h 1582939"/>
              <a:gd name="csX23" fmla="*/ 333375 w 3171825"/>
              <a:gd name="csY23" fmla="*/ 1277733 h 1582939"/>
              <a:gd name="csX24" fmla="*/ 381000 w 3171825"/>
              <a:gd name="csY24" fmla="*/ 1306308 h 1582939"/>
              <a:gd name="csX25" fmla="*/ 419100 w 3171825"/>
              <a:gd name="csY25" fmla="*/ 1420608 h 1582939"/>
              <a:gd name="csX26" fmla="*/ 447675 w 3171825"/>
              <a:gd name="csY26" fmla="*/ 1468233 h 1582939"/>
              <a:gd name="csX27" fmla="*/ 714375 w 3171825"/>
              <a:gd name="csY27" fmla="*/ 1544433 h 1582939"/>
              <a:gd name="csX28" fmla="*/ 781050 w 3171825"/>
              <a:gd name="csY28" fmla="*/ 1563483 h 1582939"/>
              <a:gd name="csX29" fmla="*/ 828675 w 3171825"/>
              <a:gd name="csY29" fmla="*/ 1582533 h 1582939"/>
              <a:gd name="csX30" fmla="*/ 971550 w 3171825"/>
              <a:gd name="csY30" fmla="*/ 1573008 h 1582939"/>
              <a:gd name="csX31" fmla="*/ 1228725 w 3171825"/>
              <a:gd name="csY31" fmla="*/ 1515858 h 1582939"/>
              <a:gd name="csX32" fmla="*/ 1314450 w 3171825"/>
              <a:gd name="csY32" fmla="*/ 1487283 h 1582939"/>
              <a:gd name="csX33" fmla="*/ 1390650 w 3171825"/>
              <a:gd name="csY33" fmla="*/ 1458708 h 1582939"/>
              <a:gd name="csX34" fmla="*/ 1457325 w 3171825"/>
              <a:gd name="csY34" fmla="*/ 1449183 h 1582939"/>
              <a:gd name="csX35" fmla="*/ 1895475 w 3171825"/>
              <a:gd name="csY35" fmla="*/ 1439658 h 1582939"/>
              <a:gd name="csX36" fmla="*/ 1962150 w 3171825"/>
              <a:gd name="csY36" fmla="*/ 1420608 h 1582939"/>
              <a:gd name="csX37" fmla="*/ 2171700 w 3171825"/>
              <a:gd name="csY37" fmla="*/ 1334883 h 1582939"/>
              <a:gd name="csX38" fmla="*/ 2400300 w 3171825"/>
              <a:gd name="csY38" fmla="*/ 1277733 h 1582939"/>
              <a:gd name="csX39" fmla="*/ 2619375 w 3171825"/>
              <a:gd name="csY39" fmla="*/ 1211058 h 1582939"/>
              <a:gd name="csX40" fmla="*/ 2657475 w 3171825"/>
              <a:gd name="csY40" fmla="*/ 1192008 h 1582939"/>
              <a:gd name="csX41" fmla="*/ 2743200 w 3171825"/>
              <a:gd name="csY41" fmla="*/ 1153908 h 1582939"/>
              <a:gd name="csX42" fmla="*/ 2790825 w 3171825"/>
              <a:gd name="csY42" fmla="*/ 1011033 h 1582939"/>
              <a:gd name="csX43" fmla="*/ 2828925 w 3171825"/>
              <a:gd name="csY43" fmla="*/ 944358 h 1582939"/>
              <a:gd name="csX44" fmla="*/ 2867025 w 3171825"/>
              <a:gd name="csY44" fmla="*/ 849108 h 1582939"/>
              <a:gd name="csX45" fmla="*/ 2895600 w 3171825"/>
              <a:gd name="csY45" fmla="*/ 811008 h 1582939"/>
              <a:gd name="csX46" fmla="*/ 2933700 w 3171825"/>
              <a:gd name="csY46" fmla="*/ 753858 h 1582939"/>
              <a:gd name="csX47" fmla="*/ 2971800 w 3171825"/>
              <a:gd name="csY47" fmla="*/ 649083 h 1582939"/>
              <a:gd name="csX48" fmla="*/ 3095625 w 3171825"/>
              <a:gd name="csY48" fmla="*/ 563358 h 1582939"/>
              <a:gd name="csX49" fmla="*/ 3133725 w 3171825"/>
              <a:gd name="csY49" fmla="*/ 449058 h 1582939"/>
              <a:gd name="csX50" fmla="*/ 3152775 w 3171825"/>
              <a:gd name="csY50" fmla="*/ 296658 h 1582939"/>
              <a:gd name="csX51" fmla="*/ 3171825 w 3171825"/>
              <a:gd name="csY51" fmla="*/ 144258 h 1582939"/>
              <a:gd name="csX52" fmla="*/ 3152775 w 3171825"/>
              <a:gd name="csY52" fmla="*/ 87108 h 1582939"/>
              <a:gd name="csX53" fmla="*/ 3028950 w 3171825"/>
              <a:gd name="csY53" fmla="*/ 49008 h 1582939"/>
              <a:gd name="csX54" fmla="*/ 2990850 w 3171825"/>
              <a:gd name="csY54" fmla="*/ 39483 h 1582939"/>
              <a:gd name="csX55" fmla="*/ 2905125 w 3171825"/>
              <a:gd name="csY55" fmla="*/ 1383 h 1582939"/>
              <a:gd name="csX56" fmla="*/ 2857500 w 3171825"/>
              <a:gd name="csY56" fmla="*/ 1383 h 1582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</a:cxnLst>
            <a:rect l="l" t="t" r="r" b="b"/>
            <a:pathLst>
              <a:path w="3171825" h="1582939">
                <a:moveTo>
                  <a:pt x="2924175" y="49008"/>
                </a:moveTo>
                <a:lnTo>
                  <a:pt x="2676525" y="29958"/>
                </a:lnTo>
                <a:lnTo>
                  <a:pt x="2466975" y="10908"/>
                </a:lnTo>
                <a:cubicBezTo>
                  <a:pt x="2352675" y="17258"/>
                  <a:pt x="2237785" y="16736"/>
                  <a:pt x="2124075" y="29958"/>
                </a:cubicBezTo>
                <a:cubicBezTo>
                  <a:pt x="2093246" y="33543"/>
                  <a:pt x="2030209" y="77122"/>
                  <a:pt x="2000250" y="87108"/>
                </a:cubicBezTo>
                <a:cubicBezTo>
                  <a:pt x="1990068" y="90502"/>
                  <a:pt x="1881877" y="105319"/>
                  <a:pt x="1876425" y="106158"/>
                </a:cubicBezTo>
                <a:cubicBezTo>
                  <a:pt x="1857337" y="109095"/>
                  <a:pt x="1838394" y="112952"/>
                  <a:pt x="1819275" y="115683"/>
                </a:cubicBezTo>
                <a:cubicBezTo>
                  <a:pt x="1773456" y="122229"/>
                  <a:pt x="1702349" y="129733"/>
                  <a:pt x="1657350" y="134733"/>
                </a:cubicBezTo>
                <a:lnTo>
                  <a:pt x="1352550" y="115683"/>
                </a:lnTo>
                <a:cubicBezTo>
                  <a:pt x="1317566" y="113242"/>
                  <a:pt x="1282844" y="106158"/>
                  <a:pt x="1247775" y="106158"/>
                </a:cubicBezTo>
                <a:cubicBezTo>
                  <a:pt x="1158818" y="106158"/>
                  <a:pt x="1069975" y="112508"/>
                  <a:pt x="981075" y="115683"/>
                </a:cubicBezTo>
                <a:lnTo>
                  <a:pt x="647700" y="229983"/>
                </a:lnTo>
                <a:cubicBezTo>
                  <a:pt x="448397" y="294373"/>
                  <a:pt x="379547" y="300936"/>
                  <a:pt x="209550" y="372858"/>
                </a:cubicBezTo>
                <a:cubicBezTo>
                  <a:pt x="147598" y="399069"/>
                  <a:pt x="93699" y="431042"/>
                  <a:pt x="38100" y="468108"/>
                </a:cubicBezTo>
                <a:cubicBezTo>
                  <a:pt x="24891" y="476914"/>
                  <a:pt x="12700" y="487158"/>
                  <a:pt x="0" y="496683"/>
                </a:cubicBezTo>
                <a:cubicBezTo>
                  <a:pt x="5708" y="530934"/>
                  <a:pt x="6260" y="552565"/>
                  <a:pt x="19050" y="582408"/>
                </a:cubicBezTo>
                <a:cubicBezTo>
                  <a:pt x="24643" y="595459"/>
                  <a:pt x="33114" y="607213"/>
                  <a:pt x="38100" y="620508"/>
                </a:cubicBezTo>
                <a:cubicBezTo>
                  <a:pt x="47019" y="644293"/>
                  <a:pt x="53277" y="694456"/>
                  <a:pt x="57150" y="715758"/>
                </a:cubicBezTo>
                <a:cubicBezTo>
                  <a:pt x="60046" y="731686"/>
                  <a:pt x="63500" y="747508"/>
                  <a:pt x="66675" y="763383"/>
                </a:cubicBezTo>
                <a:cubicBezTo>
                  <a:pt x="69850" y="814183"/>
                  <a:pt x="69323" y="865351"/>
                  <a:pt x="76200" y="915783"/>
                </a:cubicBezTo>
                <a:cubicBezTo>
                  <a:pt x="78913" y="935679"/>
                  <a:pt x="87792" y="954289"/>
                  <a:pt x="95250" y="972933"/>
                </a:cubicBezTo>
                <a:cubicBezTo>
                  <a:pt x="100523" y="986116"/>
                  <a:pt x="107404" y="998621"/>
                  <a:pt x="114300" y="1011033"/>
                </a:cubicBezTo>
                <a:cubicBezTo>
                  <a:pt x="150091" y="1075456"/>
                  <a:pt x="161407" y="1083882"/>
                  <a:pt x="219075" y="1153908"/>
                </a:cubicBezTo>
                <a:cubicBezTo>
                  <a:pt x="245954" y="1186546"/>
                  <a:pt x="299523" y="1250036"/>
                  <a:pt x="333375" y="1277733"/>
                </a:cubicBezTo>
                <a:cubicBezTo>
                  <a:pt x="347703" y="1289456"/>
                  <a:pt x="365125" y="1296783"/>
                  <a:pt x="381000" y="1306308"/>
                </a:cubicBezTo>
                <a:cubicBezTo>
                  <a:pt x="480464" y="1505236"/>
                  <a:pt x="349626" y="1229553"/>
                  <a:pt x="419100" y="1420608"/>
                </a:cubicBezTo>
                <a:cubicBezTo>
                  <a:pt x="425427" y="1438007"/>
                  <a:pt x="433542" y="1456274"/>
                  <a:pt x="447675" y="1468233"/>
                </a:cubicBezTo>
                <a:cubicBezTo>
                  <a:pt x="543822" y="1549589"/>
                  <a:pt x="581305" y="1529647"/>
                  <a:pt x="714375" y="1544433"/>
                </a:cubicBezTo>
                <a:cubicBezTo>
                  <a:pt x="736600" y="1550783"/>
                  <a:pt x="759122" y="1556174"/>
                  <a:pt x="781050" y="1563483"/>
                </a:cubicBezTo>
                <a:cubicBezTo>
                  <a:pt x="797270" y="1568890"/>
                  <a:pt x="811598" y="1581679"/>
                  <a:pt x="828675" y="1582533"/>
                </a:cubicBezTo>
                <a:cubicBezTo>
                  <a:pt x="876346" y="1584917"/>
                  <a:pt x="923925" y="1576183"/>
                  <a:pt x="971550" y="1573008"/>
                </a:cubicBezTo>
                <a:cubicBezTo>
                  <a:pt x="1099484" y="1553326"/>
                  <a:pt x="1101253" y="1558349"/>
                  <a:pt x="1228725" y="1515858"/>
                </a:cubicBezTo>
                <a:lnTo>
                  <a:pt x="1314450" y="1487283"/>
                </a:lnTo>
                <a:cubicBezTo>
                  <a:pt x="1340031" y="1478255"/>
                  <a:pt x="1364439" y="1465698"/>
                  <a:pt x="1390650" y="1458708"/>
                </a:cubicBezTo>
                <a:cubicBezTo>
                  <a:pt x="1412343" y="1452923"/>
                  <a:pt x="1435100" y="1452358"/>
                  <a:pt x="1457325" y="1449183"/>
                </a:cubicBezTo>
                <a:cubicBezTo>
                  <a:pt x="1670311" y="1459325"/>
                  <a:pt x="1670235" y="1467813"/>
                  <a:pt x="1895475" y="1439658"/>
                </a:cubicBezTo>
                <a:cubicBezTo>
                  <a:pt x="1918411" y="1436791"/>
                  <a:pt x="1940538" y="1428806"/>
                  <a:pt x="1962150" y="1420608"/>
                </a:cubicBezTo>
                <a:cubicBezTo>
                  <a:pt x="2032713" y="1393843"/>
                  <a:pt x="2099949" y="1358280"/>
                  <a:pt x="2171700" y="1334883"/>
                </a:cubicBezTo>
                <a:cubicBezTo>
                  <a:pt x="2246375" y="1310532"/>
                  <a:pt x="2325012" y="1300116"/>
                  <a:pt x="2400300" y="1277733"/>
                </a:cubicBezTo>
                <a:cubicBezTo>
                  <a:pt x="2692592" y="1190835"/>
                  <a:pt x="2379541" y="1259025"/>
                  <a:pt x="2619375" y="1211058"/>
                </a:cubicBezTo>
                <a:cubicBezTo>
                  <a:pt x="2632075" y="1204708"/>
                  <a:pt x="2644500" y="1197775"/>
                  <a:pt x="2657475" y="1192008"/>
                </a:cubicBezTo>
                <a:cubicBezTo>
                  <a:pt x="2766930" y="1143361"/>
                  <a:pt x="2649408" y="1200804"/>
                  <a:pt x="2743200" y="1153908"/>
                </a:cubicBezTo>
                <a:cubicBezTo>
                  <a:pt x="2816603" y="982634"/>
                  <a:pt x="2728539" y="1197892"/>
                  <a:pt x="2790825" y="1011033"/>
                </a:cubicBezTo>
                <a:cubicBezTo>
                  <a:pt x="2816166" y="935009"/>
                  <a:pt x="2801054" y="1007068"/>
                  <a:pt x="2828925" y="944358"/>
                </a:cubicBezTo>
                <a:cubicBezTo>
                  <a:pt x="2855232" y="885166"/>
                  <a:pt x="2837038" y="897087"/>
                  <a:pt x="2867025" y="849108"/>
                </a:cubicBezTo>
                <a:cubicBezTo>
                  <a:pt x="2875439" y="835646"/>
                  <a:pt x="2886496" y="824013"/>
                  <a:pt x="2895600" y="811008"/>
                </a:cubicBezTo>
                <a:cubicBezTo>
                  <a:pt x="2908730" y="792251"/>
                  <a:pt x="2921000" y="772908"/>
                  <a:pt x="2933700" y="753858"/>
                </a:cubicBezTo>
                <a:cubicBezTo>
                  <a:pt x="2936062" y="745591"/>
                  <a:pt x="2955061" y="663591"/>
                  <a:pt x="2971800" y="649083"/>
                </a:cubicBezTo>
                <a:cubicBezTo>
                  <a:pt x="3009736" y="616205"/>
                  <a:pt x="3095625" y="563358"/>
                  <a:pt x="3095625" y="563358"/>
                </a:cubicBezTo>
                <a:cubicBezTo>
                  <a:pt x="3113801" y="517918"/>
                  <a:pt x="3122765" y="500206"/>
                  <a:pt x="3133725" y="449058"/>
                </a:cubicBezTo>
                <a:cubicBezTo>
                  <a:pt x="3140614" y="416907"/>
                  <a:pt x="3149353" y="324035"/>
                  <a:pt x="3152775" y="296658"/>
                </a:cubicBezTo>
                <a:cubicBezTo>
                  <a:pt x="3179957" y="79202"/>
                  <a:pt x="3142416" y="408941"/>
                  <a:pt x="3171825" y="144258"/>
                </a:cubicBezTo>
                <a:cubicBezTo>
                  <a:pt x="3165475" y="125208"/>
                  <a:pt x="3172256" y="91978"/>
                  <a:pt x="3152775" y="87108"/>
                </a:cubicBezTo>
                <a:cubicBezTo>
                  <a:pt x="2971866" y="41881"/>
                  <a:pt x="3158431" y="92168"/>
                  <a:pt x="3028950" y="49008"/>
                </a:cubicBezTo>
                <a:cubicBezTo>
                  <a:pt x="3016531" y="44868"/>
                  <a:pt x="3003107" y="44080"/>
                  <a:pt x="2990850" y="39483"/>
                </a:cubicBezTo>
                <a:cubicBezTo>
                  <a:pt x="2957032" y="26801"/>
                  <a:pt x="2942362" y="8830"/>
                  <a:pt x="2905125" y="1383"/>
                </a:cubicBezTo>
                <a:cubicBezTo>
                  <a:pt x="2889558" y="-1730"/>
                  <a:pt x="2873375" y="1383"/>
                  <a:pt x="2857500" y="1383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9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1A454-06DB-C70B-645B-AE5E01B94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08914E-8456-00DF-3C39-2A6C8A68E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9AA1D3-6730-CA5C-2E51-F2D623650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01" y="771538"/>
            <a:ext cx="3777056" cy="1393705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Impact of Large biopower facilities with BECCS in the southern 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C92320-4332-4DDB-2F76-D937A35F0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9965"/>
          <a:stretch/>
        </p:blipFill>
        <p:spPr>
          <a:xfrm>
            <a:off x="5874326" y="179951"/>
            <a:ext cx="6317674" cy="6097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A49BAF-FD9D-AE1D-890E-C79EA5FF8214}"/>
              </a:ext>
            </a:extLst>
          </p:cNvPr>
          <p:cNvSpPr txBox="1"/>
          <p:nvPr/>
        </p:nvSpPr>
        <p:spPr>
          <a:xfrm>
            <a:off x="239486" y="3379911"/>
            <a:ext cx="4561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Location 	 	Year      Demand (g tons)</a:t>
            </a:r>
          </a:p>
          <a:p>
            <a:r>
              <a:rPr lang="en-US" dirty="0"/>
              <a:t>Geismar		2025	2,000,000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9920B4E-C469-793B-6BF2-6A9D0249172F}"/>
              </a:ext>
            </a:extLst>
          </p:cNvPr>
          <p:cNvSpPr/>
          <p:nvPr/>
        </p:nvSpPr>
        <p:spPr>
          <a:xfrm>
            <a:off x="8401050" y="1846061"/>
            <a:ext cx="3171825" cy="1582939"/>
          </a:xfrm>
          <a:custGeom>
            <a:avLst/>
            <a:gdLst>
              <a:gd name="csX0" fmla="*/ 2924175 w 3171825"/>
              <a:gd name="csY0" fmla="*/ 49008 h 1582939"/>
              <a:gd name="csX1" fmla="*/ 2676525 w 3171825"/>
              <a:gd name="csY1" fmla="*/ 29958 h 1582939"/>
              <a:gd name="csX2" fmla="*/ 2466975 w 3171825"/>
              <a:gd name="csY2" fmla="*/ 10908 h 1582939"/>
              <a:gd name="csX3" fmla="*/ 2124075 w 3171825"/>
              <a:gd name="csY3" fmla="*/ 29958 h 1582939"/>
              <a:gd name="csX4" fmla="*/ 2000250 w 3171825"/>
              <a:gd name="csY4" fmla="*/ 87108 h 1582939"/>
              <a:gd name="csX5" fmla="*/ 1876425 w 3171825"/>
              <a:gd name="csY5" fmla="*/ 106158 h 1582939"/>
              <a:gd name="csX6" fmla="*/ 1819275 w 3171825"/>
              <a:gd name="csY6" fmla="*/ 115683 h 1582939"/>
              <a:gd name="csX7" fmla="*/ 1657350 w 3171825"/>
              <a:gd name="csY7" fmla="*/ 134733 h 1582939"/>
              <a:gd name="csX8" fmla="*/ 1352550 w 3171825"/>
              <a:gd name="csY8" fmla="*/ 115683 h 1582939"/>
              <a:gd name="csX9" fmla="*/ 1247775 w 3171825"/>
              <a:gd name="csY9" fmla="*/ 106158 h 1582939"/>
              <a:gd name="csX10" fmla="*/ 981075 w 3171825"/>
              <a:gd name="csY10" fmla="*/ 115683 h 1582939"/>
              <a:gd name="csX11" fmla="*/ 647700 w 3171825"/>
              <a:gd name="csY11" fmla="*/ 229983 h 1582939"/>
              <a:gd name="csX12" fmla="*/ 209550 w 3171825"/>
              <a:gd name="csY12" fmla="*/ 372858 h 1582939"/>
              <a:gd name="csX13" fmla="*/ 38100 w 3171825"/>
              <a:gd name="csY13" fmla="*/ 468108 h 1582939"/>
              <a:gd name="csX14" fmla="*/ 0 w 3171825"/>
              <a:gd name="csY14" fmla="*/ 496683 h 1582939"/>
              <a:gd name="csX15" fmla="*/ 19050 w 3171825"/>
              <a:gd name="csY15" fmla="*/ 582408 h 1582939"/>
              <a:gd name="csX16" fmla="*/ 38100 w 3171825"/>
              <a:gd name="csY16" fmla="*/ 620508 h 1582939"/>
              <a:gd name="csX17" fmla="*/ 57150 w 3171825"/>
              <a:gd name="csY17" fmla="*/ 715758 h 1582939"/>
              <a:gd name="csX18" fmla="*/ 66675 w 3171825"/>
              <a:gd name="csY18" fmla="*/ 763383 h 1582939"/>
              <a:gd name="csX19" fmla="*/ 76200 w 3171825"/>
              <a:gd name="csY19" fmla="*/ 915783 h 1582939"/>
              <a:gd name="csX20" fmla="*/ 95250 w 3171825"/>
              <a:gd name="csY20" fmla="*/ 972933 h 1582939"/>
              <a:gd name="csX21" fmla="*/ 114300 w 3171825"/>
              <a:gd name="csY21" fmla="*/ 1011033 h 1582939"/>
              <a:gd name="csX22" fmla="*/ 219075 w 3171825"/>
              <a:gd name="csY22" fmla="*/ 1153908 h 1582939"/>
              <a:gd name="csX23" fmla="*/ 333375 w 3171825"/>
              <a:gd name="csY23" fmla="*/ 1277733 h 1582939"/>
              <a:gd name="csX24" fmla="*/ 381000 w 3171825"/>
              <a:gd name="csY24" fmla="*/ 1306308 h 1582939"/>
              <a:gd name="csX25" fmla="*/ 419100 w 3171825"/>
              <a:gd name="csY25" fmla="*/ 1420608 h 1582939"/>
              <a:gd name="csX26" fmla="*/ 447675 w 3171825"/>
              <a:gd name="csY26" fmla="*/ 1468233 h 1582939"/>
              <a:gd name="csX27" fmla="*/ 714375 w 3171825"/>
              <a:gd name="csY27" fmla="*/ 1544433 h 1582939"/>
              <a:gd name="csX28" fmla="*/ 781050 w 3171825"/>
              <a:gd name="csY28" fmla="*/ 1563483 h 1582939"/>
              <a:gd name="csX29" fmla="*/ 828675 w 3171825"/>
              <a:gd name="csY29" fmla="*/ 1582533 h 1582939"/>
              <a:gd name="csX30" fmla="*/ 971550 w 3171825"/>
              <a:gd name="csY30" fmla="*/ 1573008 h 1582939"/>
              <a:gd name="csX31" fmla="*/ 1228725 w 3171825"/>
              <a:gd name="csY31" fmla="*/ 1515858 h 1582939"/>
              <a:gd name="csX32" fmla="*/ 1314450 w 3171825"/>
              <a:gd name="csY32" fmla="*/ 1487283 h 1582939"/>
              <a:gd name="csX33" fmla="*/ 1390650 w 3171825"/>
              <a:gd name="csY33" fmla="*/ 1458708 h 1582939"/>
              <a:gd name="csX34" fmla="*/ 1457325 w 3171825"/>
              <a:gd name="csY34" fmla="*/ 1449183 h 1582939"/>
              <a:gd name="csX35" fmla="*/ 1895475 w 3171825"/>
              <a:gd name="csY35" fmla="*/ 1439658 h 1582939"/>
              <a:gd name="csX36" fmla="*/ 1962150 w 3171825"/>
              <a:gd name="csY36" fmla="*/ 1420608 h 1582939"/>
              <a:gd name="csX37" fmla="*/ 2171700 w 3171825"/>
              <a:gd name="csY37" fmla="*/ 1334883 h 1582939"/>
              <a:gd name="csX38" fmla="*/ 2400300 w 3171825"/>
              <a:gd name="csY38" fmla="*/ 1277733 h 1582939"/>
              <a:gd name="csX39" fmla="*/ 2619375 w 3171825"/>
              <a:gd name="csY39" fmla="*/ 1211058 h 1582939"/>
              <a:gd name="csX40" fmla="*/ 2657475 w 3171825"/>
              <a:gd name="csY40" fmla="*/ 1192008 h 1582939"/>
              <a:gd name="csX41" fmla="*/ 2743200 w 3171825"/>
              <a:gd name="csY41" fmla="*/ 1153908 h 1582939"/>
              <a:gd name="csX42" fmla="*/ 2790825 w 3171825"/>
              <a:gd name="csY42" fmla="*/ 1011033 h 1582939"/>
              <a:gd name="csX43" fmla="*/ 2828925 w 3171825"/>
              <a:gd name="csY43" fmla="*/ 944358 h 1582939"/>
              <a:gd name="csX44" fmla="*/ 2867025 w 3171825"/>
              <a:gd name="csY44" fmla="*/ 849108 h 1582939"/>
              <a:gd name="csX45" fmla="*/ 2895600 w 3171825"/>
              <a:gd name="csY45" fmla="*/ 811008 h 1582939"/>
              <a:gd name="csX46" fmla="*/ 2933700 w 3171825"/>
              <a:gd name="csY46" fmla="*/ 753858 h 1582939"/>
              <a:gd name="csX47" fmla="*/ 2971800 w 3171825"/>
              <a:gd name="csY47" fmla="*/ 649083 h 1582939"/>
              <a:gd name="csX48" fmla="*/ 3095625 w 3171825"/>
              <a:gd name="csY48" fmla="*/ 563358 h 1582939"/>
              <a:gd name="csX49" fmla="*/ 3133725 w 3171825"/>
              <a:gd name="csY49" fmla="*/ 449058 h 1582939"/>
              <a:gd name="csX50" fmla="*/ 3152775 w 3171825"/>
              <a:gd name="csY50" fmla="*/ 296658 h 1582939"/>
              <a:gd name="csX51" fmla="*/ 3171825 w 3171825"/>
              <a:gd name="csY51" fmla="*/ 144258 h 1582939"/>
              <a:gd name="csX52" fmla="*/ 3152775 w 3171825"/>
              <a:gd name="csY52" fmla="*/ 87108 h 1582939"/>
              <a:gd name="csX53" fmla="*/ 3028950 w 3171825"/>
              <a:gd name="csY53" fmla="*/ 49008 h 1582939"/>
              <a:gd name="csX54" fmla="*/ 2990850 w 3171825"/>
              <a:gd name="csY54" fmla="*/ 39483 h 1582939"/>
              <a:gd name="csX55" fmla="*/ 2905125 w 3171825"/>
              <a:gd name="csY55" fmla="*/ 1383 h 1582939"/>
              <a:gd name="csX56" fmla="*/ 2857500 w 3171825"/>
              <a:gd name="csY56" fmla="*/ 1383 h 1582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</a:cxnLst>
            <a:rect l="l" t="t" r="r" b="b"/>
            <a:pathLst>
              <a:path w="3171825" h="1582939">
                <a:moveTo>
                  <a:pt x="2924175" y="49008"/>
                </a:moveTo>
                <a:lnTo>
                  <a:pt x="2676525" y="29958"/>
                </a:lnTo>
                <a:lnTo>
                  <a:pt x="2466975" y="10908"/>
                </a:lnTo>
                <a:cubicBezTo>
                  <a:pt x="2352675" y="17258"/>
                  <a:pt x="2237785" y="16736"/>
                  <a:pt x="2124075" y="29958"/>
                </a:cubicBezTo>
                <a:cubicBezTo>
                  <a:pt x="2093246" y="33543"/>
                  <a:pt x="2030209" y="77122"/>
                  <a:pt x="2000250" y="87108"/>
                </a:cubicBezTo>
                <a:cubicBezTo>
                  <a:pt x="1990068" y="90502"/>
                  <a:pt x="1881877" y="105319"/>
                  <a:pt x="1876425" y="106158"/>
                </a:cubicBezTo>
                <a:cubicBezTo>
                  <a:pt x="1857337" y="109095"/>
                  <a:pt x="1838394" y="112952"/>
                  <a:pt x="1819275" y="115683"/>
                </a:cubicBezTo>
                <a:cubicBezTo>
                  <a:pt x="1773456" y="122229"/>
                  <a:pt x="1702349" y="129733"/>
                  <a:pt x="1657350" y="134733"/>
                </a:cubicBezTo>
                <a:lnTo>
                  <a:pt x="1352550" y="115683"/>
                </a:lnTo>
                <a:cubicBezTo>
                  <a:pt x="1317566" y="113242"/>
                  <a:pt x="1282844" y="106158"/>
                  <a:pt x="1247775" y="106158"/>
                </a:cubicBezTo>
                <a:cubicBezTo>
                  <a:pt x="1158818" y="106158"/>
                  <a:pt x="1069975" y="112508"/>
                  <a:pt x="981075" y="115683"/>
                </a:cubicBezTo>
                <a:lnTo>
                  <a:pt x="647700" y="229983"/>
                </a:lnTo>
                <a:cubicBezTo>
                  <a:pt x="448397" y="294373"/>
                  <a:pt x="379547" y="300936"/>
                  <a:pt x="209550" y="372858"/>
                </a:cubicBezTo>
                <a:cubicBezTo>
                  <a:pt x="147598" y="399069"/>
                  <a:pt x="93699" y="431042"/>
                  <a:pt x="38100" y="468108"/>
                </a:cubicBezTo>
                <a:cubicBezTo>
                  <a:pt x="24891" y="476914"/>
                  <a:pt x="12700" y="487158"/>
                  <a:pt x="0" y="496683"/>
                </a:cubicBezTo>
                <a:cubicBezTo>
                  <a:pt x="5708" y="530934"/>
                  <a:pt x="6260" y="552565"/>
                  <a:pt x="19050" y="582408"/>
                </a:cubicBezTo>
                <a:cubicBezTo>
                  <a:pt x="24643" y="595459"/>
                  <a:pt x="33114" y="607213"/>
                  <a:pt x="38100" y="620508"/>
                </a:cubicBezTo>
                <a:cubicBezTo>
                  <a:pt x="47019" y="644293"/>
                  <a:pt x="53277" y="694456"/>
                  <a:pt x="57150" y="715758"/>
                </a:cubicBezTo>
                <a:cubicBezTo>
                  <a:pt x="60046" y="731686"/>
                  <a:pt x="63500" y="747508"/>
                  <a:pt x="66675" y="763383"/>
                </a:cubicBezTo>
                <a:cubicBezTo>
                  <a:pt x="69850" y="814183"/>
                  <a:pt x="69323" y="865351"/>
                  <a:pt x="76200" y="915783"/>
                </a:cubicBezTo>
                <a:cubicBezTo>
                  <a:pt x="78913" y="935679"/>
                  <a:pt x="87792" y="954289"/>
                  <a:pt x="95250" y="972933"/>
                </a:cubicBezTo>
                <a:cubicBezTo>
                  <a:pt x="100523" y="986116"/>
                  <a:pt x="107404" y="998621"/>
                  <a:pt x="114300" y="1011033"/>
                </a:cubicBezTo>
                <a:cubicBezTo>
                  <a:pt x="150091" y="1075456"/>
                  <a:pt x="161407" y="1083882"/>
                  <a:pt x="219075" y="1153908"/>
                </a:cubicBezTo>
                <a:cubicBezTo>
                  <a:pt x="245954" y="1186546"/>
                  <a:pt x="299523" y="1250036"/>
                  <a:pt x="333375" y="1277733"/>
                </a:cubicBezTo>
                <a:cubicBezTo>
                  <a:pt x="347703" y="1289456"/>
                  <a:pt x="365125" y="1296783"/>
                  <a:pt x="381000" y="1306308"/>
                </a:cubicBezTo>
                <a:cubicBezTo>
                  <a:pt x="480464" y="1505236"/>
                  <a:pt x="349626" y="1229553"/>
                  <a:pt x="419100" y="1420608"/>
                </a:cubicBezTo>
                <a:cubicBezTo>
                  <a:pt x="425427" y="1438007"/>
                  <a:pt x="433542" y="1456274"/>
                  <a:pt x="447675" y="1468233"/>
                </a:cubicBezTo>
                <a:cubicBezTo>
                  <a:pt x="543822" y="1549589"/>
                  <a:pt x="581305" y="1529647"/>
                  <a:pt x="714375" y="1544433"/>
                </a:cubicBezTo>
                <a:cubicBezTo>
                  <a:pt x="736600" y="1550783"/>
                  <a:pt x="759122" y="1556174"/>
                  <a:pt x="781050" y="1563483"/>
                </a:cubicBezTo>
                <a:cubicBezTo>
                  <a:pt x="797270" y="1568890"/>
                  <a:pt x="811598" y="1581679"/>
                  <a:pt x="828675" y="1582533"/>
                </a:cubicBezTo>
                <a:cubicBezTo>
                  <a:pt x="876346" y="1584917"/>
                  <a:pt x="923925" y="1576183"/>
                  <a:pt x="971550" y="1573008"/>
                </a:cubicBezTo>
                <a:cubicBezTo>
                  <a:pt x="1099484" y="1553326"/>
                  <a:pt x="1101253" y="1558349"/>
                  <a:pt x="1228725" y="1515858"/>
                </a:cubicBezTo>
                <a:lnTo>
                  <a:pt x="1314450" y="1487283"/>
                </a:lnTo>
                <a:cubicBezTo>
                  <a:pt x="1340031" y="1478255"/>
                  <a:pt x="1364439" y="1465698"/>
                  <a:pt x="1390650" y="1458708"/>
                </a:cubicBezTo>
                <a:cubicBezTo>
                  <a:pt x="1412343" y="1452923"/>
                  <a:pt x="1435100" y="1452358"/>
                  <a:pt x="1457325" y="1449183"/>
                </a:cubicBezTo>
                <a:cubicBezTo>
                  <a:pt x="1670311" y="1459325"/>
                  <a:pt x="1670235" y="1467813"/>
                  <a:pt x="1895475" y="1439658"/>
                </a:cubicBezTo>
                <a:cubicBezTo>
                  <a:pt x="1918411" y="1436791"/>
                  <a:pt x="1940538" y="1428806"/>
                  <a:pt x="1962150" y="1420608"/>
                </a:cubicBezTo>
                <a:cubicBezTo>
                  <a:pt x="2032713" y="1393843"/>
                  <a:pt x="2099949" y="1358280"/>
                  <a:pt x="2171700" y="1334883"/>
                </a:cubicBezTo>
                <a:cubicBezTo>
                  <a:pt x="2246375" y="1310532"/>
                  <a:pt x="2325012" y="1300116"/>
                  <a:pt x="2400300" y="1277733"/>
                </a:cubicBezTo>
                <a:cubicBezTo>
                  <a:pt x="2692592" y="1190835"/>
                  <a:pt x="2379541" y="1259025"/>
                  <a:pt x="2619375" y="1211058"/>
                </a:cubicBezTo>
                <a:cubicBezTo>
                  <a:pt x="2632075" y="1204708"/>
                  <a:pt x="2644500" y="1197775"/>
                  <a:pt x="2657475" y="1192008"/>
                </a:cubicBezTo>
                <a:cubicBezTo>
                  <a:pt x="2766930" y="1143361"/>
                  <a:pt x="2649408" y="1200804"/>
                  <a:pt x="2743200" y="1153908"/>
                </a:cubicBezTo>
                <a:cubicBezTo>
                  <a:pt x="2816603" y="982634"/>
                  <a:pt x="2728539" y="1197892"/>
                  <a:pt x="2790825" y="1011033"/>
                </a:cubicBezTo>
                <a:cubicBezTo>
                  <a:pt x="2816166" y="935009"/>
                  <a:pt x="2801054" y="1007068"/>
                  <a:pt x="2828925" y="944358"/>
                </a:cubicBezTo>
                <a:cubicBezTo>
                  <a:pt x="2855232" y="885166"/>
                  <a:pt x="2837038" y="897087"/>
                  <a:pt x="2867025" y="849108"/>
                </a:cubicBezTo>
                <a:cubicBezTo>
                  <a:pt x="2875439" y="835646"/>
                  <a:pt x="2886496" y="824013"/>
                  <a:pt x="2895600" y="811008"/>
                </a:cubicBezTo>
                <a:cubicBezTo>
                  <a:pt x="2908730" y="792251"/>
                  <a:pt x="2921000" y="772908"/>
                  <a:pt x="2933700" y="753858"/>
                </a:cubicBezTo>
                <a:cubicBezTo>
                  <a:pt x="2936062" y="745591"/>
                  <a:pt x="2955061" y="663591"/>
                  <a:pt x="2971800" y="649083"/>
                </a:cubicBezTo>
                <a:cubicBezTo>
                  <a:pt x="3009736" y="616205"/>
                  <a:pt x="3095625" y="563358"/>
                  <a:pt x="3095625" y="563358"/>
                </a:cubicBezTo>
                <a:cubicBezTo>
                  <a:pt x="3113801" y="517918"/>
                  <a:pt x="3122765" y="500206"/>
                  <a:pt x="3133725" y="449058"/>
                </a:cubicBezTo>
                <a:cubicBezTo>
                  <a:pt x="3140614" y="416907"/>
                  <a:pt x="3149353" y="324035"/>
                  <a:pt x="3152775" y="296658"/>
                </a:cubicBezTo>
                <a:cubicBezTo>
                  <a:pt x="3179957" y="79202"/>
                  <a:pt x="3142416" y="408941"/>
                  <a:pt x="3171825" y="144258"/>
                </a:cubicBezTo>
                <a:cubicBezTo>
                  <a:pt x="3165475" y="125208"/>
                  <a:pt x="3172256" y="91978"/>
                  <a:pt x="3152775" y="87108"/>
                </a:cubicBezTo>
                <a:cubicBezTo>
                  <a:pt x="2971866" y="41881"/>
                  <a:pt x="3158431" y="92168"/>
                  <a:pt x="3028950" y="49008"/>
                </a:cubicBezTo>
                <a:cubicBezTo>
                  <a:pt x="3016531" y="44868"/>
                  <a:pt x="3003107" y="44080"/>
                  <a:pt x="2990850" y="39483"/>
                </a:cubicBezTo>
                <a:cubicBezTo>
                  <a:pt x="2957032" y="26801"/>
                  <a:pt x="2942362" y="8830"/>
                  <a:pt x="2905125" y="1383"/>
                </a:cubicBezTo>
                <a:cubicBezTo>
                  <a:pt x="2889558" y="-1730"/>
                  <a:pt x="2873375" y="1383"/>
                  <a:pt x="2857500" y="1383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83BAA94-4BD6-8141-57A9-015C6585E799}"/>
              </a:ext>
            </a:extLst>
          </p:cNvPr>
          <p:cNvSpPr/>
          <p:nvPr/>
        </p:nvSpPr>
        <p:spPr>
          <a:xfrm>
            <a:off x="8572500" y="609600"/>
            <a:ext cx="2981325" cy="2790825"/>
          </a:xfrm>
          <a:custGeom>
            <a:avLst/>
            <a:gdLst>
              <a:gd name="csX0" fmla="*/ 2590800 w 2981325"/>
              <a:gd name="csY0" fmla="*/ 38100 h 2790825"/>
              <a:gd name="csX1" fmla="*/ 2962275 w 2981325"/>
              <a:gd name="csY1" fmla="*/ 47625 h 2790825"/>
              <a:gd name="csX2" fmla="*/ 2981325 w 2981325"/>
              <a:gd name="csY2" fmla="*/ 76200 h 2790825"/>
              <a:gd name="csX3" fmla="*/ 2971800 w 2981325"/>
              <a:gd name="csY3" fmla="*/ 104775 h 2790825"/>
              <a:gd name="csX4" fmla="*/ 2905125 w 2981325"/>
              <a:gd name="csY4" fmla="*/ 219075 h 2790825"/>
              <a:gd name="csX5" fmla="*/ 2895600 w 2981325"/>
              <a:gd name="csY5" fmla="*/ 257175 h 2790825"/>
              <a:gd name="csX6" fmla="*/ 2876550 w 2981325"/>
              <a:gd name="csY6" fmla="*/ 314325 h 2790825"/>
              <a:gd name="csX7" fmla="*/ 2867025 w 2981325"/>
              <a:gd name="csY7" fmla="*/ 371475 h 2790825"/>
              <a:gd name="csX8" fmla="*/ 2857500 w 2981325"/>
              <a:gd name="csY8" fmla="*/ 400050 h 2790825"/>
              <a:gd name="csX9" fmla="*/ 2847975 w 2981325"/>
              <a:gd name="csY9" fmla="*/ 447675 h 2790825"/>
              <a:gd name="csX10" fmla="*/ 2838450 w 2981325"/>
              <a:gd name="csY10" fmla="*/ 723900 h 2790825"/>
              <a:gd name="csX11" fmla="*/ 2828925 w 2981325"/>
              <a:gd name="csY11" fmla="*/ 781050 h 2790825"/>
              <a:gd name="csX12" fmla="*/ 2809875 w 2981325"/>
              <a:gd name="csY12" fmla="*/ 981075 h 2790825"/>
              <a:gd name="csX13" fmla="*/ 2800350 w 2981325"/>
              <a:gd name="csY13" fmla="*/ 1152525 h 2790825"/>
              <a:gd name="csX14" fmla="*/ 2705100 w 2981325"/>
              <a:gd name="csY14" fmla="*/ 1409700 h 2790825"/>
              <a:gd name="csX15" fmla="*/ 2676525 w 2981325"/>
              <a:gd name="csY15" fmla="*/ 1495425 h 2790825"/>
              <a:gd name="csX16" fmla="*/ 2657475 w 2981325"/>
              <a:gd name="csY16" fmla="*/ 1704975 h 2790825"/>
              <a:gd name="csX17" fmla="*/ 2647950 w 2981325"/>
              <a:gd name="csY17" fmla="*/ 1981200 h 2790825"/>
              <a:gd name="csX18" fmla="*/ 2619375 w 2981325"/>
              <a:gd name="csY18" fmla="*/ 2114550 h 2790825"/>
              <a:gd name="csX19" fmla="*/ 2505075 w 2981325"/>
              <a:gd name="csY19" fmla="*/ 2247900 h 2790825"/>
              <a:gd name="csX20" fmla="*/ 2428875 w 2981325"/>
              <a:gd name="csY20" fmla="*/ 2343150 h 2790825"/>
              <a:gd name="csX21" fmla="*/ 2419350 w 2981325"/>
              <a:gd name="csY21" fmla="*/ 2371725 h 2790825"/>
              <a:gd name="csX22" fmla="*/ 2390775 w 2981325"/>
              <a:gd name="csY22" fmla="*/ 2381250 h 2790825"/>
              <a:gd name="csX23" fmla="*/ 2314575 w 2981325"/>
              <a:gd name="csY23" fmla="*/ 2409825 h 2790825"/>
              <a:gd name="csX24" fmla="*/ 2295525 w 2981325"/>
              <a:gd name="csY24" fmla="*/ 2438400 h 2790825"/>
              <a:gd name="csX25" fmla="*/ 2266950 w 2981325"/>
              <a:gd name="csY25" fmla="*/ 2447925 h 2790825"/>
              <a:gd name="csX26" fmla="*/ 2038350 w 2981325"/>
              <a:gd name="csY26" fmla="*/ 2457450 h 2790825"/>
              <a:gd name="csX27" fmla="*/ 1857375 w 2981325"/>
              <a:gd name="csY27" fmla="*/ 2495550 h 2790825"/>
              <a:gd name="csX28" fmla="*/ 1809750 w 2981325"/>
              <a:gd name="csY28" fmla="*/ 2524125 h 2790825"/>
              <a:gd name="csX29" fmla="*/ 1676400 w 2981325"/>
              <a:gd name="csY29" fmla="*/ 2571750 h 2790825"/>
              <a:gd name="csX30" fmla="*/ 1323975 w 2981325"/>
              <a:gd name="csY30" fmla="*/ 2552700 h 2790825"/>
              <a:gd name="csX31" fmla="*/ 1123950 w 2981325"/>
              <a:gd name="csY31" fmla="*/ 2562225 h 2790825"/>
              <a:gd name="csX32" fmla="*/ 1038225 w 2981325"/>
              <a:gd name="csY32" fmla="*/ 2619375 h 2790825"/>
              <a:gd name="csX33" fmla="*/ 1009650 w 2981325"/>
              <a:gd name="csY33" fmla="*/ 2638425 h 2790825"/>
              <a:gd name="csX34" fmla="*/ 990600 w 2981325"/>
              <a:gd name="csY34" fmla="*/ 2667000 h 2790825"/>
              <a:gd name="csX35" fmla="*/ 971550 w 2981325"/>
              <a:gd name="csY35" fmla="*/ 2705100 h 2790825"/>
              <a:gd name="csX36" fmla="*/ 942975 w 2981325"/>
              <a:gd name="csY36" fmla="*/ 2714625 h 2790825"/>
              <a:gd name="csX37" fmla="*/ 904875 w 2981325"/>
              <a:gd name="csY37" fmla="*/ 2752725 h 2790825"/>
              <a:gd name="csX38" fmla="*/ 866775 w 2981325"/>
              <a:gd name="csY38" fmla="*/ 2762250 h 2790825"/>
              <a:gd name="csX39" fmla="*/ 762000 w 2981325"/>
              <a:gd name="csY39" fmla="*/ 2790825 h 2790825"/>
              <a:gd name="csX40" fmla="*/ 561975 w 2981325"/>
              <a:gd name="csY40" fmla="*/ 2771775 h 2790825"/>
              <a:gd name="csX41" fmla="*/ 361950 w 2981325"/>
              <a:gd name="csY41" fmla="*/ 2628900 h 2790825"/>
              <a:gd name="csX42" fmla="*/ 219075 w 2981325"/>
              <a:gd name="csY42" fmla="*/ 2543175 h 2790825"/>
              <a:gd name="csX43" fmla="*/ 123825 w 2981325"/>
              <a:gd name="csY43" fmla="*/ 2495550 h 2790825"/>
              <a:gd name="csX44" fmla="*/ 38100 w 2981325"/>
              <a:gd name="csY44" fmla="*/ 2457450 h 2790825"/>
              <a:gd name="csX45" fmla="*/ 9525 w 2981325"/>
              <a:gd name="csY45" fmla="*/ 2428875 h 2790825"/>
              <a:gd name="csX46" fmla="*/ 47625 w 2981325"/>
              <a:gd name="csY46" fmla="*/ 2419350 h 2790825"/>
              <a:gd name="csX47" fmla="*/ 38100 w 2981325"/>
              <a:gd name="csY47" fmla="*/ 2381250 h 2790825"/>
              <a:gd name="csX48" fmla="*/ 28575 w 2981325"/>
              <a:gd name="csY48" fmla="*/ 2333625 h 2790825"/>
              <a:gd name="csX49" fmla="*/ 19050 w 2981325"/>
              <a:gd name="csY49" fmla="*/ 2305050 h 2790825"/>
              <a:gd name="csX50" fmla="*/ 0 w 2981325"/>
              <a:gd name="csY50" fmla="*/ 2238375 h 2790825"/>
              <a:gd name="csX51" fmla="*/ 66675 w 2981325"/>
              <a:gd name="csY51" fmla="*/ 2209800 h 2790825"/>
              <a:gd name="csX52" fmla="*/ 152400 w 2981325"/>
              <a:gd name="csY52" fmla="*/ 2181225 h 2790825"/>
              <a:gd name="csX53" fmla="*/ 200025 w 2981325"/>
              <a:gd name="csY53" fmla="*/ 2114550 h 2790825"/>
              <a:gd name="csX54" fmla="*/ 238125 w 2981325"/>
              <a:gd name="csY54" fmla="*/ 2066925 h 2790825"/>
              <a:gd name="csX55" fmla="*/ 247650 w 2981325"/>
              <a:gd name="csY55" fmla="*/ 2038350 h 2790825"/>
              <a:gd name="csX56" fmla="*/ 304800 w 2981325"/>
              <a:gd name="csY56" fmla="*/ 1933575 h 2790825"/>
              <a:gd name="csX57" fmla="*/ 323850 w 2981325"/>
              <a:gd name="csY57" fmla="*/ 1895475 h 2790825"/>
              <a:gd name="csX58" fmla="*/ 438150 w 2981325"/>
              <a:gd name="csY58" fmla="*/ 1809750 h 2790825"/>
              <a:gd name="csX59" fmla="*/ 523875 w 2981325"/>
              <a:gd name="csY59" fmla="*/ 1704975 h 2790825"/>
              <a:gd name="csX60" fmla="*/ 590550 w 2981325"/>
              <a:gd name="csY60" fmla="*/ 1581150 h 2790825"/>
              <a:gd name="csX61" fmla="*/ 609600 w 2981325"/>
              <a:gd name="csY61" fmla="*/ 1543050 h 2790825"/>
              <a:gd name="csX62" fmla="*/ 676275 w 2981325"/>
              <a:gd name="csY62" fmla="*/ 1476375 h 2790825"/>
              <a:gd name="csX63" fmla="*/ 733425 w 2981325"/>
              <a:gd name="csY63" fmla="*/ 1438275 h 2790825"/>
              <a:gd name="csX64" fmla="*/ 771525 w 2981325"/>
              <a:gd name="csY64" fmla="*/ 1447800 h 2790825"/>
              <a:gd name="csX65" fmla="*/ 838200 w 2981325"/>
              <a:gd name="csY65" fmla="*/ 1438275 h 2790825"/>
              <a:gd name="csX66" fmla="*/ 904875 w 2981325"/>
              <a:gd name="csY66" fmla="*/ 1419225 h 2790825"/>
              <a:gd name="csX67" fmla="*/ 952500 w 2981325"/>
              <a:gd name="csY67" fmla="*/ 1400175 h 2790825"/>
              <a:gd name="csX68" fmla="*/ 1000125 w 2981325"/>
              <a:gd name="csY68" fmla="*/ 1390650 h 2790825"/>
              <a:gd name="csX69" fmla="*/ 1104900 w 2981325"/>
              <a:gd name="csY69" fmla="*/ 1352550 h 2790825"/>
              <a:gd name="csX70" fmla="*/ 1257300 w 2981325"/>
              <a:gd name="csY70" fmla="*/ 1304925 h 2790825"/>
              <a:gd name="csX71" fmla="*/ 1447800 w 2981325"/>
              <a:gd name="csY71" fmla="*/ 1266825 h 2790825"/>
              <a:gd name="csX72" fmla="*/ 1533525 w 2981325"/>
              <a:gd name="csY72" fmla="*/ 1219200 h 2790825"/>
              <a:gd name="csX73" fmla="*/ 1562100 w 2981325"/>
              <a:gd name="csY73" fmla="*/ 1209675 h 2790825"/>
              <a:gd name="csX74" fmla="*/ 1581150 w 2981325"/>
              <a:gd name="csY74" fmla="*/ 1143000 h 2790825"/>
              <a:gd name="csX75" fmla="*/ 1619250 w 2981325"/>
              <a:gd name="csY75" fmla="*/ 1085850 h 2790825"/>
              <a:gd name="csX76" fmla="*/ 1724025 w 2981325"/>
              <a:gd name="csY76" fmla="*/ 895350 h 2790825"/>
              <a:gd name="csX77" fmla="*/ 1733550 w 2981325"/>
              <a:gd name="csY77" fmla="*/ 866775 h 2790825"/>
              <a:gd name="csX78" fmla="*/ 1866900 w 2981325"/>
              <a:gd name="csY78" fmla="*/ 742950 h 2790825"/>
              <a:gd name="csX79" fmla="*/ 1924050 w 2981325"/>
              <a:gd name="csY79" fmla="*/ 695325 h 2790825"/>
              <a:gd name="csX80" fmla="*/ 2019300 w 2981325"/>
              <a:gd name="csY80" fmla="*/ 581025 h 2790825"/>
              <a:gd name="csX81" fmla="*/ 2066925 w 2981325"/>
              <a:gd name="csY81" fmla="*/ 533400 h 2790825"/>
              <a:gd name="csX82" fmla="*/ 2133600 w 2981325"/>
              <a:gd name="csY82" fmla="*/ 447675 h 2790825"/>
              <a:gd name="csX83" fmla="*/ 2162175 w 2981325"/>
              <a:gd name="csY83" fmla="*/ 419100 h 2790825"/>
              <a:gd name="csX84" fmla="*/ 2200275 w 2981325"/>
              <a:gd name="csY84" fmla="*/ 371475 h 2790825"/>
              <a:gd name="csX85" fmla="*/ 2238375 w 2981325"/>
              <a:gd name="csY85" fmla="*/ 342900 h 2790825"/>
              <a:gd name="csX86" fmla="*/ 2286000 w 2981325"/>
              <a:gd name="csY86" fmla="*/ 285750 h 2790825"/>
              <a:gd name="csX87" fmla="*/ 2333625 w 2981325"/>
              <a:gd name="csY87" fmla="*/ 238125 h 2790825"/>
              <a:gd name="csX88" fmla="*/ 2371725 w 2981325"/>
              <a:gd name="csY88" fmla="*/ 190500 h 2790825"/>
              <a:gd name="csX89" fmla="*/ 2428875 w 2981325"/>
              <a:gd name="csY89" fmla="*/ 152400 h 2790825"/>
              <a:gd name="csX90" fmla="*/ 2505075 w 2981325"/>
              <a:gd name="csY90" fmla="*/ 85725 h 2790825"/>
              <a:gd name="csX91" fmla="*/ 2533650 w 2981325"/>
              <a:gd name="csY91" fmla="*/ 66675 h 2790825"/>
              <a:gd name="csX92" fmla="*/ 2571750 w 2981325"/>
              <a:gd name="csY92" fmla="*/ 38100 h 2790825"/>
              <a:gd name="csX93" fmla="*/ 2628900 w 2981325"/>
              <a:gd name="csY93" fmla="*/ 9525 h 2790825"/>
              <a:gd name="csX94" fmla="*/ 2676525 w 2981325"/>
              <a:gd name="csY94" fmla="*/ 0 h 27908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</a:cxnLst>
            <a:rect l="l" t="t" r="r" b="b"/>
            <a:pathLst>
              <a:path w="2981325" h="2790825">
                <a:moveTo>
                  <a:pt x="2590800" y="38100"/>
                </a:moveTo>
                <a:cubicBezTo>
                  <a:pt x="2739701" y="26646"/>
                  <a:pt x="2788299" y="16558"/>
                  <a:pt x="2962275" y="47625"/>
                </a:cubicBezTo>
                <a:cubicBezTo>
                  <a:pt x="2973544" y="49637"/>
                  <a:pt x="2974975" y="66675"/>
                  <a:pt x="2981325" y="76200"/>
                </a:cubicBezTo>
                <a:cubicBezTo>
                  <a:pt x="2978150" y="85725"/>
                  <a:pt x="2976525" y="95916"/>
                  <a:pt x="2971800" y="104775"/>
                </a:cubicBezTo>
                <a:cubicBezTo>
                  <a:pt x="2951043" y="143694"/>
                  <a:pt x="2905125" y="219075"/>
                  <a:pt x="2905125" y="219075"/>
                </a:cubicBezTo>
                <a:cubicBezTo>
                  <a:pt x="2901950" y="231775"/>
                  <a:pt x="2899362" y="244636"/>
                  <a:pt x="2895600" y="257175"/>
                </a:cubicBezTo>
                <a:cubicBezTo>
                  <a:pt x="2889830" y="276409"/>
                  <a:pt x="2881420" y="294844"/>
                  <a:pt x="2876550" y="314325"/>
                </a:cubicBezTo>
                <a:cubicBezTo>
                  <a:pt x="2871866" y="333061"/>
                  <a:pt x="2871215" y="352622"/>
                  <a:pt x="2867025" y="371475"/>
                </a:cubicBezTo>
                <a:cubicBezTo>
                  <a:pt x="2864847" y="381276"/>
                  <a:pt x="2859935" y="390310"/>
                  <a:pt x="2857500" y="400050"/>
                </a:cubicBezTo>
                <a:cubicBezTo>
                  <a:pt x="2853573" y="415756"/>
                  <a:pt x="2851150" y="431800"/>
                  <a:pt x="2847975" y="447675"/>
                </a:cubicBezTo>
                <a:cubicBezTo>
                  <a:pt x="2844800" y="539750"/>
                  <a:pt x="2843706" y="631920"/>
                  <a:pt x="2838450" y="723900"/>
                </a:cubicBezTo>
                <a:cubicBezTo>
                  <a:pt x="2837348" y="743181"/>
                  <a:pt x="2831058" y="761855"/>
                  <a:pt x="2828925" y="781050"/>
                </a:cubicBezTo>
                <a:cubicBezTo>
                  <a:pt x="2821529" y="847617"/>
                  <a:pt x="2813590" y="914201"/>
                  <a:pt x="2809875" y="981075"/>
                </a:cubicBezTo>
                <a:cubicBezTo>
                  <a:pt x="2806700" y="1038225"/>
                  <a:pt x="2813941" y="1096924"/>
                  <a:pt x="2800350" y="1152525"/>
                </a:cubicBezTo>
                <a:cubicBezTo>
                  <a:pt x="2778643" y="1241326"/>
                  <a:pt x="2736149" y="1323719"/>
                  <a:pt x="2705100" y="1409700"/>
                </a:cubicBezTo>
                <a:cubicBezTo>
                  <a:pt x="2694870" y="1438030"/>
                  <a:pt x="2686050" y="1466850"/>
                  <a:pt x="2676525" y="1495425"/>
                </a:cubicBezTo>
                <a:cubicBezTo>
                  <a:pt x="2671421" y="1546461"/>
                  <a:pt x="2659794" y="1657435"/>
                  <a:pt x="2657475" y="1704975"/>
                </a:cubicBezTo>
                <a:cubicBezTo>
                  <a:pt x="2652986" y="1796995"/>
                  <a:pt x="2652792" y="1889198"/>
                  <a:pt x="2647950" y="1981200"/>
                </a:cubicBezTo>
                <a:cubicBezTo>
                  <a:pt x="2645127" y="2034845"/>
                  <a:pt x="2643995" y="2069414"/>
                  <a:pt x="2619375" y="2114550"/>
                </a:cubicBezTo>
                <a:cubicBezTo>
                  <a:pt x="2569270" y="2206410"/>
                  <a:pt x="2585038" y="2147946"/>
                  <a:pt x="2505075" y="2247900"/>
                </a:cubicBezTo>
                <a:cubicBezTo>
                  <a:pt x="2413123" y="2362841"/>
                  <a:pt x="2515966" y="2277831"/>
                  <a:pt x="2428875" y="2343150"/>
                </a:cubicBezTo>
                <a:cubicBezTo>
                  <a:pt x="2425700" y="2352675"/>
                  <a:pt x="2426450" y="2364625"/>
                  <a:pt x="2419350" y="2371725"/>
                </a:cubicBezTo>
                <a:cubicBezTo>
                  <a:pt x="2412250" y="2378825"/>
                  <a:pt x="2400176" y="2377725"/>
                  <a:pt x="2390775" y="2381250"/>
                </a:cubicBezTo>
                <a:cubicBezTo>
                  <a:pt x="2299660" y="2415418"/>
                  <a:pt x="2379435" y="2388205"/>
                  <a:pt x="2314575" y="2409825"/>
                </a:cubicBezTo>
                <a:cubicBezTo>
                  <a:pt x="2308225" y="2419350"/>
                  <a:pt x="2304464" y="2431249"/>
                  <a:pt x="2295525" y="2438400"/>
                </a:cubicBezTo>
                <a:cubicBezTo>
                  <a:pt x="2287685" y="2444672"/>
                  <a:pt x="2276963" y="2447183"/>
                  <a:pt x="2266950" y="2447925"/>
                </a:cubicBezTo>
                <a:cubicBezTo>
                  <a:pt x="2190892" y="2453559"/>
                  <a:pt x="2114550" y="2454275"/>
                  <a:pt x="2038350" y="2457450"/>
                </a:cubicBezTo>
                <a:cubicBezTo>
                  <a:pt x="1978025" y="2470150"/>
                  <a:pt x="1916556" y="2478289"/>
                  <a:pt x="1857375" y="2495550"/>
                </a:cubicBezTo>
                <a:cubicBezTo>
                  <a:pt x="1839602" y="2500734"/>
                  <a:pt x="1826309" y="2515846"/>
                  <a:pt x="1809750" y="2524125"/>
                </a:cubicBezTo>
                <a:cubicBezTo>
                  <a:pt x="1727846" y="2565077"/>
                  <a:pt x="1745051" y="2558020"/>
                  <a:pt x="1676400" y="2571750"/>
                </a:cubicBezTo>
                <a:cubicBezTo>
                  <a:pt x="1535614" y="2557671"/>
                  <a:pt x="1505977" y="2552700"/>
                  <a:pt x="1323975" y="2552700"/>
                </a:cubicBezTo>
                <a:cubicBezTo>
                  <a:pt x="1257224" y="2552700"/>
                  <a:pt x="1190625" y="2559050"/>
                  <a:pt x="1123950" y="2562225"/>
                </a:cubicBezTo>
                <a:lnTo>
                  <a:pt x="1038225" y="2619375"/>
                </a:lnTo>
                <a:lnTo>
                  <a:pt x="1009650" y="2638425"/>
                </a:lnTo>
                <a:cubicBezTo>
                  <a:pt x="1003300" y="2647950"/>
                  <a:pt x="996280" y="2657061"/>
                  <a:pt x="990600" y="2667000"/>
                </a:cubicBezTo>
                <a:cubicBezTo>
                  <a:pt x="983555" y="2679328"/>
                  <a:pt x="981590" y="2695060"/>
                  <a:pt x="971550" y="2705100"/>
                </a:cubicBezTo>
                <a:cubicBezTo>
                  <a:pt x="964450" y="2712200"/>
                  <a:pt x="952500" y="2711450"/>
                  <a:pt x="942975" y="2714625"/>
                </a:cubicBezTo>
                <a:cubicBezTo>
                  <a:pt x="930275" y="2727325"/>
                  <a:pt x="920105" y="2743206"/>
                  <a:pt x="904875" y="2752725"/>
                </a:cubicBezTo>
                <a:cubicBezTo>
                  <a:pt x="893774" y="2759663"/>
                  <a:pt x="879194" y="2758110"/>
                  <a:pt x="866775" y="2762250"/>
                </a:cubicBezTo>
                <a:cubicBezTo>
                  <a:pt x="774996" y="2792843"/>
                  <a:pt x="865635" y="2773553"/>
                  <a:pt x="762000" y="2790825"/>
                </a:cubicBezTo>
                <a:cubicBezTo>
                  <a:pt x="695325" y="2784475"/>
                  <a:pt x="624059" y="2796904"/>
                  <a:pt x="561975" y="2771775"/>
                </a:cubicBezTo>
                <a:cubicBezTo>
                  <a:pt x="486024" y="2741033"/>
                  <a:pt x="430126" y="2674351"/>
                  <a:pt x="361950" y="2628900"/>
                </a:cubicBezTo>
                <a:cubicBezTo>
                  <a:pt x="315738" y="2598092"/>
                  <a:pt x="267534" y="2570312"/>
                  <a:pt x="219075" y="2543175"/>
                </a:cubicBezTo>
                <a:cubicBezTo>
                  <a:pt x="188103" y="2525831"/>
                  <a:pt x="155992" y="2510561"/>
                  <a:pt x="123825" y="2495550"/>
                </a:cubicBezTo>
                <a:cubicBezTo>
                  <a:pt x="102284" y="2485497"/>
                  <a:pt x="58883" y="2472295"/>
                  <a:pt x="38100" y="2457450"/>
                </a:cubicBezTo>
                <a:cubicBezTo>
                  <a:pt x="27139" y="2449620"/>
                  <a:pt x="19050" y="2438400"/>
                  <a:pt x="9525" y="2428875"/>
                </a:cubicBezTo>
                <a:cubicBezTo>
                  <a:pt x="22225" y="2425700"/>
                  <a:pt x="40890" y="2430575"/>
                  <a:pt x="47625" y="2419350"/>
                </a:cubicBezTo>
                <a:cubicBezTo>
                  <a:pt x="54360" y="2408125"/>
                  <a:pt x="40940" y="2394029"/>
                  <a:pt x="38100" y="2381250"/>
                </a:cubicBezTo>
                <a:cubicBezTo>
                  <a:pt x="34588" y="2365446"/>
                  <a:pt x="32502" y="2349331"/>
                  <a:pt x="28575" y="2333625"/>
                </a:cubicBezTo>
                <a:cubicBezTo>
                  <a:pt x="26140" y="2323885"/>
                  <a:pt x="21808" y="2314704"/>
                  <a:pt x="19050" y="2305050"/>
                </a:cubicBezTo>
                <a:cubicBezTo>
                  <a:pt x="-4870" y="2221329"/>
                  <a:pt x="22838" y="2306888"/>
                  <a:pt x="0" y="2238375"/>
                </a:cubicBezTo>
                <a:cubicBezTo>
                  <a:pt x="22225" y="2228850"/>
                  <a:pt x="44034" y="2218290"/>
                  <a:pt x="66675" y="2209800"/>
                </a:cubicBezTo>
                <a:cubicBezTo>
                  <a:pt x="94878" y="2199224"/>
                  <a:pt x="152400" y="2181225"/>
                  <a:pt x="152400" y="2181225"/>
                </a:cubicBezTo>
                <a:cubicBezTo>
                  <a:pt x="168275" y="2159000"/>
                  <a:pt x="183638" y="2136400"/>
                  <a:pt x="200025" y="2114550"/>
                </a:cubicBezTo>
                <a:cubicBezTo>
                  <a:pt x="212223" y="2098286"/>
                  <a:pt x="227350" y="2084165"/>
                  <a:pt x="238125" y="2066925"/>
                </a:cubicBezTo>
                <a:cubicBezTo>
                  <a:pt x="243446" y="2058411"/>
                  <a:pt x="243495" y="2047490"/>
                  <a:pt x="247650" y="2038350"/>
                </a:cubicBezTo>
                <a:cubicBezTo>
                  <a:pt x="319624" y="1880007"/>
                  <a:pt x="258406" y="2014764"/>
                  <a:pt x="304800" y="1933575"/>
                </a:cubicBezTo>
                <a:cubicBezTo>
                  <a:pt x="311845" y="1921247"/>
                  <a:pt x="313810" y="1905515"/>
                  <a:pt x="323850" y="1895475"/>
                </a:cubicBezTo>
                <a:cubicBezTo>
                  <a:pt x="477875" y="1741450"/>
                  <a:pt x="360713" y="1874280"/>
                  <a:pt x="438150" y="1809750"/>
                </a:cubicBezTo>
                <a:cubicBezTo>
                  <a:pt x="466072" y="1786482"/>
                  <a:pt x="513100" y="1726526"/>
                  <a:pt x="523875" y="1704975"/>
                </a:cubicBezTo>
                <a:cubicBezTo>
                  <a:pt x="614417" y="1523891"/>
                  <a:pt x="518574" y="1710707"/>
                  <a:pt x="590550" y="1581150"/>
                </a:cubicBezTo>
                <a:cubicBezTo>
                  <a:pt x="597446" y="1568738"/>
                  <a:pt x="600609" y="1554039"/>
                  <a:pt x="609600" y="1543050"/>
                </a:cubicBezTo>
                <a:cubicBezTo>
                  <a:pt x="629503" y="1518724"/>
                  <a:pt x="654050" y="1498600"/>
                  <a:pt x="676275" y="1476375"/>
                </a:cubicBezTo>
                <a:cubicBezTo>
                  <a:pt x="711950" y="1440700"/>
                  <a:pt x="692071" y="1452060"/>
                  <a:pt x="733425" y="1438275"/>
                </a:cubicBezTo>
                <a:cubicBezTo>
                  <a:pt x="746125" y="1441450"/>
                  <a:pt x="758434" y="1447800"/>
                  <a:pt x="771525" y="1447800"/>
                </a:cubicBezTo>
                <a:cubicBezTo>
                  <a:pt x="793976" y="1447800"/>
                  <a:pt x="816111" y="1442291"/>
                  <a:pt x="838200" y="1438275"/>
                </a:cubicBezTo>
                <a:cubicBezTo>
                  <a:pt x="857627" y="1434743"/>
                  <a:pt x="885673" y="1426426"/>
                  <a:pt x="904875" y="1419225"/>
                </a:cubicBezTo>
                <a:cubicBezTo>
                  <a:pt x="920884" y="1413222"/>
                  <a:pt x="936123" y="1405088"/>
                  <a:pt x="952500" y="1400175"/>
                </a:cubicBezTo>
                <a:cubicBezTo>
                  <a:pt x="968007" y="1395523"/>
                  <a:pt x="984250" y="1393825"/>
                  <a:pt x="1000125" y="1390650"/>
                </a:cubicBezTo>
                <a:cubicBezTo>
                  <a:pt x="1123051" y="1337968"/>
                  <a:pt x="1019403" y="1378199"/>
                  <a:pt x="1104900" y="1352550"/>
                </a:cubicBezTo>
                <a:cubicBezTo>
                  <a:pt x="1155878" y="1337257"/>
                  <a:pt x="1205666" y="1317833"/>
                  <a:pt x="1257300" y="1304925"/>
                </a:cubicBezTo>
                <a:cubicBezTo>
                  <a:pt x="1320124" y="1289219"/>
                  <a:pt x="1384831" y="1281938"/>
                  <a:pt x="1447800" y="1266825"/>
                </a:cubicBezTo>
                <a:cubicBezTo>
                  <a:pt x="1510104" y="1251872"/>
                  <a:pt x="1481803" y="1248756"/>
                  <a:pt x="1533525" y="1219200"/>
                </a:cubicBezTo>
                <a:cubicBezTo>
                  <a:pt x="1542242" y="1214219"/>
                  <a:pt x="1552575" y="1212850"/>
                  <a:pt x="1562100" y="1209675"/>
                </a:cubicBezTo>
                <a:cubicBezTo>
                  <a:pt x="1564342" y="1200707"/>
                  <a:pt x="1574939" y="1154180"/>
                  <a:pt x="1581150" y="1143000"/>
                </a:cubicBezTo>
                <a:cubicBezTo>
                  <a:pt x="1592269" y="1122986"/>
                  <a:pt x="1608287" y="1105950"/>
                  <a:pt x="1619250" y="1085850"/>
                </a:cubicBezTo>
                <a:cubicBezTo>
                  <a:pt x="1730316" y="882229"/>
                  <a:pt x="1653611" y="989235"/>
                  <a:pt x="1724025" y="895350"/>
                </a:cubicBezTo>
                <a:cubicBezTo>
                  <a:pt x="1727200" y="885825"/>
                  <a:pt x="1728569" y="875492"/>
                  <a:pt x="1733550" y="866775"/>
                </a:cubicBezTo>
                <a:cubicBezTo>
                  <a:pt x="1764410" y="812770"/>
                  <a:pt x="1820305" y="781322"/>
                  <a:pt x="1866900" y="742950"/>
                </a:cubicBezTo>
                <a:cubicBezTo>
                  <a:pt x="1886042" y="727186"/>
                  <a:pt x="1908175" y="714375"/>
                  <a:pt x="1924050" y="695325"/>
                </a:cubicBezTo>
                <a:cubicBezTo>
                  <a:pt x="1955800" y="657225"/>
                  <a:pt x="1984231" y="616094"/>
                  <a:pt x="2019300" y="581025"/>
                </a:cubicBezTo>
                <a:cubicBezTo>
                  <a:pt x="2035175" y="565150"/>
                  <a:pt x="2052314" y="550446"/>
                  <a:pt x="2066925" y="533400"/>
                </a:cubicBezTo>
                <a:cubicBezTo>
                  <a:pt x="2090484" y="505914"/>
                  <a:pt x="2108002" y="473273"/>
                  <a:pt x="2133600" y="447675"/>
                </a:cubicBezTo>
                <a:cubicBezTo>
                  <a:pt x="2143125" y="438150"/>
                  <a:pt x="2153305" y="429237"/>
                  <a:pt x="2162175" y="419100"/>
                </a:cubicBezTo>
                <a:cubicBezTo>
                  <a:pt x="2175562" y="403800"/>
                  <a:pt x="2185900" y="385850"/>
                  <a:pt x="2200275" y="371475"/>
                </a:cubicBezTo>
                <a:cubicBezTo>
                  <a:pt x="2211500" y="360250"/>
                  <a:pt x="2227150" y="354125"/>
                  <a:pt x="2238375" y="342900"/>
                </a:cubicBezTo>
                <a:cubicBezTo>
                  <a:pt x="2255910" y="325365"/>
                  <a:pt x="2269319" y="304099"/>
                  <a:pt x="2286000" y="285750"/>
                </a:cubicBezTo>
                <a:cubicBezTo>
                  <a:pt x="2301102" y="269138"/>
                  <a:pt x="2318606" y="254812"/>
                  <a:pt x="2333625" y="238125"/>
                </a:cubicBezTo>
                <a:cubicBezTo>
                  <a:pt x="2347225" y="223014"/>
                  <a:pt x="2356614" y="204100"/>
                  <a:pt x="2371725" y="190500"/>
                </a:cubicBezTo>
                <a:cubicBezTo>
                  <a:pt x="2388743" y="175184"/>
                  <a:pt x="2410359" y="165866"/>
                  <a:pt x="2428875" y="152400"/>
                </a:cubicBezTo>
                <a:cubicBezTo>
                  <a:pt x="2549012" y="65028"/>
                  <a:pt x="2421048" y="155747"/>
                  <a:pt x="2505075" y="85725"/>
                </a:cubicBezTo>
                <a:cubicBezTo>
                  <a:pt x="2513869" y="78396"/>
                  <a:pt x="2524335" y="73329"/>
                  <a:pt x="2533650" y="66675"/>
                </a:cubicBezTo>
                <a:cubicBezTo>
                  <a:pt x="2546568" y="57448"/>
                  <a:pt x="2558832" y="47327"/>
                  <a:pt x="2571750" y="38100"/>
                </a:cubicBezTo>
                <a:cubicBezTo>
                  <a:pt x="2596821" y="20192"/>
                  <a:pt x="2599865" y="16784"/>
                  <a:pt x="2628900" y="9525"/>
                </a:cubicBezTo>
                <a:cubicBezTo>
                  <a:pt x="2644606" y="5598"/>
                  <a:pt x="2676525" y="0"/>
                  <a:pt x="2676525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788A2F-B47B-A6C6-A777-9F3FB4D066B6}"/>
              </a:ext>
            </a:extLst>
          </p:cNvPr>
          <p:cNvSpPr txBox="1"/>
          <p:nvPr/>
        </p:nvSpPr>
        <p:spPr>
          <a:xfrm>
            <a:off x="239486" y="4779245"/>
            <a:ext cx="45612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Woodshed after BECCS facility</a:t>
            </a:r>
          </a:p>
          <a:p>
            <a:endParaRPr lang="en-US" dirty="0"/>
          </a:p>
          <a:p>
            <a:r>
              <a:rPr lang="en-US" dirty="0"/>
              <a:t>Outside the new facility’s woodshed</a:t>
            </a:r>
          </a:p>
        </p:txBody>
      </p:sp>
    </p:spTree>
    <p:extLst>
      <p:ext uri="{BB962C8B-B14F-4D97-AF65-F5344CB8AC3E}">
        <p14:creationId xmlns:p14="http://schemas.microsoft.com/office/powerpoint/2010/main" val="274097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74EA3-5DD3-699A-6703-F5BF5EB34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A319B8-D3D7-6155-237A-30E2AD83D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054" y="2430129"/>
            <a:ext cx="5464741" cy="3853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777A1-FA03-C307-9DD3-0511AA01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91" y="200327"/>
            <a:ext cx="10058400" cy="1450757"/>
          </a:xfrm>
        </p:spPr>
        <p:txBody>
          <a:bodyPr/>
          <a:lstStyle/>
          <a:p>
            <a:r>
              <a:rPr lang="en-US" dirty="0"/>
              <a:t>Conceptual Framework </a:t>
            </a:r>
            <a:r>
              <a:rPr lang="en-US" sz="1800" i="1" dirty="0"/>
              <a:t>(what drives our expectations)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A4E10-E698-6179-C3FB-2FF897F9E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939" y="1863663"/>
            <a:ext cx="10058400" cy="536581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1. Joint Production at the Acre/Stand level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Each acre has some mix of species and sizes</a:t>
            </a:r>
          </a:p>
          <a:p>
            <a:pPr lvl="2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When you harvest that acre</a:t>
            </a:r>
          </a:p>
          <a:p>
            <a:pPr lvl="2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You seek to merchandize all trees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Smaller trees</a:t>
            </a:r>
          </a:p>
          <a:p>
            <a:pPr lvl="2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Have a merchantable pulp log</a:t>
            </a:r>
          </a:p>
          <a:p>
            <a:pPr lvl="2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And a biomass top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Larger trees</a:t>
            </a:r>
          </a:p>
          <a:p>
            <a:pPr lvl="2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Also have saw log(s)</a:t>
            </a:r>
          </a:p>
          <a:p>
            <a:pPr lvl="2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And pulp and a top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r>
              <a:rPr lang="en-US" sz="3600" dirty="0"/>
              <a:t> 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7F4C5C0-0965-E67E-6329-030AE9E12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5443" y="1996201"/>
            <a:ext cx="798645" cy="41639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F993D11-A262-3022-E545-39FC5D3A905A}"/>
              </a:ext>
            </a:extLst>
          </p:cNvPr>
          <p:cNvGrpSpPr/>
          <p:nvPr/>
        </p:nvGrpSpPr>
        <p:grpSpPr>
          <a:xfrm>
            <a:off x="10043147" y="3153757"/>
            <a:ext cx="566944" cy="2955897"/>
            <a:chOff x="10043147" y="3153757"/>
            <a:chExt cx="566944" cy="295589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43E5714-6618-FF79-D57A-AF299C61E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043147" y="3153757"/>
              <a:ext cx="566944" cy="2955897"/>
            </a:xfrm>
            <a:prstGeom prst="rect">
              <a:avLst/>
            </a:prstGeom>
          </p:spPr>
        </p:pic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7BFF5676-0A78-C7DD-F54D-D0C2DD1A4FE6}"/>
                </a:ext>
              </a:extLst>
            </p:cNvPr>
            <p:cNvSpPr/>
            <p:nvPr/>
          </p:nvSpPr>
          <p:spPr>
            <a:xfrm>
              <a:off x="10204780" y="3875344"/>
              <a:ext cx="287883" cy="142231"/>
            </a:xfrm>
            <a:prstGeom prst="arc">
              <a:avLst>
                <a:gd name="adj1" fmla="val 10940821"/>
                <a:gd name="adj2" fmla="val 0"/>
              </a:avLst>
            </a:prstGeom>
            <a:ln w="158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7383115-2694-2B99-5459-301781268C32}"/>
              </a:ext>
            </a:extLst>
          </p:cNvPr>
          <p:cNvSpPr txBox="1"/>
          <p:nvPr/>
        </p:nvSpPr>
        <p:spPr>
          <a:xfrm rot="16200000">
            <a:off x="9812956" y="4824611"/>
            <a:ext cx="1071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Pulp Log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EA6D538-F30A-5311-D478-39A9A8E8D2AA}"/>
              </a:ext>
            </a:extLst>
          </p:cNvPr>
          <p:cNvSpPr txBox="1"/>
          <p:nvPr/>
        </p:nvSpPr>
        <p:spPr>
          <a:xfrm rot="16200000">
            <a:off x="10097807" y="3520243"/>
            <a:ext cx="447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7EA5E0-992F-938E-3F1D-0A0A7BE497C8}"/>
              </a:ext>
            </a:extLst>
          </p:cNvPr>
          <p:cNvSpPr txBox="1"/>
          <p:nvPr/>
        </p:nvSpPr>
        <p:spPr>
          <a:xfrm rot="16200000">
            <a:off x="10933410" y="2812006"/>
            <a:ext cx="1071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Pulp Log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7CC3D7-F347-0556-0A44-DFC04BCECE46}"/>
              </a:ext>
            </a:extLst>
          </p:cNvPr>
          <p:cNvSpPr txBox="1"/>
          <p:nvPr/>
        </p:nvSpPr>
        <p:spPr>
          <a:xfrm rot="16200000">
            <a:off x="10959000" y="3792571"/>
            <a:ext cx="1071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Saw Log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5499A2-4E89-5F30-BDB4-7154D7A715E4}"/>
              </a:ext>
            </a:extLst>
          </p:cNvPr>
          <p:cNvSpPr txBox="1"/>
          <p:nvPr/>
        </p:nvSpPr>
        <p:spPr>
          <a:xfrm rot="16200000">
            <a:off x="10933409" y="5086359"/>
            <a:ext cx="1071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Saw Log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451425-4217-63C7-8F5F-06CA83180A00}"/>
              </a:ext>
            </a:extLst>
          </p:cNvPr>
          <p:cNvSpPr txBox="1"/>
          <p:nvPr/>
        </p:nvSpPr>
        <p:spPr>
          <a:xfrm rot="16200000">
            <a:off x="11245227" y="1996739"/>
            <a:ext cx="447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Top</a:t>
            </a:r>
          </a:p>
        </p:txBody>
      </p:sp>
    </p:spTree>
    <p:extLst>
      <p:ext uri="{BB962C8B-B14F-4D97-AF65-F5344CB8AC3E}">
        <p14:creationId xmlns:p14="http://schemas.microsoft.com/office/powerpoint/2010/main" val="2991835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47BCE-4E90-1E3F-6DB6-9376CC162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00FEDD-FE0B-465F-7AD9-8727EE09F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20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AF2170-292F-4B12-FB91-CF4BED183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01" y="771538"/>
            <a:ext cx="3777056" cy="1393705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Impact of Large biopower facilities with BECCS in the southern US.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FF387F-E020-C457-7429-713AD5E3F8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5" r="9965"/>
          <a:stretch/>
        </p:blipFill>
        <p:spPr>
          <a:xfrm>
            <a:off x="5874326" y="179951"/>
            <a:ext cx="6317674" cy="60970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90C006-94FF-88F3-701B-F65D55B47A83}"/>
              </a:ext>
            </a:extLst>
          </p:cNvPr>
          <p:cNvSpPr txBox="1"/>
          <p:nvPr/>
        </p:nvSpPr>
        <p:spPr>
          <a:xfrm>
            <a:off x="239486" y="3379911"/>
            <a:ext cx="45612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Location 	 	Year      Demand (g tons)</a:t>
            </a:r>
          </a:p>
          <a:p>
            <a:r>
              <a:rPr lang="en-US" dirty="0"/>
              <a:t>Geismar		2025	2,000,000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34C1DA6-2162-5F88-F10C-A8756B6BDECB}"/>
              </a:ext>
            </a:extLst>
          </p:cNvPr>
          <p:cNvSpPr/>
          <p:nvPr/>
        </p:nvSpPr>
        <p:spPr>
          <a:xfrm>
            <a:off x="8401050" y="1846061"/>
            <a:ext cx="3171825" cy="1582939"/>
          </a:xfrm>
          <a:custGeom>
            <a:avLst/>
            <a:gdLst>
              <a:gd name="csX0" fmla="*/ 2924175 w 3171825"/>
              <a:gd name="csY0" fmla="*/ 49008 h 1582939"/>
              <a:gd name="csX1" fmla="*/ 2676525 w 3171825"/>
              <a:gd name="csY1" fmla="*/ 29958 h 1582939"/>
              <a:gd name="csX2" fmla="*/ 2466975 w 3171825"/>
              <a:gd name="csY2" fmla="*/ 10908 h 1582939"/>
              <a:gd name="csX3" fmla="*/ 2124075 w 3171825"/>
              <a:gd name="csY3" fmla="*/ 29958 h 1582939"/>
              <a:gd name="csX4" fmla="*/ 2000250 w 3171825"/>
              <a:gd name="csY4" fmla="*/ 87108 h 1582939"/>
              <a:gd name="csX5" fmla="*/ 1876425 w 3171825"/>
              <a:gd name="csY5" fmla="*/ 106158 h 1582939"/>
              <a:gd name="csX6" fmla="*/ 1819275 w 3171825"/>
              <a:gd name="csY6" fmla="*/ 115683 h 1582939"/>
              <a:gd name="csX7" fmla="*/ 1657350 w 3171825"/>
              <a:gd name="csY7" fmla="*/ 134733 h 1582939"/>
              <a:gd name="csX8" fmla="*/ 1352550 w 3171825"/>
              <a:gd name="csY8" fmla="*/ 115683 h 1582939"/>
              <a:gd name="csX9" fmla="*/ 1247775 w 3171825"/>
              <a:gd name="csY9" fmla="*/ 106158 h 1582939"/>
              <a:gd name="csX10" fmla="*/ 981075 w 3171825"/>
              <a:gd name="csY10" fmla="*/ 115683 h 1582939"/>
              <a:gd name="csX11" fmla="*/ 647700 w 3171825"/>
              <a:gd name="csY11" fmla="*/ 229983 h 1582939"/>
              <a:gd name="csX12" fmla="*/ 209550 w 3171825"/>
              <a:gd name="csY12" fmla="*/ 372858 h 1582939"/>
              <a:gd name="csX13" fmla="*/ 38100 w 3171825"/>
              <a:gd name="csY13" fmla="*/ 468108 h 1582939"/>
              <a:gd name="csX14" fmla="*/ 0 w 3171825"/>
              <a:gd name="csY14" fmla="*/ 496683 h 1582939"/>
              <a:gd name="csX15" fmla="*/ 19050 w 3171825"/>
              <a:gd name="csY15" fmla="*/ 582408 h 1582939"/>
              <a:gd name="csX16" fmla="*/ 38100 w 3171825"/>
              <a:gd name="csY16" fmla="*/ 620508 h 1582939"/>
              <a:gd name="csX17" fmla="*/ 57150 w 3171825"/>
              <a:gd name="csY17" fmla="*/ 715758 h 1582939"/>
              <a:gd name="csX18" fmla="*/ 66675 w 3171825"/>
              <a:gd name="csY18" fmla="*/ 763383 h 1582939"/>
              <a:gd name="csX19" fmla="*/ 76200 w 3171825"/>
              <a:gd name="csY19" fmla="*/ 915783 h 1582939"/>
              <a:gd name="csX20" fmla="*/ 95250 w 3171825"/>
              <a:gd name="csY20" fmla="*/ 972933 h 1582939"/>
              <a:gd name="csX21" fmla="*/ 114300 w 3171825"/>
              <a:gd name="csY21" fmla="*/ 1011033 h 1582939"/>
              <a:gd name="csX22" fmla="*/ 219075 w 3171825"/>
              <a:gd name="csY22" fmla="*/ 1153908 h 1582939"/>
              <a:gd name="csX23" fmla="*/ 333375 w 3171825"/>
              <a:gd name="csY23" fmla="*/ 1277733 h 1582939"/>
              <a:gd name="csX24" fmla="*/ 381000 w 3171825"/>
              <a:gd name="csY24" fmla="*/ 1306308 h 1582939"/>
              <a:gd name="csX25" fmla="*/ 419100 w 3171825"/>
              <a:gd name="csY25" fmla="*/ 1420608 h 1582939"/>
              <a:gd name="csX26" fmla="*/ 447675 w 3171825"/>
              <a:gd name="csY26" fmla="*/ 1468233 h 1582939"/>
              <a:gd name="csX27" fmla="*/ 714375 w 3171825"/>
              <a:gd name="csY27" fmla="*/ 1544433 h 1582939"/>
              <a:gd name="csX28" fmla="*/ 781050 w 3171825"/>
              <a:gd name="csY28" fmla="*/ 1563483 h 1582939"/>
              <a:gd name="csX29" fmla="*/ 828675 w 3171825"/>
              <a:gd name="csY29" fmla="*/ 1582533 h 1582939"/>
              <a:gd name="csX30" fmla="*/ 971550 w 3171825"/>
              <a:gd name="csY30" fmla="*/ 1573008 h 1582939"/>
              <a:gd name="csX31" fmla="*/ 1228725 w 3171825"/>
              <a:gd name="csY31" fmla="*/ 1515858 h 1582939"/>
              <a:gd name="csX32" fmla="*/ 1314450 w 3171825"/>
              <a:gd name="csY32" fmla="*/ 1487283 h 1582939"/>
              <a:gd name="csX33" fmla="*/ 1390650 w 3171825"/>
              <a:gd name="csY33" fmla="*/ 1458708 h 1582939"/>
              <a:gd name="csX34" fmla="*/ 1457325 w 3171825"/>
              <a:gd name="csY34" fmla="*/ 1449183 h 1582939"/>
              <a:gd name="csX35" fmla="*/ 1895475 w 3171825"/>
              <a:gd name="csY35" fmla="*/ 1439658 h 1582939"/>
              <a:gd name="csX36" fmla="*/ 1962150 w 3171825"/>
              <a:gd name="csY36" fmla="*/ 1420608 h 1582939"/>
              <a:gd name="csX37" fmla="*/ 2171700 w 3171825"/>
              <a:gd name="csY37" fmla="*/ 1334883 h 1582939"/>
              <a:gd name="csX38" fmla="*/ 2400300 w 3171825"/>
              <a:gd name="csY38" fmla="*/ 1277733 h 1582939"/>
              <a:gd name="csX39" fmla="*/ 2619375 w 3171825"/>
              <a:gd name="csY39" fmla="*/ 1211058 h 1582939"/>
              <a:gd name="csX40" fmla="*/ 2657475 w 3171825"/>
              <a:gd name="csY40" fmla="*/ 1192008 h 1582939"/>
              <a:gd name="csX41" fmla="*/ 2743200 w 3171825"/>
              <a:gd name="csY41" fmla="*/ 1153908 h 1582939"/>
              <a:gd name="csX42" fmla="*/ 2790825 w 3171825"/>
              <a:gd name="csY42" fmla="*/ 1011033 h 1582939"/>
              <a:gd name="csX43" fmla="*/ 2828925 w 3171825"/>
              <a:gd name="csY43" fmla="*/ 944358 h 1582939"/>
              <a:gd name="csX44" fmla="*/ 2867025 w 3171825"/>
              <a:gd name="csY44" fmla="*/ 849108 h 1582939"/>
              <a:gd name="csX45" fmla="*/ 2895600 w 3171825"/>
              <a:gd name="csY45" fmla="*/ 811008 h 1582939"/>
              <a:gd name="csX46" fmla="*/ 2933700 w 3171825"/>
              <a:gd name="csY46" fmla="*/ 753858 h 1582939"/>
              <a:gd name="csX47" fmla="*/ 2971800 w 3171825"/>
              <a:gd name="csY47" fmla="*/ 649083 h 1582939"/>
              <a:gd name="csX48" fmla="*/ 3095625 w 3171825"/>
              <a:gd name="csY48" fmla="*/ 563358 h 1582939"/>
              <a:gd name="csX49" fmla="*/ 3133725 w 3171825"/>
              <a:gd name="csY49" fmla="*/ 449058 h 1582939"/>
              <a:gd name="csX50" fmla="*/ 3152775 w 3171825"/>
              <a:gd name="csY50" fmla="*/ 296658 h 1582939"/>
              <a:gd name="csX51" fmla="*/ 3171825 w 3171825"/>
              <a:gd name="csY51" fmla="*/ 144258 h 1582939"/>
              <a:gd name="csX52" fmla="*/ 3152775 w 3171825"/>
              <a:gd name="csY52" fmla="*/ 87108 h 1582939"/>
              <a:gd name="csX53" fmla="*/ 3028950 w 3171825"/>
              <a:gd name="csY53" fmla="*/ 49008 h 1582939"/>
              <a:gd name="csX54" fmla="*/ 2990850 w 3171825"/>
              <a:gd name="csY54" fmla="*/ 39483 h 1582939"/>
              <a:gd name="csX55" fmla="*/ 2905125 w 3171825"/>
              <a:gd name="csY55" fmla="*/ 1383 h 1582939"/>
              <a:gd name="csX56" fmla="*/ 2857500 w 3171825"/>
              <a:gd name="csY56" fmla="*/ 1383 h 1582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</a:cxnLst>
            <a:rect l="l" t="t" r="r" b="b"/>
            <a:pathLst>
              <a:path w="3171825" h="1582939">
                <a:moveTo>
                  <a:pt x="2924175" y="49008"/>
                </a:moveTo>
                <a:lnTo>
                  <a:pt x="2676525" y="29958"/>
                </a:lnTo>
                <a:lnTo>
                  <a:pt x="2466975" y="10908"/>
                </a:lnTo>
                <a:cubicBezTo>
                  <a:pt x="2352675" y="17258"/>
                  <a:pt x="2237785" y="16736"/>
                  <a:pt x="2124075" y="29958"/>
                </a:cubicBezTo>
                <a:cubicBezTo>
                  <a:pt x="2093246" y="33543"/>
                  <a:pt x="2030209" y="77122"/>
                  <a:pt x="2000250" y="87108"/>
                </a:cubicBezTo>
                <a:cubicBezTo>
                  <a:pt x="1990068" y="90502"/>
                  <a:pt x="1881877" y="105319"/>
                  <a:pt x="1876425" y="106158"/>
                </a:cubicBezTo>
                <a:cubicBezTo>
                  <a:pt x="1857337" y="109095"/>
                  <a:pt x="1838394" y="112952"/>
                  <a:pt x="1819275" y="115683"/>
                </a:cubicBezTo>
                <a:cubicBezTo>
                  <a:pt x="1773456" y="122229"/>
                  <a:pt x="1702349" y="129733"/>
                  <a:pt x="1657350" y="134733"/>
                </a:cubicBezTo>
                <a:lnTo>
                  <a:pt x="1352550" y="115683"/>
                </a:lnTo>
                <a:cubicBezTo>
                  <a:pt x="1317566" y="113242"/>
                  <a:pt x="1282844" y="106158"/>
                  <a:pt x="1247775" y="106158"/>
                </a:cubicBezTo>
                <a:cubicBezTo>
                  <a:pt x="1158818" y="106158"/>
                  <a:pt x="1069975" y="112508"/>
                  <a:pt x="981075" y="115683"/>
                </a:cubicBezTo>
                <a:lnTo>
                  <a:pt x="647700" y="229983"/>
                </a:lnTo>
                <a:cubicBezTo>
                  <a:pt x="448397" y="294373"/>
                  <a:pt x="379547" y="300936"/>
                  <a:pt x="209550" y="372858"/>
                </a:cubicBezTo>
                <a:cubicBezTo>
                  <a:pt x="147598" y="399069"/>
                  <a:pt x="93699" y="431042"/>
                  <a:pt x="38100" y="468108"/>
                </a:cubicBezTo>
                <a:cubicBezTo>
                  <a:pt x="24891" y="476914"/>
                  <a:pt x="12700" y="487158"/>
                  <a:pt x="0" y="496683"/>
                </a:cubicBezTo>
                <a:cubicBezTo>
                  <a:pt x="5708" y="530934"/>
                  <a:pt x="6260" y="552565"/>
                  <a:pt x="19050" y="582408"/>
                </a:cubicBezTo>
                <a:cubicBezTo>
                  <a:pt x="24643" y="595459"/>
                  <a:pt x="33114" y="607213"/>
                  <a:pt x="38100" y="620508"/>
                </a:cubicBezTo>
                <a:cubicBezTo>
                  <a:pt x="47019" y="644293"/>
                  <a:pt x="53277" y="694456"/>
                  <a:pt x="57150" y="715758"/>
                </a:cubicBezTo>
                <a:cubicBezTo>
                  <a:pt x="60046" y="731686"/>
                  <a:pt x="63500" y="747508"/>
                  <a:pt x="66675" y="763383"/>
                </a:cubicBezTo>
                <a:cubicBezTo>
                  <a:pt x="69850" y="814183"/>
                  <a:pt x="69323" y="865351"/>
                  <a:pt x="76200" y="915783"/>
                </a:cubicBezTo>
                <a:cubicBezTo>
                  <a:pt x="78913" y="935679"/>
                  <a:pt x="87792" y="954289"/>
                  <a:pt x="95250" y="972933"/>
                </a:cubicBezTo>
                <a:cubicBezTo>
                  <a:pt x="100523" y="986116"/>
                  <a:pt x="107404" y="998621"/>
                  <a:pt x="114300" y="1011033"/>
                </a:cubicBezTo>
                <a:cubicBezTo>
                  <a:pt x="150091" y="1075456"/>
                  <a:pt x="161407" y="1083882"/>
                  <a:pt x="219075" y="1153908"/>
                </a:cubicBezTo>
                <a:cubicBezTo>
                  <a:pt x="245954" y="1186546"/>
                  <a:pt x="299523" y="1250036"/>
                  <a:pt x="333375" y="1277733"/>
                </a:cubicBezTo>
                <a:cubicBezTo>
                  <a:pt x="347703" y="1289456"/>
                  <a:pt x="365125" y="1296783"/>
                  <a:pt x="381000" y="1306308"/>
                </a:cubicBezTo>
                <a:cubicBezTo>
                  <a:pt x="480464" y="1505236"/>
                  <a:pt x="349626" y="1229553"/>
                  <a:pt x="419100" y="1420608"/>
                </a:cubicBezTo>
                <a:cubicBezTo>
                  <a:pt x="425427" y="1438007"/>
                  <a:pt x="433542" y="1456274"/>
                  <a:pt x="447675" y="1468233"/>
                </a:cubicBezTo>
                <a:cubicBezTo>
                  <a:pt x="543822" y="1549589"/>
                  <a:pt x="581305" y="1529647"/>
                  <a:pt x="714375" y="1544433"/>
                </a:cubicBezTo>
                <a:cubicBezTo>
                  <a:pt x="736600" y="1550783"/>
                  <a:pt x="759122" y="1556174"/>
                  <a:pt x="781050" y="1563483"/>
                </a:cubicBezTo>
                <a:cubicBezTo>
                  <a:pt x="797270" y="1568890"/>
                  <a:pt x="811598" y="1581679"/>
                  <a:pt x="828675" y="1582533"/>
                </a:cubicBezTo>
                <a:cubicBezTo>
                  <a:pt x="876346" y="1584917"/>
                  <a:pt x="923925" y="1576183"/>
                  <a:pt x="971550" y="1573008"/>
                </a:cubicBezTo>
                <a:cubicBezTo>
                  <a:pt x="1099484" y="1553326"/>
                  <a:pt x="1101253" y="1558349"/>
                  <a:pt x="1228725" y="1515858"/>
                </a:cubicBezTo>
                <a:lnTo>
                  <a:pt x="1314450" y="1487283"/>
                </a:lnTo>
                <a:cubicBezTo>
                  <a:pt x="1340031" y="1478255"/>
                  <a:pt x="1364439" y="1465698"/>
                  <a:pt x="1390650" y="1458708"/>
                </a:cubicBezTo>
                <a:cubicBezTo>
                  <a:pt x="1412343" y="1452923"/>
                  <a:pt x="1435100" y="1452358"/>
                  <a:pt x="1457325" y="1449183"/>
                </a:cubicBezTo>
                <a:cubicBezTo>
                  <a:pt x="1670311" y="1459325"/>
                  <a:pt x="1670235" y="1467813"/>
                  <a:pt x="1895475" y="1439658"/>
                </a:cubicBezTo>
                <a:cubicBezTo>
                  <a:pt x="1918411" y="1436791"/>
                  <a:pt x="1940538" y="1428806"/>
                  <a:pt x="1962150" y="1420608"/>
                </a:cubicBezTo>
                <a:cubicBezTo>
                  <a:pt x="2032713" y="1393843"/>
                  <a:pt x="2099949" y="1358280"/>
                  <a:pt x="2171700" y="1334883"/>
                </a:cubicBezTo>
                <a:cubicBezTo>
                  <a:pt x="2246375" y="1310532"/>
                  <a:pt x="2325012" y="1300116"/>
                  <a:pt x="2400300" y="1277733"/>
                </a:cubicBezTo>
                <a:cubicBezTo>
                  <a:pt x="2692592" y="1190835"/>
                  <a:pt x="2379541" y="1259025"/>
                  <a:pt x="2619375" y="1211058"/>
                </a:cubicBezTo>
                <a:cubicBezTo>
                  <a:pt x="2632075" y="1204708"/>
                  <a:pt x="2644500" y="1197775"/>
                  <a:pt x="2657475" y="1192008"/>
                </a:cubicBezTo>
                <a:cubicBezTo>
                  <a:pt x="2766930" y="1143361"/>
                  <a:pt x="2649408" y="1200804"/>
                  <a:pt x="2743200" y="1153908"/>
                </a:cubicBezTo>
                <a:cubicBezTo>
                  <a:pt x="2816603" y="982634"/>
                  <a:pt x="2728539" y="1197892"/>
                  <a:pt x="2790825" y="1011033"/>
                </a:cubicBezTo>
                <a:cubicBezTo>
                  <a:pt x="2816166" y="935009"/>
                  <a:pt x="2801054" y="1007068"/>
                  <a:pt x="2828925" y="944358"/>
                </a:cubicBezTo>
                <a:cubicBezTo>
                  <a:pt x="2855232" y="885166"/>
                  <a:pt x="2837038" y="897087"/>
                  <a:pt x="2867025" y="849108"/>
                </a:cubicBezTo>
                <a:cubicBezTo>
                  <a:pt x="2875439" y="835646"/>
                  <a:pt x="2886496" y="824013"/>
                  <a:pt x="2895600" y="811008"/>
                </a:cubicBezTo>
                <a:cubicBezTo>
                  <a:pt x="2908730" y="792251"/>
                  <a:pt x="2921000" y="772908"/>
                  <a:pt x="2933700" y="753858"/>
                </a:cubicBezTo>
                <a:cubicBezTo>
                  <a:pt x="2936062" y="745591"/>
                  <a:pt x="2955061" y="663591"/>
                  <a:pt x="2971800" y="649083"/>
                </a:cubicBezTo>
                <a:cubicBezTo>
                  <a:pt x="3009736" y="616205"/>
                  <a:pt x="3095625" y="563358"/>
                  <a:pt x="3095625" y="563358"/>
                </a:cubicBezTo>
                <a:cubicBezTo>
                  <a:pt x="3113801" y="517918"/>
                  <a:pt x="3122765" y="500206"/>
                  <a:pt x="3133725" y="449058"/>
                </a:cubicBezTo>
                <a:cubicBezTo>
                  <a:pt x="3140614" y="416907"/>
                  <a:pt x="3149353" y="324035"/>
                  <a:pt x="3152775" y="296658"/>
                </a:cubicBezTo>
                <a:cubicBezTo>
                  <a:pt x="3179957" y="79202"/>
                  <a:pt x="3142416" y="408941"/>
                  <a:pt x="3171825" y="144258"/>
                </a:cubicBezTo>
                <a:cubicBezTo>
                  <a:pt x="3165475" y="125208"/>
                  <a:pt x="3172256" y="91978"/>
                  <a:pt x="3152775" y="87108"/>
                </a:cubicBezTo>
                <a:cubicBezTo>
                  <a:pt x="2971866" y="41881"/>
                  <a:pt x="3158431" y="92168"/>
                  <a:pt x="3028950" y="49008"/>
                </a:cubicBezTo>
                <a:cubicBezTo>
                  <a:pt x="3016531" y="44868"/>
                  <a:pt x="3003107" y="44080"/>
                  <a:pt x="2990850" y="39483"/>
                </a:cubicBezTo>
                <a:cubicBezTo>
                  <a:pt x="2957032" y="26801"/>
                  <a:pt x="2942362" y="8830"/>
                  <a:pt x="2905125" y="1383"/>
                </a:cubicBezTo>
                <a:cubicBezTo>
                  <a:pt x="2889558" y="-1730"/>
                  <a:pt x="2873375" y="1383"/>
                  <a:pt x="2857500" y="1383"/>
                </a:cubicBez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FF9D17F-D52B-FDB2-A6F1-F720D60D61E7}"/>
              </a:ext>
            </a:extLst>
          </p:cNvPr>
          <p:cNvSpPr/>
          <p:nvPr/>
        </p:nvSpPr>
        <p:spPr>
          <a:xfrm>
            <a:off x="8572500" y="609600"/>
            <a:ext cx="2981325" cy="2790825"/>
          </a:xfrm>
          <a:custGeom>
            <a:avLst/>
            <a:gdLst>
              <a:gd name="csX0" fmla="*/ 2590800 w 2981325"/>
              <a:gd name="csY0" fmla="*/ 38100 h 2790825"/>
              <a:gd name="csX1" fmla="*/ 2962275 w 2981325"/>
              <a:gd name="csY1" fmla="*/ 47625 h 2790825"/>
              <a:gd name="csX2" fmla="*/ 2981325 w 2981325"/>
              <a:gd name="csY2" fmla="*/ 76200 h 2790825"/>
              <a:gd name="csX3" fmla="*/ 2971800 w 2981325"/>
              <a:gd name="csY3" fmla="*/ 104775 h 2790825"/>
              <a:gd name="csX4" fmla="*/ 2905125 w 2981325"/>
              <a:gd name="csY4" fmla="*/ 219075 h 2790825"/>
              <a:gd name="csX5" fmla="*/ 2895600 w 2981325"/>
              <a:gd name="csY5" fmla="*/ 257175 h 2790825"/>
              <a:gd name="csX6" fmla="*/ 2876550 w 2981325"/>
              <a:gd name="csY6" fmla="*/ 314325 h 2790825"/>
              <a:gd name="csX7" fmla="*/ 2867025 w 2981325"/>
              <a:gd name="csY7" fmla="*/ 371475 h 2790825"/>
              <a:gd name="csX8" fmla="*/ 2857500 w 2981325"/>
              <a:gd name="csY8" fmla="*/ 400050 h 2790825"/>
              <a:gd name="csX9" fmla="*/ 2847975 w 2981325"/>
              <a:gd name="csY9" fmla="*/ 447675 h 2790825"/>
              <a:gd name="csX10" fmla="*/ 2838450 w 2981325"/>
              <a:gd name="csY10" fmla="*/ 723900 h 2790825"/>
              <a:gd name="csX11" fmla="*/ 2828925 w 2981325"/>
              <a:gd name="csY11" fmla="*/ 781050 h 2790825"/>
              <a:gd name="csX12" fmla="*/ 2809875 w 2981325"/>
              <a:gd name="csY12" fmla="*/ 981075 h 2790825"/>
              <a:gd name="csX13" fmla="*/ 2800350 w 2981325"/>
              <a:gd name="csY13" fmla="*/ 1152525 h 2790825"/>
              <a:gd name="csX14" fmla="*/ 2705100 w 2981325"/>
              <a:gd name="csY14" fmla="*/ 1409700 h 2790825"/>
              <a:gd name="csX15" fmla="*/ 2676525 w 2981325"/>
              <a:gd name="csY15" fmla="*/ 1495425 h 2790825"/>
              <a:gd name="csX16" fmla="*/ 2657475 w 2981325"/>
              <a:gd name="csY16" fmla="*/ 1704975 h 2790825"/>
              <a:gd name="csX17" fmla="*/ 2647950 w 2981325"/>
              <a:gd name="csY17" fmla="*/ 1981200 h 2790825"/>
              <a:gd name="csX18" fmla="*/ 2619375 w 2981325"/>
              <a:gd name="csY18" fmla="*/ 2114550 h 2790825"/>
              <a:gd name="csX19" fmla="*/ 2505075 w 2981325"/>
              <a:gd name="csY19" fmla="*/ 2247900 h 2790825"/>
              <a:gd name="csX20" fmla="*/ 2428875 w 2981325"/>
              <a:gd name="csY20" fmla="*/ 2343150 h 2790825"/>
              <a:gd name="csX21" fmla="*/ 2419350 w 2981325"/>
              <a:gd name="csY21" fmla="*/ 2371725 h 2790825"/>
              <a:gd name="csX22" fmla="*/ 2390775 w 2981325"/>
              <a:gd name="csY22" fmla="*/ 2381250 h 2790825"/>
              <a:gd name="csX23" fmla="*/ 2314575 w 2981325"/>
              <a:gd name="csY23" fmla="*/ 2409825 h 2790825"/>
              <a:gd name="csX24" fmla="*/ 2295525 w 2981325"/>
              <a:gd name="csY24" fmla="*/ 2438400 h 2790825"/>
              <a:gd name="csX25" fmla="*/ 2266950 w 2981325"/>
              <a:gd name="csY25" fmla="*/ 2447925 h 2790825"/>
              <a:gd name="csX26" fmla="*/ 2038350 w 2981325"/>
              <a:gd name="csY26" fmla="*/ 2457450 h 2790825"/>
              <a:gd name="csX27" fmla="*/ 1857375 w 2981325"/>
              <a:gd name="csY27" fmla="*/ 2495550 h 2790825"/>
              <a:gd name="csX28" fmla="*/ 1809750 w 2981325"/>
              <a:gd name="csY28" fmla="*/ 2524125 h 2790825"/>
              <a:gd name="csX29" fmla="*/ 1676400 w 2981325"/>
              <a:gd name="csY29" fmla="*/ 2571750 h 2790825"/>
              <a:gd name="csX30" fmla="*/ 1323975 w 2981325"/>
              <a:gd name="csY30" fmla="*/ 2552700 h 2790825"/>
              <a:gd name="csX31" fmla="*/ 1123950 w 2981325"/>
              <a:gd name="csY31" fmla="*/ 2562225 h 2790825"/>
              <a:gd name="csX32" fmla="*/ 1038225 w 2981325"/>
              <a:gd name="csY32" fmla="*/ 2619375 h 2790825"/>
              <a:gd name="csX33" fmla="*/ 1009650 w 2981325"/>
              <a:gd name="csY33" fmla="*/ 2638425 h 2790825"/>
              <a:gd name="csX34" fmla="*/ 990600 w 2981325"/>
              <a:gd name="csY34" fmla="*/ 2667000 h 2790825"/>
              <a:gd name="csX35" fmla="*/ 971550 w 2981325"/>
              <a:gd name="csY35" fmla="*/ 2705100 h 2790825"/>
              <a:gd name="csX36" fmla="*/ 942975 w 2981325"/>
              <a:gd name="csY36" fmla="*/ 2714625 h 2790825"/>
              <a:gd name="csX37" fmla="*/ 904875 w 2981325"/>
              <a:gd name="csY37" fmla="*/ 2752725 h 2790825"/>
              <a:gd name="csX38" fmla="*/ 866775 w 2981325"/>
              <a:gd name="csY38" fmla="*/ 2762250 h 2790825"/>
              <a:gd name="csX39" fmla="*/ 762000 w 2981325"/>
              <a:gd name="csY39" fmla="*/ 2790825 h 2790825"/>
              <a:gd name="csX40" fmla="*/ 561975 w 2981325"/>
              <a:gd name="csY40" fmla="*/ 2771775 h 2790825"/>
              <a:gd name="csX41" fmla="*/ 361950 w 2981325"/>
              <a:gd name="csY41" fmla="*/ 2628900 h 2790825"/>
              <a:gd name="csX42" fmla="*/ 219075 w 2981325"/>
              <a:gd name="csY42" fmla="*/ 2543175 h 2790825"/>
              <a:gd name="csX43" fmla="*/ 123825 w 2981325"/>
              <a:gd name="csY43" fmla="*/ 2495550 h 2790825"/>
              <a:gd name="csX44" fmla="*/ 38100 w 2981325"/>
              <a:gd name="csY44" fmla="*/ 2457450 h 2790825"/>
              <a:gd name="csX45" fmla="*/ 9525 w 2981325"/>
              <a:gd name="csY45" fmla="*/ 2428875 h 2790825"/>
              <a:gd name="csX46" fmla="*/ 47625 w 2981325"/>
              <a:gd name="csY46" fmla="*/ 2419350 h 2790825"/>
              <a:gd name="csX47" fmla="*/ 38100 w 2981325"/>
              <a:gd name="csY47" fmla="*/ 2381250 h 2790825"/>
              <a:gd name="csX48" fmla="*/ 28575 w 2981325"/>
              <a:gd name="csY48" fmla="*/ 2333625 h 2790825"/>
              <a:gd name="csX49" fmla="*/ 19050 w 2981325"/>
              <a:gd name="csY49" fmla="*/ 2305050 h 2790825"/>
              <a:gd name="csX50" fmla="*/ 0 w 2981325"/>
              <a:gd name="csY50" fmla="*/ 2238375 h 2790825"/>
              <a:gd name="csX51" fmla="*/ 66675 w 2981325"/>
              <a:gd name="csY51" fmla="*/ 2209800 h 2790825"/>
              <a:gd name="csX52" fmla="*/ 152400 w 2981325"/>
              <a:gd name="csY52" fmla="*/ 2181225 h 2790825"/>
              <a:gd name="csX53" fmla="*/ 200025 w 2981325"/>
              <a:gd name="csY53" fmla="*/ 2114550 h 2790825"/>
              <a:gd name="csX54" fmla="*/ 238125 w 2981325"/>
              <a:gd name="csY54" fmla="*/ 2066925 h 2790825"/>
              <a:gd name="csX55" fmla="*/ 247650 w 2981325"/>
              <a:gd name="csY55" fmla="*/ 2038350 h 2790825"/>
              <a:gd name="csX56" fmla="*/ 304800 w 2981325"/>
              <a:gd name="csY56" fmla="*/ 1933575 h 2790825"/>
              <a:gd name="csX57" fmla="*/ 323850 w 2981325"/>
              <a:gd name="csY57" fmla="*/ 1895475 h 2790825"/>
              <a:gd name="csX58" fmla="*/ 438150 w 2981325"/>
              <a:gd name="csY58" fmla="*/ 1809750 h 2790825"/>
              <a:gd name="csX59" fmla="*/ 523875 w 2981325"/>
              <a:gd name="csY59" fmla="*/ 1704975 h 2790825"/>
              <a:gd name="csX60" fmla="*/ 590550 w 2981325"/>
              <a:gd name="csY60" fmla="*/ 1581150 h 2790825"/>
              <a:gd name="csX61" fmla="*/ 609600 w 2981325"/>
              <a:gd name="csY61" fmla="*/ 1543050 h 2790825"/>
              <a:gd name="csX62" fmla="*/ 676275 w 2981325"/>
              <a:gd name="csY62" fmla="*/ 1476375 h 2790825"/>
              <a:gd name="csX63" fmla="*/ 733425 w 2981325"/>
              <a:gd name="csY63" fmla="*/ 1438275 h 2790825"/>
              <a:gd name="csX64" fmla="*/ 771525 w 2981325"/>
              <a:gd name="csY64" fmla="*/ 1447800 h 2790825"/>
              <a:gd name="csX65" fmla="*/ 838200 w 2981325"/>
              <a:gd name="csY65" fmla="*/ 1438275 h 2790825"/>
              <a:gd name="csX66" fmla="*/ 904875 w 2981325"/>
              <a:gd name="csY66" fmla="*/ 1419225 h 2790825"/>
              <a:gd name="csX67" fmla="*/ 952500 w 2981325"/>
              <a:gd name="csY67" fmla="*/ 1400175 h 2790825"/>
              <a:gd name="csX68" fmla="*/ 1000125 w 2981325"/>
              <a:gd name="csY68" fmla="*/ 1390650 h 2790825"/>
              <a:gd name="csX69" fmla="*/ 1104900 w 2981325"/>
              <a:gd name="csY69" fmla="*/ 1352550 h 2790825"/>
              <a:gd name="csX70" fmla="*/ 1257300 w 2981325"/>
              <a:gd name="csY70" fmla="*/ 1304925 h 2790825"/>
              <a:gd name="csX71" fmla="*/ 1447800 w 2981325"/>
              <a:gd name="csY71" fmla="*/ 1266825 h 2790825"/>
              <a:gd name="csX72" fmla="*/ 1533525 w 2981325"/>
              <a:gd name="csY72" fmla="*/ 1219200 h 2790825"/>
              <a:gd name="csX73" fmla="*/ 1562100 w 2981325"/>
              <a:gd name="csY73" fmla="*/ 1209675 h 2790825"/>
              <a:gd name="csX74" fmla="*/ 1581150 w 2981325"/>
              <a:gd name="csY74" fmla="*/ 1143000 h 2790825"/>
              <a:gd name="csX75" fmla="*/ 1619250 w 2981325"/>
              <a:gd name="csY75" fmla="*/ 1085850 h 2790825"/>
              <a:gd name="csX76" fmla="*/ 1724025 w 2981325"/>
              <a:gd name="csY76" fmla="*/ 895350 h 2790825"/>
              <a:gd name="csX77" fmla="*/ 1733550 w 2981325"/>
              <a:gd name="csY77" fmla="*/ 866775 h 2790825"/>
              <a:gd name="csX78" fmla="*/ 1866900 w 2981325"/>
              <a:gd name="csY78" fmla="*/ 742950 h 2790825"/>
              <a:gd name="csX79" fmla="*/ 1924050 w 2981325"/>
              <a:gd name="csY79" fmla="*/ 695325 h 2790825"/>
              <a:gd name="csX80" fmla="*/ 2019300 w 2981325"/>
              <a:gd name="csY80" fmla="*/ 581025 h 2790825"/>
              <a:gd name="csX81" fmla="*/ 2066925 w 2981325"/>
              <a:gd name="csY81" fmla="*/ 533400 h 2790825"/>
              <a:gd name="csX82" fmla="*/ 2133600 w 2981325"/>
              <a:gd name="csY82" fmla="*/ 447675 h 2790825"/>
              <a:gd name="csX83" fmla="*/ 2162175 w 2981325"/>
              <a:gd name="csY83" fmla="*/ 419100 h 2790825"/>
              <a:gd name="csX84" fmla="*/ 2200275 w 2981325"/>
              <a:gd name="csY84" fmla="*/ 371475 h 2790825"/>
              <a:gd name="csX85" fmla="*/ 2238375 w 2981325"/>
              <a:gd name="csY85" fmla="*/ 342900 h 2790825"/>
              <a:gd name="csX86" fmla="*/ 2286000 w 2981325"/>
              <a:gd name="csY86" fmla="*/ 285750 h 2790825"/>
              <a:gd name="csX87" fmla="*/ 2333625 w 2981325"/>
              <a:gd name="csY87" fmla="*/ 238125 h 2790825"/>
              <a:gd name="csX88" fmla="*/ 2371725 w 2981325"/>
              <a:gd name="csY88" fmla="*/ 190500 h 2790825"/>
              <a:gd name="csX89" fmla="*/ 2428875 w 2981325"/>
              <a:gd name="csY89" fmla="*/ 152400 h 2790825"/>
              <a:gd name="csX90" fmla="*/ 2505075 w 2981325"/>
              <a:gd name="csY90" fmla="*/ 85725 h 2790825"/>
              <a:gd name="csX91" fmla="*/ 2533650 w 2981325"/>
              <a:gd name="csY91" fmla="*/ 66675 h 2790825"/>
              <a:gd name="csX92" fmla="*/ 2571750 w 2981325"/>
              <a:gd name="csY92" fmla="*/ 38100 h 2790825"/>
              <a:gd name="csX93" fmla="*/ 2628900 w 2981325"/>
              <a:gd name="csY93" fmla="*/ 9525 h 2790825"/>
              <a:gd name="csX94" fmla="*/ 2676525 w 2981325"/>
              <a:gd name="csY94" fmla="*/ 0 h 27908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  <a:cxn ang="0">
                <a:pos x="csX60" y="csY60"/>
              </a:cxn>
              <a:cxn ang="0">
                <a:pos x="csX61" y="csY61"/>
              </a:cxn>
              <a:cxn ang="0">
                <a:pos x="csX62" y="csY62"/>
              </a:cxn>
              <a:cxn ang="0">
                <a:pos x="csX63" y="csY63"/>
              </a:cxn>
              <a:cxn ang="0">
                <a:pos x="csX64" y="csY64"/>
              </a:cxn>
              <a:cxn ang="0">
                <a:pos x="csX65" y="csY65"/>
              </a:cxn>
              <a:cxn ang="0">
                <a:pos x="csX66" y="csY66"/>
              </a:cxn>
              <a:cxn ang="0">
                <a:pos x="csX67" y="csY67"/>
              </a:cxn>
              <a:cxn ang="0">
                <a:pos x="csX68" y="csY68"/>
              </a:cxn>
              <a:cxn ang="0">
                <a:pos x="csX69" y="csY69"/>
              </a:cxn>
              <a:cxn ang="0">
                <a:pos x="csX70" y="csY70"/>
              </a:cxn>
              <a:cxn ang="0">
                <a:pos x="csX71" y="csY71"/>
              </a:cxn>
              <a:cxn ang="0">
                <a:pos x="csX72" y="csY72"/>
              </a:cxn>
              <a:cxn ang="0">
                <a:pos x="csX73" y="csY73"/>
              </a:cxn>
              <a:cxn ang="0">
                <a:pos x="csX74" y="csY74"/>
              </a:cxn>
              <a:cxn ang="0">
                <a:pos x="csX75" y="csY75"/>
              </a:cxn>
              <a:cxn ang="0">
                <a:pos x="csX76" y="csY76"/>
              </a:cxn>
              <a:cxn ang="0">
                <a:pos x="csX77" y="csY77"/>
              </a:cxn>
              <a:cxn ang="0">
                <a:pos x="csX78" y="csY78"/>
              </a:cxn>
              <a:cxn ang="0">
                <a:pos x="csX79" y="csY79"/>
              </a:cxn>
              <a:cxn ang="0">
                <a:pos x="csX80" y="csY80"/>
              </a:cxn>
              <a:cxn ang="0">
                <a:pos x="csX81" y="csY81"/>
              </a:cxn>
              <a:cxn ang="0">
                <a:pos x="csX82" y="csY82"/>
              </a:cxn>
              <a:cxn ang="0">
                <a:pos x="csX83" y="csY83"/>
              </a:cxn>
              <a:cxn ang="0">
                <a:pos x="csX84" y="csY84"/>
              </a:cxn>
              <a:cxn ang="0">
                <a:pos x="csX85" y="csY85"/>
              </a:cxn>
              <a:cxn ang="0">
                <a:pos x="csX86" y="csY86"/>
              </a:cxn>
              <a:cxn ang="0">
                <a:pos x="csX87" y="csY87"/>
              </a:cxn>
              <a:cxn ang="0">
                <a:pos x="csX88" y="csY88"/>
              </a:cxn>
              <a:cxn ang="0">
                <a:pos x="csX89" y="csY89"/>
              </a:cxn>
              <a:cxn ang="0">
                <a:pos x="csX90" y="csY90"/>
              </a:cxn>
              <a:cxn ang="0">
                <a:pos x="csX91" y="csY91"/>
              </a:cxn>
              <a:cxn ang="0">
                <a:pos x="csX92" y="csY92"/>
              </a:cxn>
              <a:cxn ang="0">
                <a:pos x="csX93" y="csY93"/>
              </a:cxn>
              <a:cxn ang="0">
                <a:pos x="csX94" y="csY94"/>
              </a:cxn>
            </a:cxnLst>
            <a:rect l="l" t="t" r="r" b="b"/>
            <a:pathLst>
              <a:path w="2981325" h="2790825">
                <a:moveTo>
                  <a:pt x="2590800" y="38100"/>
                </a:moveTo>
                <a:cubicBezTo>
                  <a:pt x="2739701" y="26646"/>
                  <a:pt x="2788299" y="16558"/>
                  <a:pt x="2962275" y="47625"/>
                </a:cubicBezTo>
                <a:cubicBezTo>
                  <a:pt x="2973544" y="49637"/>
                  <a:pt x="2974975" y="66675"/>
                  <a:pt x="2981325" y="76200"/>
                </a:cubicBezTo>
                <a:cubicBezTo>
                  <a:pt x="2978150" y="85725"/>
                  <a:pt x="2976525" y="95916"/>
                  <a:pt x="2971800" y="104775"/>
                </a:cubicBezTo>
                <a:cubicBezTo>
                  <a:pt x="2951043" y="143694"/>
                  <a:pt x="2905125" y="219075"/>
                  <a:pt x="2905125" y="219075"/>
                </a:cubicBezTo>
                <a:cubicBezTo>
                  <a:pt x="2901950" y="231775"/>
                  <a:pt x="2899362" y="244636"/>
                  <a:pt x="2895600" y="257175"/>
                </a:cubicBezTo>
                <a:cubicBezTo>
                  <a:pt x="2889830" y="276409"/>
                  <a:pt x="2881420" y="294844"/>
                  <a:pt x="2876550" y="314325"/>
                </a:cubicBezTo>
                <a:cubicBezTo>
                  <a:pt x="2871866" y="333061"/>
                  <a:pt x="2871215" y="352622"/>
                  <a:pt x="2867025" y="371475"/>
                </a:cubicBezTo>
                <a:cubicBezTo>
                  <a:pt x="2864847" y="381276"/>
                  <a:pt x="2859935" y="390310"/>
                  <a:pt x="2857500" y="400050"/>
                </a:cubicBezTo>
                <a:cubicBezTo>
                  <a:pt x="2853573" y="415756"/>
                  <a:pt x="2851150" y="431800"/>
                  <a:pt x="2847975" y="447675"/>
                </a:cubicBezTo>
                <a:cubicBezTo>
                  <a:pt x="2844800" y="539750"/>
                  <a:pt x="2843706" y="631920"/>
                  <a:pt x="2838450" y="723900"/>
                </a:cubicBezTo>
                <a:cubicBezTo>
                  <a:pt x="2837348" y="743181"/>
                  <a:pt x="2831058" y="761855"/>
                  <a:pt x="2828925" y="781050"/>
                </a:cubicBezTo>
                <a:cubicBezTo>
                  <a:pt x="2821529" y="847617"/>
                  <a:pt x="2813590" y="914201"/>
                  <a:pt x="2809875" y="981075"/>
                </a:cubicBezTo>
                <a:cubicBezTo>
                  <a:pt x="2806700" y="1038225"/>
                  <a:pt x="2813941" y="1096924"/>
                  <a:pt x="2800350" y="1152525"/>
                </a:cubicBezTo>
                <a:cubicBezTo>
                  <a:pt x="2778643" y="1241326"/>
                  <a:pt x="2736149" y="1323719"/>
                  <a:pt x="2705100" y="1409700"/>
                </a:cubicBezTo>
                <a:cubicBezTo>
                  <a:pt x="2694870" y="1438030"/>
                  <a:pt x="2686050" y="1466850"/>
                  <a:pt x="2676525" y="1495425"/>
                </a:cubicBezTo>
                <a:cubicBezTo>
                  <a:pt x="2671421" y="1546461"/>
                  <a:pt x="2659794" y="1657435"/>
                  <a:pt x="2657475" y="1704975"/>
                </a:cubicBezTo>
                <a:cubicBezTo>
                  <a:pt x="2652986" y="1796995"/>
                  <a:pt x="2652792" y="1889198"/>
                  <a:pt x="2647950" y="1981200"/>
                </a:cubicBezTo>
                <a:cubicBezTo>
                  <a:pt x="2645127" y="2034845"/>
                  <a:pt x="2643995" y="2069414"/>
                  <a:pt x="2619375" y="2114550"/>
                </a:cubicBezTo>
                <a:cubicBezTo>
                  <a:pt x="2569270" y="2206410"/>
                  <a:pt x="2585038" y="2147946"/>
                  <a:pt x="2505075" y="2247900"/>
                </a:cubicBezTo>
                <a:cubicBezTo>
                  <a:pt x="2413123" y="2362841"/>
                  <a:pt x="2515966" y="2277831"/>
                  <a:pt x="2428875" y="2343150"/>
                </a:cubicBezTo>
                <a:cubicBezTo>
                  <a:pt x="2425700" y="2352675"/>
                  <a:pt x="2426450" y="2364625"/>
                  <a:pt x="2419350" y="2371725"/>
                </a:cubicBezTo>
                <a:cubicBezTo>
                  <a:pt x="2412250" y="2378825"/>
                  <a:pt x="2400176" y="2377725"/>
                  <a:pt x="2390775" y="2381250"/>
                </a:cubicBezTo>
                <a:cubicBezTo>
                  <a:pt x="2299660" y="2415418"/>
                  <a:pt x="2379435" y="2388205"/>
                  <a:pt x="2314575" y="2409825"/>
                </a:cubicBezTo>
                <a:cubicBezTo>
                  <a:pt x="2308225" y="2419350"/>
                  <a:pt x="2304464" y="2431249"/>
                  <a:pt x="2295525" y="2438400"/>
                </a:cubicBezTo>
                <a:cubicBezTo>
                  <a:pt x="2287685" y="2444672"/>
                  <a:pt x="2276963" y="2447183"/>
                  <a:pt x="2266950" y="2447925"/>
                </a:cubicBezTo>
                <a:cubicBezTo>
                  <a:pt x="2190892" y="2453559"/>
                  <a:pt x="2114550" y="2454275"/>
                  <a:pt x="2038350" y="2457450"/>
                </a:cubicBezTo>
                <a:cubicBezTo>
                  <a:pt x="1978025" y="2470150"/>
                  <a:pt x="1916556" y="2478289"/>
                  <a:pt x="1857375" y="2495550"/>
                </a:cubicBezTo>
                <a:cubicBezTo>
                  <a:pt x="1839602" y="2500734"/>
                  <a:pt x="1826309" y="2515846"/>
                  <a:pt x="1809750" y="2524125"/>
                </a:cubicBezTo>
                <a:cubicBezTo>
                  <a:pt x="1727846" y="2565077"/>
                  <a:pt x="1745051" y="2558020"/>
                  <a:pt x="1676400" y="2571750"/>
                </a:cubicBezTo>
                <a:cubicBezTo>
                  <a:pt x="1535614" y="2557671"/>
                  <a:pt x="1505977" y="2552700"/>
                  <a:pt x="1323975" y="2552700"/>
                </a:cubicBezTo>
                <a:cubicBezTo>
                  <a:pt x="1257224" y="2552700"/>
                  <a:pt x="1190625" y="2559050"/>
                  <a:pt x="1123950" y="2562225"/>
                </a:cubicBezTo>
                <a:lnTo>
                  <a:pt x="1038225" y="2619375"/>
                </a:lnTo>
                <a:lnTo>
                  <a:pt x="1009650" y="2638425"/>
                </a:lnTo>
                <a:cubicBezTo>
                  <a:pt x="1003300" y="2647950"/>
                  <a:pt x="996280" y="2657061"/>
                  <a:pt x="990600" y="2667000"/>
                </a:cubicBezTo>
                <a:cubicBezTo>
                  <a:pt x="983555" y="2679328"/>
                  <a:pt x="981590" y="2695060"/>
                  <a:pt x="971550" y="2705100"/>
                </a:cubicBezTo>
                <a:cubicBezTo>
                  <a:pt x="964450" y="2712200"/>
                  <a:pt x="952500" y="2711450"/>
                  <a:pt x="942975" y="2714625"/>
                </a:cubicBezTo>
                <a:cubicBezTo>
                  <a:pt x="930275" y="2727325"/>
                  <a:pt x="920105" y="2743206"/>
                  <a:pt x="904875" y="2752725"/>
                </a:cubicBezTo>
                <a:cubicBezTo>
                  <a:pt x="893774" y="2759663"/>
                  <a:pt x="879194" y="2758110"/>
                  <a:pt x="866775" y="2762250"/>
                </a:cubicBezTo>
                <a:cubicBezTo>
                  <a:pt x="774996" y="2792843"/>
                  <a:pt x="865635" y="2773553"/>
                  <a:pt x="762000" y="2790825"/>
                </a:cubicBezTo>
                <a:cubicBezTo>
                  <a:pt x="695325" y="2784475"/>
                  <a:pt x="624059" y="2796904"/>
                  <a:pt x="561975" y="2771775"/>
                </a:cubicBezTo>
                <a:cubicBezTo>
                  <a:pt x="486024" y="2741033"/>
                  <a:pt x="430126" y="2674351"/>
                  <a:pt x="361950" y="2628900"/>
                </a:cubicBezTo>
                <a:cubicBezTo>
                  <a:pt x="315738" y="2598092"/>
                  <a:pt x="267534" y="2570312"/>
                  <a:pt x="219075" y="2543175"/>
                </a:cubicBezTo>
                <a:cubicBezTo>
                  <a:pt x="188103" y="2525831"/>
                  <a:pt x="155992" y="2510561"/>
                  <a:pt x="123825" y="2495550"/>
                </a:cubicBezTo>
                <a:cubicBezTo>
                  <a:pt x="102284" y="2485497"/>
                  <a:pt x="58883" y="2472295"/>
                  <a:pt x="38100" y="2457450"/>
                </a:cubicBezTo>
                <a:cubicBezTo>
                  <a:pt x="27139" y="2449620"/>
                  <a:pt x="19050" y="2438400"/>
                  <a:pt x="9525" y="2428875"/>
                </a:cubicBezTo>
                <a:cubicBezTo>
                  <a:pt x="22225" y="2425700"/>
                  <a:pt x="40890" y="2430575"/>
                  <a:pt x="47625" y="2419350"/>
                </a:cubicBezTo>
                <a:cubicBezTo>
                  <a:pt x="54360" y="2408125"/>
                  <a:pt x="40940" y="2394029"/>
                  <a:pt x="38100" y="2381250"/>
                </a:cubicBezTo>
                <a:cubicBezTo>
                  <a:pt x="34588" y="2365446"/>
                  <a:pt x="32502" y="2349331"/>
                  <a:pt x="28575" y="2333625"/>
                </a:cubicBezTo>
                <a:cubicBezTo>
                  <a:pt x="26140" y="2323885"/>
                  <a:pt x="21808" y="2314704"/>
                  <a:pt x="19050" y="2305050"/>
                </a:cubicBezTo>
                <a:cubicBezTo>
                  <a:pt x="-4870" y="2221329"/>
                  <a:pt x="22838" y="2306888"/>
                  <a:pt x="0" y="2238375"/>
                </a:cubicBezTo>
                <a:cubicBezTo>
                  <a:pt x="22225" y="2228850"/>
                  <a:pt x="44034" y="2218290"/>
                  <a:pt x="66675" y="2209800"/>
                </a:cubicBezTo>
                <a:cubicBezTo>
                  <a:pt x="94878" y="2199224"/>
                  <a:pt x="152400" y="2181225"/>
                  <a:pt x="152400" y="2181225"/>
                </a:cubicBezTo>
                <a:cubicBezTo>
                  <a:pt x="168275" y="2159000"/>
                  <a:pt x="183638" y="2136400"/>
                  <a:pt x="200025" y="2114550"/>
                </a:cubicBezTo>
                <a:cubicBezTo>
                  <a:pt x="212223" y="2098286"/>
                  <a:pt x="227350" y="2084165"/>
                  <a:pt x="238125" y="2066925"/>
                </a:cubicBezTo>
                <a:cubicBezTo>
                  <a:pt x="243446" y="2058411"/>
                  <a:pt x="243495" y="2047490"/>
                  <a:pt x="247650" y="2038350"/>
                </a:cubicBezTo>
                <a:cubicBezTo>
                  <a:pt x="319624" y="1880007"/>
                  <a:pt x="258406" y="2014764"/>
                  <a:pt x="304800" y="1933575"/>
                </a:cubicBezTo>
                <a:cubicBezTo>
                  <a:pt x="311845" y="1921247"/>
                  <a:pt x="313810" y="1905515"/>
                  <a:pt x="323850" y="1895475"/>
                </a:cubicBezTo>
                <a:cubicBezTo>
                  <a:pt x="477875" y="1741450"/>
                  <a:pt x="360713" y="1874280"/>
                  <a:pt x="438150" y="1809750"/>
                </a:cubicBezTo>
                <a:cubicBezTo>
                  <a:pt x="466072" y="1786482"/>
                  <a:pt x="513100" y="1726526"/>
                  <a:pt x="523875" y="1704975"/>
                </a:cubicBezTo>
                <a:cubicBezTo>
                  <a:pt x="614417" y="1523891"/>
                  <a:pt x="518574" y="1710707"/>
                  <a:pt x="590550" y="1581150"/>
                </a:cubicBezTo>
                <a:cubicBezTo>
                  <a:pt x="597446" y="1568738"/>
                  <a:pt x="600609" y="1554039"/>
                  <a:pt x="609600" y="1543050"/>
                </a:cubicBezTo>
                <a:cubicBezTo>
                  <a:pt x="629503" y="1518724"/>
                  <a:pt x="654050" y="1498600"/>
                  <a:pt x="676275" y="1476375"/>
                </a:cubicBezTo>
                <a:cubicBezTo>
                  <a:pt x="711950" y="1440700"/>
                  <a:pt x="692071" y="1452060"/>
                  <a:pt x="733425" y="1438275"/>
                </a:cubicBezTo>
                <a:cubicBezTo>
                  <a:pt x="746125" y="1441450"/>
                  <a:pt x="758434" y="1447800"/>
                  <a:pt x="771525" y="1447800"/>
                </a:cubicBezTo>
                <a:cubicBezTo>
                  <a:pt x="793976" y="1447800"/>
                  <a:pt x="816111" y="1442291"/>
                  <a:pt x="838200" y="1438275"/>
                </a:cubicBezTo>
                <a:cubicBezTo>
                  <a:pt x="857627" y="1434743"/>
                  <a:pt x="885673" y="1426426"/>
                  <a:pt x="904875" y="1419225"/>
                </a:cubicBezTo>
                <a:cubicBezTo>
                  <a:pt x="920884" y="1413222"/>
                  <a:pt x="936123" y="1405088"/>
                  <a:pt x="952500" y="1400175"/>
                </a:cubicBezTo>
                <a:cubicBezTo>
                  <a:pt x="968007" y="1395523"/>
                  <a:pt x="984250" y="1393825"/>
                  <a:pt x="1000125" y="1390650"/>
                </a:cubicBezTo>
                <a:cubicBezTo>
                  <a:pt x="1123051" y="1337968"/>
                  <a:pt x="1019403" y="1378199"/>
                  <a:pt x="1104900" y="1352550"/>
                </a:cubicBezTo>
                <a:cubicBezTo>
                  <a:pt x="1155878" y="1337257"/>
                  <a:pt x="1205666" y="1317833"/>
                  <a:pt x="1257300" y="1304925"/>
                </a:cubicBezTo>
                <a:cubicBezTo>
                  <a:pt x="1320124" y="1289219"/>
                  <a:pt x="1384831" y="1281938"/>
                  <a:pt x="1447800" y="1266825"/>
                </a:cubicBezTo>
                <a:cubicBezTo>
                  <a:pt x="1510104" y="1251872"/>
                  <a:pt x="1481803" y="1248756"/>
                  <a:pt x="1533525" y="1219200"/>
                </a:cubicBezTo>
                <a:cubicBezTo>
                  <a:pt x="1542242" y="1214219"/>
                  <a:pt x="1552575" y="1212850"/>
                  <a:pt x="1562100" y="1209675"/>
                </a:cubicBezTo>
                <a:cubicBezTo>
                  <a:pt x="1564342" y="1200707"/>
                  <a:pt x="1574939" y="1154180"/>
                  <a:pt x="1581150" y="1143000"/>
                </a:cubicBezTo>
                <a:cubicBezTo>
                  <a:pt x="1592269" y="1122986"/>
                  <a:pt x="1608287" y="1105950"/>
                  <a:pt x="1619250" y="1085850"/>
                </a:cubicBezTo>
                <a:cubicBezTo>
                  <a:pt x="1730316" y="882229"/>
                  <a:pt x="1653611" y="989235"/>
                  <a:pt x="1724025" y="895350"/>
                </a:cubicBezTo>
                <a:cubicBezTo>
                  <a:pt x="1727200" y="885825"/>
                  <a:pt x="1728569" y="875492"/>
                  <a:pt x="1733550" y="866775"/>
                </a:cubicBezTo>
                <a:cubicBezTo>
                  <a:pt x="1764410" y="812770"/>
                  <a:pt x="1820305" y="781322"/>
                  <a:pt x="1866900" y="742950"/>
                </a:cubicBezTo>
                <a:cubicBezTo>
                  <a:pt x="1886042" y="727186"/>
                  <a:pt x="1908175" y="714375"/>
                  <a:pt x="1924050" y="695325"/>
                </a:cubicBezTo>
                <a:cubicBezTo>
                  <a:pt x="1955800" y="657225"/>
                  <a:pt x="1984231" y="616094"/>
                  <a:pt x="2019300" y="581025"/>
                </a:cubicBezTo>
                <a:cubicBezTo>
                  <a:pt x="2035175" y="565150"/>
                  <a:pt x="2052314" y="550446"/>
                  <a:pt x="2066925" y="533400"/>
                </a:cubicBezTo>
                <a:cubicBezTo>
                  <a:pt x="2090484" y="505914"/>
                  <a:pt x="2108002" y="473273"/>
                  <a:pt x="2133600" y="447675"/>
                </a:cubicBezTo>
                <a:cubicBezTo>
                  <a:pt x="2143125" y="438150"/>
                  <a:pt x="2153305" y="429237"/>
                  <a:pt x="2162175" y="419100"/>
                </a:cubicBezTo>
                <a:cubicBezTo>
                  <a:pt x="2175562" y="403800"/>
                  <a:pt x="2185900" y="385850"/>
                  <a:pt x="2200275" y="371475"/>
                </a:cubicBezTo>
                <a:cubicBezTo>
                  <a:pt x="2211500" y="360250"/>
                  <a:pt x="2227150" y="354125"/>
                  <a:pt x="2238375" y="342900"/>
                </a:cubicBezTo>
                <a:cubicBezTo>
                  <a:pt x="2255910" y="325365"/>
                  <a:pt x="2269319" y="304099"/>
                  <a:pt x="2286000" y="285750"/>
                </a:cubicBezTo>
                <a:cubicBezTo>
                  <a:pt x="2301102" y="269138"/>
                  <a:pt x="2318606" y="254812"/>
                  <a:pt x="2333625" y="238125"/>
                </a:cubicBezTo>
                <a:cubicBezTo>
                  <a:pt x="2347225" y="223014"/>
                  <a:pt x="2356614" y="204100"/>
                  <a:pt x="2371725" y="190500"/>
                </a:cubicBezTo>
                <a:cubicBezTo>
                  <a:pt x="2388743" y="175184"/>
                  <a:pt x="2410359" y="165866"/>
                  <a:pt x="2428875" y="152400"/>
                </a:cubicBezTo>
                <a:cubicBezTo>
                  <a:pt x="2549012" y="65028"/>
                  <a:pt x="2421048" y="155747"/>
                  <a:pt x="2505075" y="85725"/>
                </a:cubicBezTo>
                <a:cubicBezTo>
                  <a:pt x="2513869" y="78396"/>
                  <a:pt x="2524335" y="73329"/>
                  <a:pt x="2533650" y="66675"/>
                </a:cubicBezTo>
                <a:cubicBezTo>
                  <a:pt x="2546568" y="57448"/>
                  <a:pt x="2558832" y="47327"/>
                  <a:pt x="2571750" y="38100"/>
                </a:cubicBezTo>
                <a:cubicBezTo>
                  <a:pt x="2596821" y="20192"/>
                  <a:pt x="2599865" y="16784"/>
                  <a:pt x="2628900" y="9525"/>
                </a:cubicBezTo>
                <a:cubicBezTo>
                  <a:pt x="2644606" y="5598"/>
                  <a:pt x="2676525" y="0"/>
                  <a:pt x="2676525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3C0D47-C46A-5CE3-A342-7F3819AA75AB}"/>
              </a:ext>
            </a:extLst>
          </p:cNvPr>
          <p:cNvSpPr txBox="1"/>
          <p:nvPr/>
        </p:nvSpPr>
        <p:spPr>
          <a:xfrm>
            <a:off x="239486" y="4779245"/>
            <a:ext cx="45612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Woodshed after BECCS facility</a:t>
            </a:r>
          </a:p>
          <a:p>
            <a:endParaRPr lang="en-US" dirty="0"/>
          </a:p>
          <a:p>
            <a:r>
              <a:rPr lang="en-US" dirty="0"/>
              <a:t>Outside the new facility’s woodshed</a:t>
            </a:r>
          </a:p>
        </p:txBody>
      </p:sp>
    </p:spTree>
    <p:extLst>
      <p:ext uri="{BB962C8B-B14F-4D97-AF65-F5344CB8AC3E}">
        <p14:creationId xmlns:p14="http://schemas.microsoft.com/office/powerpoint/2010/main" val="18089173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56E70F3-BE2C-0069-1AA1-08612D637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037" y="2350970"/>
            <a:ext cx="6181094" cy="3916309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Clr>
                <a:srgbClr val="18453B"/>
              </a:buClr>
              <a:buFont typeface="Wingdings" panose="05000000000000000000" pitchFamily="2" charset="2"/>
              <a:buChar char="Ø"/>
            </a:pPr>
            <a:r>
              <a:rPr lang="en-US" dirty="0"/>
              <a:t>Evaluated impacts of 9 BECCS facilities on forest product procurement and markets</a:t>
            </a:r>
          </a:p>
          <a:p>
            <a:pPr marL="457200" indent="-457200">
              <a:lnSpc>
                <a:spcPct val="150000"/>
              </a:lnSpc>
              <a:buClr>
                <a:srgbClr val="18453B"/>
              </a:buClr>
              <a:buFont typeface="Wingdings" panose="05000000000000000000" pitchFamily="2" charset="2"/>
              <a:buChar char="Ø"/>
            </a:pPr>
            <a:r>
              <a:rPr lang="en-US" dirty="0"/>
              <a:t>Estimated to drive demand for biomass by 2030, making biomass the dominant forest product, surpassing sawtimber.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EB17B3-00CF-EABE-14B4-680030E8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E509F5-3A66-A480-8311-7550325C8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577" y="1838633"/>
            <a:ext cx="4682467" cy="36182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B0D9CF-65CB-A339-8D29-A88D2D9FE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576" y="1830640"/>
            <a:ext cx="4682468" cy="3618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20DE0F-1707-805B-568A-EF3683CACE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575" y="1822648"/>
            <a:ext cx="4682469" cy="3618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4295CD-1037-EE3F-DF4D-DD4AFDDFB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574" y="1830640"/>
            <a:ext cx="4682469" cy="3618271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87B4058-101A-7EF4-25DF-7464D3609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"/>
    </mc:Choice>
    <mc:Fallback xmlns="">
      <p:transition spd="slow" advTm="1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208B3-5C08-BE04-966E-BD2B427EA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8B7B90-97DC-51D2-F721-8CB612725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t="1058" r="-205" b="-1058"/>
          <a:stretch>
            <a:fillRect/>
          </a:stretch>
        </p:blipFill>
        <p:spPr>
          <a:xfrm>
            <a:off x="4342645" y="300183"/>
            <a:ext cx="7849355" cy="6102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A89923-5861-D33B-0FFF-5CD31515BC6C}"/>
              </a:ext>
            </a:extLst>
          </p:cNvPr>
          <p:cNvSpPr txBox="1"/>
          <p:nvPr/>
        </p:nvSpPr>
        <p:spPr>
          <a:xfrm>
            <a:off x="340566" y="2852700"/>
            <a:ext cx="50589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Location 	 	Year     Demand (g tons)</a:t>
            </a:r>
          </a:p>
          <a:p>
            <a:r>
              <a:rPr lang="en-US" dirty="0"/>
              <a:t>Geismar		2025	2,000,000</a:t>
            </a:r>
          </a:p>
          <a:p>
            <a:r>
              <a:rPr lang="en-US" dirty="0"/>
              <a:t>Columbia		2026	2,000,000</a:t>
            </a:r>
          </a:p>
          <a:p>
            <a:r>
              <a:rPr lang="en-US" dirty="0"/>
              <a:t>Port Allen		2026	   800,000</a:t>
            </a:r>
          </a:p>
          <a:p>
            <a:r>
              <a:rPr lang="en-US" dirty="0"/>
              <a:t>Bon Wier		2026	1,000,000</a:t>
            </a:r>
          </a:p>
          <a:p>
            <a:r>
              <a:rPr lang="en-US" dirty="0"/>
              <a:t>Leesville		2027	   300,000</a:t>
            </a:r>
          </a:p>
          <a:p>
            <a:r>
              <a:rPr lang="en-US" dirty="0"/>
              <a:t>Alexandria	2028	2,000,000</a:t>
            </a:r>
          </a:p>
          <a:p>
            <a:r>
              <a:rPr lang="en-US" dirty="0"/>
              <a:t>Leesville	(2)	2030	2,500,000</a:t>
            </a:r>
          </a:p>
          <a:p>
            <a:endParaRPr lang="en-US" dirty="0"/>
          </a:p>
          <a:p>
            <a:r>
              <a:rPr lang="en-US" dirty="0"/>
              <a:t>Total 			10,600,000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FF28F98D-641B-1B7D-51BE-776BD1A7AB11}"/>
              </a:ext>
            </a:extLst>
          </p:cNvPr>
          <p:cNvSpPr txBox="1">
            <a:spLocks/>
          </p:cNvSpPr>
          <p:nvPr/>
        </p:nvSpPr>
        <p:spPr>
          <a:xfrm>
            <a:off x="481236" y="771537"/>
            <a:ext cx="2995389" cy="13937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Forest Biomass and Mill residues</a:t>
            </a:r>
          </a:p>
        </p:txBody>
      </p:sp>
    </p:spTree>
    <p:extLst>
      <p:ext uri="{BB962C8B-B14F-4D97-AF65-F5344CB8AC3E}">
        <p14:creationId xmlns:p14="http://schemas.microsoft.com/office/powerpoint/2010/main" val="1760109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C3AB8-4369-D8DB-7207-9D0C9DAF7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4E738-BBD5-63AA-2629-A79D6CBCD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AB222C-50A0-CA31-CFF8-9EEB90769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" r="302"/>
          <a:stretch/>
        </p:blipFill>
        <p:spPr>
          <a:xfrm>
            <a:off x="4342645" y="223181"/>
            <a:ext cx="7849355" cy="6102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FADE05-E4D0-39EE-1E7C-465D830A887B}"/>
              </a:ext>
            </a:extLst>
          </p:cNvPr>
          <p:cNvSpPr txBox="1"/>
          <p:nvPr/>
        </p:nvSpPr>
        <p:spPr>
          <a:xfrm>
            <a:off x="340566" y="2852700"/>
            <a:ext cx="50589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Location 	 	Year     Demand (g tons)</a:t>
            </a:r>
          </a:p>
          <a:p>
            <a:r>
              <a:rPr lang="en-US" dirty="0"/>
              <a:t>Geismar		2025	2,000,000</a:t>
            </a:r>
          </a:p>
          <a:p>
            <a:r>
              <a:rPr lang="en-US" dirty="0"/>
              <a:t>Columbia		2026	2,000,000</a:t>
            </a:r>
          </a:p>
          <a:p>
            <a:r>
              <a:rPr lang="en-US" dirty="0"/>
              <a:t>Port Allen		2026	   800,000</a:t>
            </a:r>
          </a:p>
          <a:p>
            <a:r>
              <a:rPr lang="en-US" dirty="0"/>
              <a:t>Bon Wier		2026	1,000,000</a:t>
            </a:r>
          </a:p>
          <a:p>
            <a:r>
              <a:rPr lang="en-US" dirty="0"/>
              <a:t>Leesville		2027	   300,000</a:t>
            </a:r>
          </a:p>
          <a:p>
            <a:r>
              <a:rPr lang="en-US" dirty="0"/>
              <a:t>Alexandria	2028	2,000,000</a:t>
            </a:r>
          </a:p>
          <a:p>
            <a:r>
              <a:rPr lang="en-US" dirty="0"/>
              <a:t>Leesville	(2)	2030	2,500,000</a:t>
            </a:r>
          </a:p>
          <a:p>
            <a:endParaRPr lang="en-US" dirty="0"/>
          </a:p>
          <a:p>
            <a:r>
              <a:rPr lang="en-US" dirty="0"/>
              <a:t>Total 			10,500,000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EAE3BDE-C741-A10E-E690-E43E9E12602E}"/>
              </a:ext>
            </a:extLst>
          </p:cNvPr>
          <p:cNvSpPr txBox="1">
            <a:spLocks/>
          </p:cNvSpPr>
          <p:nvPr/>
        </p:nvSpPr>
        <p:spPr>
          <a:xfrm>
            <a:off x="481236" y="771538"/>
            <a:ext cx="3861409" cy="1028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Forest Biomass only</a:t>
            </a:r>
          </a:p>
        </p:txBody>
      </p:sp>
    </p:spTree>
    <p:extLst>
      <p:ext uri="{BB962C8B-B14F-4D97-AF65-F5344CB8AC3E}">
        <p14:creationId xmlns:p14="http://schemas.microsoft.com/office/powerpoint/2010/main" val="3233672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1CC2A-E1B6-3A54-9081-516CD522C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65713B-E1F1-B607-1E87-577EBEA37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324C9008-BAE7-C38B-49FE-2074C46B7D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0089211"/>
              </p:ext>
            </p:extLst>
          </p:nvPr>
        </p:nvGraphicFramePr>
        <p:xfrm>
          <a:off x="259966" y="1164817"/>
          <a:ext cx="11579609" cy="5145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28727710-BBB5-38C8-CAB0-C7A5E9051AEC}"/>
              </a:ext>
            </a:extLst>
          </p:cNvPr>
          <p:cNvSpPr txBox="1">
            <a:spLocks/>
          </p:cNvSpPr>
          <p:nvPr/>
        </p:nvSpPr>
        <p:spPr>
          <a:xfrm>
            <a:off x="721370" y="547877"/>
            <a:ext cx="10158605" cy="3651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Impact of Large biopower facilities with BECCS in the southern US.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6D17CDC7-F4A8-7C7C-FBDB-168F95BAECF6}"/>
              </a:ext>
            </a:extLst>
          </p:cNvPr>
          <p:cNvSpPr txBox="1">
            <a:spLocks/>
          </p:cNvSpPr>
          <p:nvPr/>
        </p:nvSpPr>
        <p:spPr>
          <a:xfrm>
            <a:off x="11632121" y="4948618"/>
            <a:ext cx="686835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2EBCCD-EF94-4224-951D-E7FDD14DE13C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43CF1E-27A8-D4A8-7AA4-C4A9240E7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767" y="327467"/>
            <a:ext cx="2451233" cy="18941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AE65F8-6650-4648-E94A-6E6DD18570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767" y="327465"/>
            <a:ext cx="2451233" cy="18941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B53D42-2B40-6AAF-2A1F-5BE15FD370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0766" y="327465"/>
            <a:ext cx="2451234" cy="189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9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6613C-5939-FC6A-3097-84D97B936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042878-837B-B5EE-2C93-707A5CE75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36AF402-1C8C-724A-3477-FDBF8AF43A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6751150"/>
              </p:ext>
            </p:extLst>
          </p:nvPr>
        </p:nvGraphicFramePr>
        <p:xfrm>
          <a:off x="259966" y="1164817"/>
          <a:ext cx="11579609" cy="5145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B5A62A31-741E-D2DF-E588-B11310247E7D}"/>
              </a:ext>
            </a:extLst>
          </p:cNvPr>
          <p:cNvSpPr txBox="1">
            <a:spLocks/>
          </p:cNvSpPr>
          <p:nvPr/>
        </p:nvSpPr>
        <p:spPr>
          <a:xfrm>
            <a:off x="721370" y="547877"/>
            <a:ext cx="10158605" cy="3651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Impact of Large biopower facilities with BECCS in the southern US.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5BF568A0-0A7A-30B9-1EC4-D00F879496DB}"/>
              </a:ext>
            </a:extLst>
          </p:cNvPr>
          <p:cNvSpPr txBox="1">
            <a:spLocks/>
          </p:cNvSpPr>
          <p:nvPr/>
        </p:nvSpPr>
        <p:spPr>
          <a:xfrm>
            <a:off x="11632121" y="4948618"/>
            <a:ext cx="686835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2EBCCD-EF94-4224-951D-E7FDD14DE13C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8DC164-0D5A-034D-8E70-6BC77D2CF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4358" y="289367"/>
            <a:ext cx="2451233" cy="1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46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B048A-055D-AA3C-7573-DD13FAA22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8607FF-7A6C-6EBA-5C0C-C1A542DBC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82364D3-C47C-4B18-33C5-C316B70948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9852357"/>
              </p:ext>
            </p:extLst>
          </p:nvPr>
        </p:nvGraphicFramePr>
        <p:xfrm>
          <a:off x="259966" y="1164817"/>
          <a:ext cx="11579609" cy="5145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le 3">
            <a:extLst>
              <a:ext uri="{FF2B5EF4-FFF2-40B4-BE49-F238E27FC236}">
                <a16:creationId xmlns:a16="http://schemas.microsoft.com/office/drawing/2014/main" id="{545B56D7-2BF3-AC8A-725A-86ECF0EF883D}"/>
              </a:ext>
            </a:extLst>
          </p:cNvPr>
          <p:cNvSpPr txBox="1">
            <a:spLocks/>
          </p:cNvSpPr>
          <p:nvPr/>
        </p:nvSpPr>
        <p:spPr>
          <a:xfrm>
            <a:off x="721370" y="547877"/>
            <a:ext cx="10158605" cy="36512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Impact of Large biopower facilities with BECCS in the southern US.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C639560C-D78C-D11D-976D-E5FC6453295D}"/>
              </a:ext>
            </a:extLst>
          </p:cNvPr>
          <p:cNvSpPr txBox="1">
            <a:spLocks/>
          </p:cNvSpPr>
          <p:nvPr/>
        </p:nvSpPr>
        <p:spPr>
          <a:xfrm>
            <a:off x="11632121" y="4948618"/>
            <a:ext cx="686835" cy="457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E2EBCCD-EF94-4224-951D-E7FDD14DE13C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F546D5-0DFD-63BD-7C96-96B5B9E1F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4358" y="289367"/>
            <a:ext cx="2451233" cy="1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4787D-B078-021A-4561-123F68B7D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B61FA3-0515-C7C6-70C0-B79A0CAFE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478" y="1845733"/>
            <a:ext cx="9954202" cy="423021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Clr>
                <a:srgbClr val="18453B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8453B"/>
                </a:solidFill>
              </a:rPr>
              <a:t>Forest biomass-based biopower can shift markets from sawtimber to energy production, reshaping regional economies.</a:t>
            </a:r>
          </a:p>
          <a:p>
            <a:pPr marL="457200" indent="-457200">
              <a:lnSpc>
                <a:spcPct val="150000"/>
              </a:lnSpc>
              <a:buClr>
                <a:srgbClr val="18453B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8453B"/>
                </a:solidFill>
              </a:rPr>
              <a:t>Short-term impacts expand procurement areas, but stabilize over time due to substitution and management changes.</a:t>
            </a:r>
          </a:p>
          <a:p>
            <a:pPr marL="457200" indent="-457200">
              <a:lnSpc>
                <a:spcPct val="150000"/>
              </a:lnSpc>
              <a:buClr>
                <a:srgbClr val="18453B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8453B"/>
                </a:solidFill>
              </a:rPr>
              <a:t>Provides a needed boost to the forestry sector amid declining traditional wood product markets.</a:t>
            </a:r>
          </a:p>
          <a:p>
            <a:pPr marL="457200" indent="-457200">
              <a:lnSpc>
                <a:spcPct val="150000"/>
              </a:lnSpc>
              <a:buClr>
                <a:srgbClr val="18453B"/>
              </a:buCl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18453B"/>
                </a:solidFill>
              </a:rPr>
              <a:t>BECCS integration offers significant climate mitigation potential through carbon reduction.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75E180-83E7-FD59-34A4-019ED990C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EBCCD-EF94-4224-951D-E7FDD14DE13C}" type="slidenum">
              <a:rPr lang="en-US" smtClean="0"/>
              <a:t>27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CF9ABB-6D68-287B-A0C1-B0966E54B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3186239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F8B59-DF9A-AC8E-C392-CA7ED8685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07810-04D9-913F-24F1-D1791ABF5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068" y="217022"/>
            <a:ext cx="10058400" cy="1450757"/>
          </a:xfrm>
        </p:spPr>
        <p:txBody>
          <a:bodyPr/>
          <a:lstStyle/>
          <a:p>
            <a:r>
              <a:rPr lang="en-US" dirty="0"/>
              <a:t>Conceptual Framework </a:t>
            </a:r>
            <a:r>
              <a:rPr lang="en-US" sz="1800" i="1" dirty="0"/>
              <a:t>(what drives our expectations)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1D78B-8756-5CCC-3BB7-7314CCECD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068" y="1787463"/>
            <a:ext cx="10058400" cy="474873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en-US" sz="1600" dirty="0"/>
              <a:t>1. Joint Production at the Acre/Stand level</a:t>
            </a:r>
            <a:endParaRPr lang="en-US" sz="1600" i="1" dirty="0"/>
          </a:p>
          <a:p>
            <a:pPr>
              <a:spcBef>
                <a:spcPts val="0"/>
              </a:spcBef>
            </a:pPr>
            <a:r>
              <a:rPr lang="en-US" sz="3600" dirty="0"/>
              <a:t>2. Competing Mills with differing inputs/outputs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A mill is not a mill is not a mill</a:t>
            </a:r>
          </a:p>
          <a:p>
            <a:pPr lvl="2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A Sawmill Is different than a </a:t>
            </a:r>
            <a:r>
              <a:rPr lang="en-US" sz="1800" dirty="0" err="1"/>
              <a:t>Pulpmill</a:t>
            </a:r>
            <a:endParaRPr lang="en-US" sz="1800" dirty="0"/>
          </a:p>
          <a:p>
            <a:pPr lvl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Sawmill</a:t>
            </a:r>
          </a:p>
          <a:p>
            <a:pPr lvl="2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Uses Saw Logs as an input</a:t>
            </a:r>
          </a:p>
          <a:p>
            <a:pPr lvl="2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Makes chips as a byproduct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 err="1"/>
              <a:t>Pulpmill</a:t>
            </a:r>
            <a:endParaRPr lang="en-US" sz="2200" dirty="0"/>
          </a:p>
          <a:p>
            <a:pPr lvl="2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Uses Pulp Logs or Chips as an input</a:t>
            </a:r>
          </a:p>
          <a:p>
            <a:pPr lvl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dirty="0"/>
              <a:t>They have different reactions to a new mill</a:t>
            </a:r>
          </a:p>
          <a:p>
            <a:pPr lvl="2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Either Complementary Or Competitive</a:t>
            </a:r>
          </a:p>
          <a:p>
            <a:pPr lvl="2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/>
          </a:p>
          <a:p>
            <a:pPr>
              <a:spcBef>
                <a:spcPts val="0"/>
              </a:spcBef>
            </a:pP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3FC8E-A37C-398C-9958-09AD55066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0813" y="3299045"/>
            <a:ext cx="2567311" cy="2848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73D7B3-56EB-C752-14DD-8C1A9E3B37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091"/>
          <a:stretch>
            <a:fillRect/>
          </a:stretch>
        </p:blipFill>
        <p:spPr>
          <a:xfrm>
            <a:off x="5875836" y="3294327"/>
            <a:ext cx="3034690" cy="28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14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98F2C-958F-F7A5-206F-74E5F831D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7C6C-A8F7-8FD6-3563-E39B52B62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789" y="233626"/>
            <a:ext cx="10058400" cy="1450757"/>
          </a:xfrm>
        </p:spPr>
        <p:txBody>
          <a:bodyPr/>
          <a:lstStyle/>
          <a:p>
            <a:r>
              <a:rPr lang="en-US" dirty="0"/>
              <a:t>Conceptual Framework </a:t>
            </a:r>
            <a:r>
              <a:rPr lang="en-US" sz="1800" i="1" dirty="0"/>
              <a:t>(what drives our expectations)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EDF9E0-C6EE-B4FD-2EB0-765540335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872" y="1904831"/>
            <a:ext cx="10058400" cy="4023360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1. Joint Production at the Acre/Stand level</a:t>
            </a:r>
            <a:endParaRPr lang="en-US" sz="1800" i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2. Competing Mills with differing inputs/outputs</a:t>
            </a:r>
            <a:endParaRPr lang="en-US" sz="1800" i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3. Endogenous Prices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We assume mills are price sensitive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At an existing equilibrium price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They have a quantity they demand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When the quantity available is reduced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Willingness-to-Pay (Price) goes up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And they may harvest different stands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Or haul logs farther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360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E15760-5728-8A7D-4B82-E39BE4A6D092}"/>
              </a:ext>
            </a:extLst>
          </p:cNvPr>
          <p:cNvCxnSpPr/>
          <p:nvPr/>
        </p:nvCxnSpPr>
        <p:spPr>
          <a:xfrm>
            <a:off x="6853414" y="2132146"/>
            <a:ext cx="0" cy="34565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55D243-03FF-15A6-DF46-E7EEA2A030D6}"/>
              </a:ext>
            </a:extLst>
          </p:cNvPr>
          <p:cNvCxnSpPr>
            <a:cxnSpLocks/>
          </p:cNvCxnSpPr>
          <p:nvPr/>
        </p:nvCxnSpPr>
        <p:spPr>
          <a:xfrm flipH="1">
            <a:off x="6853414" y="5588708"/>
            <a:ext cx="354411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D719A4C-982F-2E84-EE04-4325F8521A5C}"/>
              </a:ext>
            </a:extLst>
          </p:cNvPr>
          <p:cNvCxnSpPr/>
          <p:nvPr/>
        </p:nvCxnSpPr>
        <p:spPr>
          <a:xfrm>
            <a:off x="7657567" y="2164571"/>
            <a:ext cx="2062264" cy="31258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B160117-4B62-EAF0-69CC-4A6D7677611D}"/>
              </a:ext>
            </a:extLst>
          </p:cNvPr>
          <p:cNvSpPr txBox="1"/>
          <p:nvPr/>
        </p:nvSpPr>
        <p:spPr>
          <a:xfrm>
            <a:off x="7741874" y="1887572"/>
            <a:ext cx="21660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Mill-level Demand</a:t>
            </a:r>
          </a:p>
          <a:p>
            <a:r>
              <a:rPr lang="en-US" sz="1200" i="1" dirty="0"/>
              <a:t>(willingness-to-pay)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50EA81-EE69-3ECD-24B0-B8D7369215D4}"/>
              </a:ext>
            </a:extLst>
          </p:cNvPr>
          <p:cNvSpPr txBox="1"/>
          <p:nvPr/>
        </p:nvSpPr>
        <p:spPr>
          <a:xfrm rot="16200000">
            <a:off x="5837006" y="2287681"/>
            <a:ext cx="1640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Price ($/unit)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1AB07B-B631-FB81-6E88-6238B9E6370E}"/>
              </a:ext>
            </a:extLst>
          </p:cNvPr>
          <p:cNvSpPr txBox="1"/>
          <p:nvPr/>
        </p:nvSpPr>
        <p:spPr>
          <a:xfrm>
            <a:off x="9189540" y="5579247"/>
            <a:ext cx="1640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/>
                </a:solidFill>
              </a:rPr>
              <a:t>Quantity (units)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174EB3-B203-27C8-6E1E-C579149A5039}"/>
              </a:ext>
            </a:extLst>
          </p:cNvPr>
          <p:cNvCxnSpPr/>
          <p:nvPr/>
        </p:nvCxnSpPr>
        <p:spPr>
          <a:xfrm>
            <a:off x="6853414" y="4213865"/>
            <a:ext cx="210117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2842C45-CF8D-1EDE-10B4-4A34F7020DE7}"/>
              </a:ext>
            </a:extLst>
          </p:cNvPr>
          <p:cNvSpPr txBox="1"/>
          <p:nvPr/>
        </p:nvSpPr>
        <p:spPr>
          <a:xfrm>
            <a:off x="6555098" y="4044588"/>
            <a:ext cx="411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en-US" sz="1600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E6C100-EE31-F5E7-4CC2-9229649F8CBA}"/>
              </a:ext>
            </a:extLst>
          </p:cNvPr>
          <p:cNvCxnSpPr>
            <a:cxnSpLocks/>
          </p:cNvCxnSpPr>
          <p:nvPr/>
        </p:nvCxnSpPr>
        <p:spPr>
          <a:xfrm flipV="1">
            <a:off x="8954588" y="4213865"/>
            <a:ext cx="0" cy="1374843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49AD562-03E8-D60B-1CC0-1FDDEDF477E9}"/>
              </a:ext>
            </a:extLst>
          </p:cNvPr>
          <p:cNvSpPr txBox="1"/>
          <p:nvPr/>
        </p:nvSpPr>
        <p:spPr>
          <a:xfrm>
            <a:off x="8778006" y="5590565"/>
            <a:ext cx="411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n-US" sz="1600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CDD1B34-DAC4-5DBD-218E-71CD27C987F8}"/>
              </a:ext>
            </a:extLst>
          </p:cNvPr>
          <p:cNvCxnSpPr>
            <a:cxnSpLocks/>
          </p:cNvCxnSpPr>
          <p:nvPr/>
        </p:nvCxnSpPr>
        <p:spPr>
          <a:xfrm flipV="1">
            <a:off x="8577442" y="3579541"/>
            <a:ext cx="0" cy="2007311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BFFD06C-D01A-B172-70FA-F61BAC47BB57}"/>
              </a:ext>
            </a:extLst>
          </p:cNvPr>
          <p:cNvSpPr txBox="1"/>
          <p:nvPr/>
        </p:nvSpPr>
        <p:spPr>
          <a:xfrm>
            <a:off x="8400860" y="5588709"/>
            <a:ext cx="411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</a:t>
            </a:r>
            <a:r>
              <a:rPr lang="en-US" sz="1600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’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A775ECA-F247-1074-857F-5886696D94A7}"/>
              </a:ext>
            </a:extLst>
          </p:cNvPr>
          <p:cNvCxnSpPr/>
          <p:nvPr/>
        </p:nvCxnSpPr>
        <p:spPr>
          <a:xfrm flipH="1">
            <a:off x="8577442" y="6021659"/>
            <a:ext cx="37714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C37CF9D-0475-D032-B9A0-7B69BB7FA652}"/>
              </a:ext>
            </a:extLst>
          </p:cNvPr>
          <p:cNvCxnSpPr>
            <a:cxnSpLocks/>
          </p:cNvCxnSpPr>
          <p:nvPr/>
        </p:nvCxnSpPr>
        <p:spPr>
          <a:xfrm>
            <a:off x="6853414" y="3579541"/>
            <a:ext cx="1741523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34DBD90-89E6-E830-7083-38EA8B62AE86}"/>
              </a:ext>
            </a:extLst>
          </p:cNvPr>
          <p:cNvSpPr txBox="1"/>
          <p:nvPr/>
        </p:nvSpPr>
        <p:spPr>
          <a:xfrm>
            <a:off x="6555098" y="3441805"/>
            <a:ext cx="411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en-US" sz="1600" b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’</a:t>
            </a:r>
          </a:p>
        </p:txBody>
      </p:sp>
    </p:spTree>
    <p:extLst>
      <p:ext uri="{BB962C8B-B14F-4D97-AF65-F5344CB8AC3E}">
        <p14:creationId xmlns:p14="http://schemas.microsoft.com/office/powerpoint/2010/main" val="1558200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4169F-1A25-9330-8FC6-AA29E955E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9E7B808E-A7EA-083C-FED1-DAC1603728C1}"/>
              </a:ext>
            </a:extLst>
          </p:cNvPr>
          <p:cNvSpPr/>
          <p:nvPr/>
        </p:nvSpPr>
        <p:spPr>
          <a:xfrm>
            <a:off x="6096000" y="1755290"/>
            <a:ext cx="5693229" cy="4373367"/>
          </a:xfrm>
          <a:prstGeom prst="ellipse">
            <a:avLst/>
          </a:prstGeom>
          <a:solidFill>
            <a:schemeClr val="accent5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EDFC19C-51E9-2578-18A2-41177704040E}"/>
              </a:ext>
            </a:extLst>
          </p:cNvPr>
          <p:cNvSpPr/>
          <p:nvPr/>
        </p:nvSpPr>
        <p:spPr>
          <a:xfrm>
            <a:off x="7358743" y="2438401"/>
            <a:ext cx="3962399" cy="3243942"/>
          </a:xfrm>
          <a:prstGeom prst="ellipse">
            <a:avLst/>
          </a:prstGeom>
          <a:solidFill>
            <a:schemeClr val="tx2">
              <a:lumMod val="20000"/>
              <a:lumOff val="80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189B5-39A3-1C2F-E1EE-89348AEDF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89" y="227435"/>
            <a:ext cx="10058400" cy="1450757"/>
          </a:xfrm>
        </p:spPr>
        <p:txBody>
          <a:bodyPr/>
          <a:lstStyle/>
          <a:p>
            <a:r>
              <a:rPr lang="en-US" dirty="0"/>
              <a:t>Conceptual Framework </a:t>
            </a:r>
            <a:r>
              <a:rPr lang="en-US" sz="1800" i="1" dirty="0"/>
              <a:t>(what drives our expectations)</a:t>
            </a:r>
            <a:endParaRPr lang="en-US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7C30694-C525-3F1E-5AB6-108CCA4F422B}"/>
              </a:ext>
            </a:extLst>
          </p:cNvPr>
          <p:cNvSpPr/>
          <p:nvPr/>
        </p:nvSpPr>
        <p:spPr>
          <a:xfrm>
            <a:off x="8542276" y="3300363"/>
            <a:ext cx="2297430" cy="1707148"/>
          </a:xfrm>
          <a:prstGeom prst="ellipse">
            <a:avLst/>
          </a:prstGeom>
          <a:solidFill>
            <a:schemeClr val="tx2">
              <a:lumMod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BD712-EA24-ED40-E6A7-8C980E8B3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718" y="1747012"/>
            <a:ext cx="10058400" cy="45477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1. Joint Production at the Acre/Stand level</a:t>
            </a:r>
            <a:endParaRPr lang="en-US" sz="2400" i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2. Competing Mills with differing inputs/outputs</a:t>
            </a:r>
            <a:endParaRPr lang="en-US" sz="2400" i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/>
              <a:t>3. Endogenous Prices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/>
              <a:t>4. Zones of Influence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We have a mill of interest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It sources its inputs from a </a:t>
            </a:r>
            <a:r>
              <a:rPr lang="en-US" sz="1100" dirty="0" err="1"/>
              <a:t>millshed</a:t>
            </a:r>
            <a:endParaRPr lang="en-US" sz="1100" dirty="0"/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We’ll call that the “Inner” zone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This is where a lot of analyses stop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But – there are mills in that Inner zone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Some are </a:t>
            </a:r>
            <a:r>
              <a:rPr lang="en-US" sz="1100" b="1" dirty="0"/>
              <a:t>complementary</a:t>
            </a:r>
            <a:r>
              <a:rPr lang="en-US" sz="1100" dirty="0"/>
              <a:t> and others 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compete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Their sourcing areas extend outside of the Inner zone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We’ll call that the “Outer” zone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And – there are also mills in that Outer zone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Some are complementary and others compete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Their sourcing areas extend outside of the Outer zone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We’ll call that the “Beyond” zone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There are also mills in that Beyond zone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100" dirty="0"/>
              <a:t>I think you get it - The Effects Ripple through the market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000" dirty="0"/>
          </a:p>
        </p:txBody>
      </p:sp>
      <p:pic>
        <p:nvPicPr>
          <p:cNvPr id="6" name="Graphic 5" descr="Factory outline">
            <a:extLst>
              <a:ext uri="{FF2B5EF4-FFF2-40B4-BE49-F238E27FC236}">
                <a16:creationId xmlns:a16="http://schemas.microsoft.com/office/drawing/2014/main" id="{14B85EA1-D202-1750-7D80-E84782835B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330113" y="3775866"/>
            <a:ext cx="609600" cy="609600"/>
          </a:xfrm>
          <a:prstGeom prst="rect">
            <a:avLst/>
          </a:prstGeom>
        </p:spPr>
      </p:pic>
      <p:pic>
        <p:nvPicPr>
          <p:cNvPr id="8" name="Graphic 7" descr="Factory with solid fill">
            <a:extLst>
              <a:ext uri="{FF2B5EF4-FFF2-40B4-BE49-F238E27FC236}">
                <a16:creationId xmlns:a16="http://schemas.microsoft.com/office/drawing/2014/main" id="{2C63DE95-2773-5C9D-6AA3-B6AE261D0CB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0269" y="4020537"/>
            <a:ext cx="457199" cy="457199"/>
          </a:xfrm>
          <a:prstGeom prst="rect">
            <a:avLst/>
          </a:prstGeom>
        </p:spPr>
      </p:pic>
      <p:pic>
        <p:nvPicPr>
          <p:cNvPr id="9" name="Graphic 8" descr="Factory with solid fill">
            <a:extLst>
              <a:ext uri="{FF2B5EF4-FFF2-40B4-BE49-F238E27FC236}">
                <a16:creationId xmlns:a16="http://schemas.microsoft.com/office/drawing/2014/main" id="{FDB41C2C-4C9F-C70D-CA6A-40F2096E136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96139" y="4256344"/>
            <a:ext cx="457199" cy="457199"/>
          </a:xfrm>
          <a:prstGeom prst="rect">
            <a:avLst/>
          </a:prstGeom>
        </p:spPr>
      </p:pic>
      <p:pic>
        <p:nvPicPr>
          <p:cNvPr id="10" name="Graphic 9" descr="Factory with solid fill">
            <a:extLst>
              <a:ext uri="{FF2B5EF4-FFF2-40B4-BE49-F238E27FC236}">
                <a16:creationId xmlns:a16="http://schemas.microsoft.com/office/drawing/2014/main" id="{466A45CA-13C9-C984-B712-C1A2BB6FB8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1271" y="3560236"/>
            <a:ext cx="457199" cy="457199"/>
          </a:xfrm>
          <a:prstGeom prst="rect">
            <a:avLst/>
          </a:prstGeom>
        </p:spPr>
      </p:pic>
      <p:pic>
        <p:nvPicPr>
          <p:cNvPr id="11" name="Graphic 10" descr="Factory with solid fill">
            <a:extLst>
              <a:ext uri="{FF2B5EF4-FFF2-40B4-BE49-F238E27FC236}">
                <a16:creationId xmlns:a16="http://schemas.microsoft.com/office/drawing/2014/main" id="{6329E226-F82B-337A-AD06-7D726EA7AA0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579594" y="2311807"/>
            <a:ext cx="457200" cy="457199"/>
          </a:xfrm>
          <a:prstGeom prst="rect">
            <a:avLst/>
          </a:prstGeom>
        </p:spPr>
      </p:pic>
      <p:pic>
        <p:nvPicPr>
          <p:cNvPr id="12" name="Graphic 11" descr="Factory with solid fill">
            <a:extLst>
              <a:ext uri="{FF2B5EF4-FFF2-40B4-BE49-F238E27FC236}">
                <a16:creationId xmlns:a16="http://schemas.microsoft.com/office/drawing/2014/main" id="{81FED479-D1B9-CA8E-EFF6-12C493FC9E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7181720" y="5144109"/>
            <a:ext cx="457200" cy="457199"/>
          </a:xfrm>
          <a:prstGeom prst="rect">
            <a:avLst/>
          </a:prstGeom>
        </p:spPr>
      </p:pic>
      <p:pic>
        <p:nvPicPr>
          <p:cNvPr id="13" name="Graphic 12" descr="Factory with solid fill">
            <a:extLst>
              <a:ext uri="{FF2B5EF4-FFF2-40B4-BE49-F238E27FC236}">
                <a16:creationId xmlns:a16="http://schemas.microsoft.com/office/drawing/2014/main" id="{3BE90F91-805A-B384-BB08-58B57760A9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9303410" y="5110844"/>
            <a:ext cx="457200" cy="457199"/>
          </a:xfrm>
          <a:prstGeom prst="rect">
            <a:avLst/>
          </a:prstGeom>
        </p:spPr>
      </p:pic>
      <p:pic>
        <p:nvPicPr>
          <p:cNvPr id="14" name="Graphic 13" descr="Factory with solid fill">
            <a:extLst>
              <a:ext uri="{FF2B5EF4-FFF2-40B4-BE49-F238E27FC236}">
                <a16:creationId xmlns:a16="http://schemas.microsoft.com/office/drawing/2014/main" id="{2BA4203C-C36C-E1DE-C54A-1FD5EE6EF2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448800" y="2665704"/>
            <a:ext cx="457200" cy="457199"/>
          </a:xfrm>
          <a:prstGeom prst="rect">
            <a:avLst/>
          </a:prstGeom>
        </p:spPr>
      </p:pic>
      <p:pic>
        <p:nvPicPr>
          <p:cNvPr id="15" name="Graphic 14" descr="Factory with solid fill">
            <a:extLst>
              <a:ext uri="{FF2B5EF4-FFF2-40B4-BE49-F238E27FC236}">
                <a16:creationId xmlns:a16="http://schemas.microsoft.com/office/drawing/2014/main" id="{CF037B25-D070-4202-F04F-7DAF1EBB14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7561697" y="3452117"/>
            <a:ext cx="457200" cy="4571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C06F12D-74AC-5B0E-11DA-3492A8EDBC65}"/>
              </a:ext>
            </a:extLst>
          </p:cNvPr>
          <p:cNvSpPr txBox="1"/>
          <p:nvPr/>
        </p:nvSpPr>
        <p:spPr>
          <a:xfrm rot="20876087">
            <a:off x="8794041" y="3525497"/>
            <a:ext cx="1608212" cy="9351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669896"/>
              </a:avLst>
            </a:prstTxWarp>
            <a:spAutoFit/>
          </a:bodyPr>
          <a:lstStyle/>
          <a:p>
            <a:pPr algn="ctr"/>
            <a:r>
              <a:rPr lang="en-US" dirty="0"/>
              <a:t>Inner</a:t>
            </a:r>
          </a:p>
        </p:txBody>
      </p:sp>
      <p:pic>
        <p:nvPicPr>
          <p:cNvPr id="16" name="Graphic 15" descr="Factory with solid fill">
            <a:extLst>
              <a:ext uri="{FF2B5EF4-FFF2-40B4-BE49-F238E27FC236}">
                <a16:creationId xmlns:a16="http://schemas.microsoft.com/office/drawing/2014/main" id="{C58C5ECC-7632-DDCB-FF36-FF238EDAD5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417280" y="3135936"/>
            <a:ext cx="457200" cy="4571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774F217-9455-39A2-C467-263548E0A7A2}"/>
              </a:ext>
            </a:extLst>
          </p:cNvPr>
          <p:cNvSpPr txBox="1"/>
          <p:nvPr/>
        </p:nvSpPr>
        <p:spPr>
          <a:xfrm rot="21038254">
            <a:off x="8128214" y="2610673"/>
            <a:ext cx="1815093" cy="104345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669896"/>
              </a:avLst>
            </a:prstTxWarp>
            <a:spAutoFit/>
          </a:bodyPr>
          <a:lstStyle/>
          <a:p>
            <a:pPr algn="ctr"/>
            <a:r>
              <a:rPr lang="en-US" dirty="0"/>
              <a:t>Outer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8BDF7C-712E-217E-F558-38216AB53960}"/>
              </a:ext>
            </a:extLst>
          </p:cNvPr>
          <p:cNvSpPr txBox="1"/>
          <p:nvPr/>
        </p:nvSpPr>
        <p:spPr>
          <a:xfrm rot="21328183">
            <a:off x="7776684" y="1925816"/>
            <a:ext cx="1738392" cy="935113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669896"/>
              </a:avLst>
            </a:prstTxWarp>
            <a:spAutoFit/>
          </a:bodyPr>
          <a:lstStyle/>
          <a:p>
            <a:pPr algn="ctr"/>
            <a:r>
              <a:rPr lang="en-US" dirty="0"/>
              <a:t>Beyond</a:t>
            </a:r>
          </a:p>
        </p:txBody>
      </p:sp>
    </p:spTree>
    <p:extLst>
      <p:ext uri="{BB962C8B-B14F-4D97-AF65-F5344CB8AC3E}">
        <p14:creationId xmlns:p14="http://schemas.microsoft.com/office/powerpoint/2010/main" val="174471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4" grpId="0" animBg="1"/>
      <p:bldP spid="20" grpId="0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0B0C0-43D8-9476-17D2-28F1918E6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2AB8D-2DCB-9997-ED7A-D156E1172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239" y="266433"/>
            <a:ext cx="10058400" cy="1450757"/>
          </a:xfrm>
        </p:spPr>
        <p:txBody>
          <a:bodyPr/>
          <a:lstStyle/>
          <a:p>
            <a:r>
              <a:rPr lang="en-US" dirty="0"/>
              <a:t>Conceptual Framework </a:t>
            </a:r>
            <a:r>
              <a:rPr lang="en-US" sz="1800" i="1" dirty="0"/>
              <a:t>(what drives our expectations)</a:t>
            </a:r>
            <a:endParaRPr lang="en-US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B7916-364B-B926-3D53-C77E2D824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854138"/>
            <a:ext cx="10058400" cy="454776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/>
              <a:t>1. Joint Production at the Acre/Stand level</a:t>
            </a:r>
            <a:endParaRPr lang="en-US" sz="4000" i="1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/>
              <a:t>2. Competing Mills with differing inputs/outputs</a:t>
            </a:r>
            <a:endParaRPr lang="en-US" sz="4000" i="1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/>
              <a:t>3. Endogenous Prices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/>
              <a:t>4. Zones of Influence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4000" dirty="0"/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400" b="1" dirty="0"/>
              <a:t>A spatial partial equilibrium model can handle all these needs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95193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1FB0E-6F34-D556-0228-79D6DA10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081" y="210439"/>
            <a:ext cx="10058400" cy="681921"/>
          </a:xfrm>
        </p:spPr>
        <p:txBody>
          <a:bodyPr>
            <a:normAutofit fontScale="90000"/>
          </a:bodyPr>
          <a:lstStyle/>
          <a:p>
            <a:r>
              <a:rPr lang="en-US" dirty="0"/>
              <a:t>LURA Model background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4FF9383-5156-B072-8004-88AA1E3EDFC8}"/>
              </a:ext>
            </a:extLst>
          </p:cNvPr>
          <p:cNvGrpSpPr/>
          <p:nvPr/>
        </p:nvGrpSpPr>
        <p:grpSpPr>
          <a:xfrm>
            <a:off x="6049726" y="1821946"/>
            <a:ext cx="5723863" cy="4428612"/>
            <a:chOff x="12856464" y="4544568"/>
            <a:chExt cx="11449050" cy="885825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A5F713D-223C-E23E-6FFA-149D4915B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56464" y="4544568"/>
              <a:ext cx="11449050" cy="885825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E8978FC-79BC-C85C-95CB-E578729EED20}"/>
                </a:ext>
              </a:extLst>
            </p:cNvPr>
            <p:cNvSpPr txBox="1"/>
            <p:nvPr/>
          </p:nvSpPr>
          <p:spPr>
            <a:xfrm>
              <a:off x="13251732" y="4794413"/>
              <a:ext cx="10744200" cy="461717"/>
            </a:xfrm>
            <a:prstGeom prst="rect">
              <a:avLst/>
            </a:prstGeom>
            <a:solidFill>
              <a:srgbClr val="F1B3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LURA Static Supply Forest Productivity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C1E5C23-051D-5999-85B0-22DB4DA85FFD}"/>
              </a:ext>
            </a:extLst>
          </p:cNvPr>
          <p:cNvGrpSpPr/>
          <p:nvPr/>
        </p:nvGrpSpPr>
        <p:grpSpPr>
          <a:xfrm>
            <a:off x="6049726" y="1821946"/>
            <a:ext cx="5723863" cy="4428612"/>
            <a:chOff x="12856464" y="4544568"/>
            <a:chExt cx="11449050" cy="885825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01B4258-C152-0C7F-B9B3-A1F0DE15A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56464" y="4544568"/>
              <a:ext cx="11449050" cy="8858250"/>
            </a:xfrm>
            <a:prstGeom prst="rect">
              <a:avLst/>
            </a:prstGeom>
            <a:solidFill>
              <a:srgbClr val="FFFFFF"/>
            </a:solidFill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3C3DCA-7E8D-B698-9151-82F2D3800A36}"/>
                </a:ext>
              </a:extLst>
            </p:cNvPr>
            <p:cNvSpPr txBox="1"/>
            <p:nvPr/>
          </p:nvSpPr>
          <p:spPr>
            <a:xfrm>
              <a:off x="13222866" y="4730882"/>
              <a:ext cx="10744200" cy="461717"/>
            </a:xfrm>
            <a:prstGeom prst="rect">
              <a:avLst/>
            </a:prstGeom>
            <a:solidFill>
              <a:srgbClr val="F1B3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LURA Static Demand Mill Locations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EB3ED3D-55E1-F331-7F1E-6C1E23D3ADB0}"/>
              </a:ext>
            </a:extLst>
          </p:cNvPr>
          <p:cNvGrpSpPr/>
          <p:nvPr/>
        </p:nvGrpSpPr>
        <p:grpSpPr>
          <a:xfrm>
            <a:off x="6047837" y="1820550"/>
            <a:ext cx="5723863" cy="4428612"/>
            <a:chOff x="12852684" y="4541775"/>
            <a:chExt cx="11449050" cy="885825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1BFA5C8-9830-EC49-BF1A-FFA8E72F0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52684" y="4541775"/>
              <a:ext cx="11449050" cy="885825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B1C31D6-E607-2108-439E-38C152455F0F}"/>
                </a:ext>
              </a:extLst>
            </p:cNvPr>
            <p:cNvSpPr txBox="1"/>
            <p:nvPr/>
          </p:nvSpPr>
          <p:spPr>
            <a:xfrm>
              <a:off x="13233684" y="4672740"/>
              <a:ext cx="10744200" cy="461717"/>
            </a:xfrm>
            <a:prstGeom prst="rect">
              <a:avLst/>
            </a:prstGeom>
            <a:solidFill>
              <a:srgbClr val="F1B3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LURA Static Supply Forest Ownership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1E3516D-2A70-2285-AE89-10145154A07A}"/>
              </a:ext>
            </a:extLst>
          </p:cNvPr>
          <p:cNvSpPr txBox="1"/>
          <p:nvPr/>
        </p:nvSpPr>
        <p:spPr>
          <a:xfrm rot="10800000" flipV="1">
            <a:off x="337325" y="746000"/>
            <a:ext cx="1112391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Balance supply and demand with price sensitive demand</a:t>
            </a:r>
          </a:p>
          <a:p>
            <a:pPr marL="342866" indent="-342866">
              <a:buFont typeface="+mj-lt"/>
              <a:buAutoNum type="arabicPeriod"/>
            </a:pPr>
            <a:r>
              <a:rPr lang="en-US" sz="2000" dirty="0"/>
              <a:t>Which has a forest land base representation (164k plots)</a:t>
            </a:r>
          </a:p>
          <a:p>
            <a:pPr marL="342866" indent="-342866">
              <a:buFont typeface="+mj-lt"/>
              <a:buAutoNum type="arabicPeriod"/>
            </a:pPr>
            <a:r>
              <a:rPr lang="en-US" sz="2000" dirty="0"/>
              <a:t>And a forest products market representation (3.4k mills)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AF5DD4C4-72C4-77F0-82F4-6780BE7F88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25" y="1716453"/>
            <a:ext cx="2857169" cy="2209402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9DE7820-689B-062A-E6AC-B9DECD196D67}"/>
              </a:ext>
            </a:extLst>
          </p:cNvPr>
          <p:cNvGrpSpPr/>
          <p:nvPr/>
        </p:nvGrpSpPr>
        <p:grpSpPr>
          <a:xfrm>
            <a:off x="6049726" y="1821946"/>
            <a:ext cx="5723863" cy="4428612"/>
            <a:chOff x="12856464" y="4544568"/>
            <a:chExt cx="11449050" cy="885825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9AB7E8E-5741-44D4-9283-8A6F06CB5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856464" y="4544568"/>
              <a:ext cx="11449050" cy="885825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B8B769D-4E5B-60D5-9771-BBF2F762D929}"/>
                </a:ext>
              </a:extLst>
            </p:cNvPr>
            <p:cNvSpPr txBox="1"/>
            <p:nvPr/>
          </p:nvSpPr>
          <p:spPr>
            <a:xfrm>
              <a:off x="13240912" y="4733180"/>
              <a:ext cx="10744200" cy="461717"/>
            </a:xfrm>
            <a:prstGeom prst="rect">
              <a:avLst/>
            </a:prstGeom>
            <a:solidFill>
              <a:srgbClr val="F1B3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b="1" dirty="0"/>
                <a:t>LURA Combined Forest Sector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D8A176D8-C94D-D7D2-E224-4E8ABCF8CA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215" y="3925855"/>
            <a:ext cx="2857169" cy="221057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E460242-0E09-31B1-BF10-21E7DEF0874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954" y="2929197"/>
            <a:ext cx="2857169" cy="2210579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874D91E4-92C9-79EA-C4DA-50BF9516B623}"/>
              </a:ext>
            </a:extLst>
          </p:cNvPr>
          <p:cNvSpPr txBox="1"/>
          <p:nvPr/>
        </p:nvSpPr>
        <p:spPr>
          <a:xfrm>
            <a:off x="6459355" y="2244700"/>
            <a:ext cx="2825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126 Ports/Border Crossings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15185AB-96E4-354B-E730-AE52DE1E46B1}"/>
              </a:ext>
            </a:extLst>
          </p:cNvPr>
          <p:cNvCxnSpPr>
            <a:cxnSpLocks/>
          </p:cNvCxnSpPr>
          <p:nvPr/>
        </p:nvCxnSpPr>
        <p:spPr>
          <a:xfrm flipH="1">
            <a:off x="7394136" y="2465658"/>
            <a:ext cx="228574" cy="15131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EB19718E-D450-7191-826F-541B7259BBA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337" y="4735310"/>
            <a:ext cx="2383467" cy="106372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D0B08EDE-0B19-CB00-E081-CC14E4EDB6C1}"/>
              </a:ext>
            </a:extLst>
          </p:cNvPr>
          <p:cNvSpPr txBox="1"/>
          <p:nvPr/>
        </p:nvSpPr>
        <p:spPr>
          <a:xfrm>
            <a:off x="9774477" y="2452199"/>
            <a:ext cx="1904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3,365 Manufacturing Facilities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C5DA394-E67F-4094-3B89-78738BB0C773}"/>
              </a:ext>
            </a:extLst>
          </p:cNvPr>
          <p:cNvCxnSpPr>
            <a:cxnSpLocks/>
          </p:cNvCxnSpPr>
          <p:nvPr/>
        </p:nvCxnSpPr>
        <p:spPr>
          <a:xfrm flipH="1">
            <a:off x="10137019" y="2952509"/>
            <a:ext cx="419409" cy="217509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71F37DCC-7232-9067-3224-427AC57C8B2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7259" y="1732627"/>
            <a:ext cx="2565611" cy="119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72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019D0D-CB6B-FB07-1E42-B645C84DE88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23" y="656692"/>
            <a:ext cx="7632848" cy="55446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Afbeeldingsresultaat voor saw logs">
            <a:extLst>
              <a:ext uri="{FF2B5EF4-FFF2-40B4-BE49-F238E27FC236}">
                <a16:creationId xmlns:a16="http://schemas.microsoft.com/office/drawing/2014/main" id="{08527CB8-0943-5C26-07A4-D28505304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848" y="2717204"/>
            <a:ext cx="135423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Afbeeldingsresultaat voor pulp logs">
            <a:extLst>
              <a:ext uri="{FF2B5EF4-FFF2-40B4-BE49-F238E27FC236}">
                <a16:creationId xmlns:a16="http://schemas.microsoft.com/office/drawing/2014/main" id="{162346FB-7991-132C-92E9-57DCA498B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849" y="4041069"/>
            <a:ext cx="135423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Afbeeldingsresultaat voor logging residues">
            <a:extLst>
              <a:ext uri="{FF2B5EF4-FFF2-40B4-BE49-F238E27FC236}">
                <a16:creationId xmlns:a16="http://schemas.microsoft.com/office/drawing/2014/main" id="{7D53F010-FD50-628D-7BD8-2BCAB0895E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848" y="5373316"/>
            <a:ext cx="135423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295741-6AEA-2A78-B6DA-7A02DD8E5A6C}"/>
              </a:ext>
            </a:extLst>
          </p:cNvPr>
          <p:cNvSpPr txBox="1"/>
          <p:nvPr/>
        </p:nvSpPr>
        <p:spPr>
          <a:xfrm>
            <a:off x="8679765" y="901322"/>
            <a:ext cx="32053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49FFF"/>
                </a:solidFill>
              </a:rPr>
              <a:t>Primary feedstocks used in wood products and energy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13C6E4-7ED4-EC1B-DDE9-1932441A7D56}"/>
              </a:ext>
            </a:extLst>
          </p:cNvPr>
          <p:cNvSpPr txBox="1"/>
          <p:nvPr/>
        </p:nvSpPr>
        <p:spPr>
          <a:xfrm>
            <a:off x="8679765" y="2851986"/>
            <a:ext cx="32053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Residues generated in wood products production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147F80-586D-647E-838B-E8292D33C9A2}"/>
              </a:ext>
            </a:extLst>
          </p:cNvPr>
          <p:cNvSpPr txBox="1"/>
          <p:nvPr/>
        </p:nvSpPr>
        <p:spPr>
          <a:xfrm>
            <a:off x="8679766" y="4629712"/>
            <a:ext cx="2933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92D050"/>
                </a:solidFill>
              </a:rPr>
              <a:t>Residues used in wood products and energy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1C5150-A7CB-8C6E-13BC-CEB802080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31" y="228600"/>
            <a:ext cx="10870650" cy="609071"/>
          </a:xfrm>
        </p:spPr>
        <p:txBody>
          <a:bodyPr>
            <a:normAutofit fontScale="90000"/>
          </a:bodyPr>
          <a:lstStyle/>
          <a:p>
            <a:r>
              <a:rPr lang="nl-NL" dirty="0"/>
              <a:t>LURA Cascading wood flow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727694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BC883-3D4B-3E4D-BB55-EA127DF6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988906"/>
            <a:ext cx="10058400" cy="1450757"/>
          </a:xfrm>
        </p:spPr>
        <p:txBody>
          <a:bodyPr/>
          <a:lstStyle/>
          <a:p>
            <a:r>
              <a:rPr lang="en-US" dirty="0"/>
              <a:t>Planned </a:t>
            </a:r>
            <a:br>
              <a:rPr lang="en-US" dirty="0"/>
            </a:br>
            <a:r>
              <a:rPr lang="en-US" dirty="0"/>
              <a:t>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34419-4823-D5D6-FC20-E2CC960FB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ED3A70-D975-9BAA-DCA2-FF8EFE796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502" y="286603"/>
            <a:ext cx="7849498" cy="596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6576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BD81E1639E104B897B7464782B49BF" ma:contentTypeVersion="26" ma:contentTypeDescription="Create a new document." ma:contentTypeScope="" ma:versionID="2ac2038dccef4cdfd213c45cc9574a1b">
  <xsd:schema xmlns:xsd="http://www.w3.org/2001/XMLSchema" xmlns:xs="http://www.w3.org/2001/XMLSchema" xmlns:p="http://schemas.microsoft.com/office/2006/metadata/properties" xmlns:ns2="4cecae92-d326-45b1-80cf-0205f9ead9fa" xmlns:ns3="955c11f9-020b-4ea4-b49f-f676139b16a5" targetNamespace="http://schemas.microsoft.com/office/2006/metadata/properties" ma:root="true" ma:fieldsID="6ba057d56c77b88074d1eb67a6ec7df5" ns2:_="" ns3:_="">
    <xsd:import namespace="4cecae92-d326-45b1-80cf-0205f9ead9fa"/>
    <xsd:import namespace="955c11f9-020b-4ea4-b49f-f676139b16a5"/>
    <xsd:element name="properties">
      <xsd:complexType>
        <xsd:sequence>
          <xsd:element name="documentManagement">
            <xsd:complexType>
              <xsd:all>
                <xsd:element ref="ns2:Client" minOccurs="0"/>
                <xsd:element ref="ns2:ProjectID" minOccurs="0"/>
                <xsd:element ref="ns3:SharedWithUsers" minOccurs="0"/>
                <xsd:element ref="ns3:SharedWithDetails" minOccurs="0"/>
                <xsd:element ref="ns2:ProjectName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Statu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  <xsd:element ref="ns2:Date" minOccurs="0"/>
                <xsd:element ref="ns2:MediaServiceObjectDetectorVersions" minOccurs="0"/>
                <xsd:element ref="ns2:FileDescrip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cae92-d326-45b1-80cf-0205f9ead9fa" elementFormDefault="qualified">
    <xsd:import namespace="http://schemas.microsoft.com/office/2006/documentManagement/types"/>
    <xsd:import namespace="http://schemas.microsoft.com/office/infopath/2007/PartnerControls"/>
    <xsd:element name="Client" ma:index="8" nillable="true" ma:displayName="Client" ma:format="Dropdown" ma:internalName="Client">
      <xsd:simpleType>
        <xsd:restriction base="dms:Text">
          <xsd:maxLength value="255"/>
        </xsd:restriction>
      </xsd:simpleType>
    </xsd:element>
    <xsd:element name="ProjectID" ma:index="9" nillable="true" ma:displayName="Project Number" ma:format="Dropdown" ma:internalName="ProjectID">
      <xsd:simpleType>
        <xsd:restriction base="dms:Text">
          <xsd:maxLength value="255"/>
        </xsd:restriction>
      </xsd:simpleType>
    </xsd:element>
    <xsd:element name="ProjectName" ma:index="12" nillable="true" ma:displayName="Project Name" ma:format="Dropdown" ma:internalName="ProjectName">
      <xsd:simpleType>
        <xsd:restriction base="dms:Text">
          <xsd:maxLength value="255"/>
        </xsd:restriction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23b40f3a-84d0-4acf-ad34-a39173ff9c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Status" ma:index="23" nillable="true" ma:displayName="Status" ma:format="Dropdown" ma:internalName="Status">
      <xsd:simpleType>
        <xsd:restriction base="dms:Choice">
          <xsd:enumeration value="Active"/>
          <xsd:enumeration value="Closed"/>
        </xsd:restriction>
      </xsd:simpleType>
    </xsd:element>
    <xsd:element name="MediaServiceDateTaken" ma:index="2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ate" ma:index="28" nillable="true" ma:displayName="Date" ma:format="DateOnly" ma:internalName="Date">
      <xsd:simpleType>
        <xsd:restriction base="dms:DateTime"/>
      </xsd:simpleType>
    </xsd:element>
    <xsd:element name="MediaServiceObjectDetectorVersions" ma:index="2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FileDescription" ma:index="30" nillable="true" ma:displayName="File Description" ma:description="Short description of the file" ma:format="Dropdown" ma:internalName="FileDescription">
      <xsd:simpleType>
        <xsd:restriction base="dms:Text">
          <xsd:maxLength value="255"/>
        </xsd:restriction>
      </xsd:simpleType>
    </xsd:element>
    <xsd:element name="MediaServiceBillingMetadata" ma:index="3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5c11f9-020b-4ea4-b49f-f676139b16a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146e6daf-71af-4009-ad17-73c15e282d41}" ma:internalName="TaxCatchAll" ma:showField="CatchAllData" ma:web="955c11f9-020b-4ea4-b49f-f676139b16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4cecae92-d326-45b1-80cf-0205f9ead9fa" xsi:nil="true"/>
    <TaxCatchAll xmlns="955c11f9-020b-4ea4-b49f-f676139b16a5" xsi:nil="true"/>
    <FileDescription xmlns="4cecae92-d326-45b1-80cf-0205f9ead9fa" xsi:nil="true"/>
    <lcf76f155ced4ddcb4097134ff3c332f xmlns="4cecae92-d326-45b1-80cf-0205f9ead9fa">
      <Terms xmlns="http://schemas.microsoft.com/office/infopath/2007/PartnerControls"/>
    </lcf76f155ced4ddcb4097134ff3c332f>
    <ProjectID xmlns="4cecae92-d326-45b1-80cf-0205f9ead9fa" xsi:nil="true"/>
    <ProjectName xmlns="4cecae92-d326-45b1-80cf-0205f9ead9fa" xsi:nil="true"/>
    <Client xmlns="4cecae92-d326-45b1-80cf-0205f9ead9fa" xsi:nil="true"/>
    <Status xmlns="4cecae92-d326-45b1-80cf-0205f9ead9fa" xsi:nil="true"/>
  </documentManagement>
</p:properties>
</file>

<file path=customXml/itemProps1.xml><?xml version="1.0" encoding="utf-8"?>
<ds:datastoreItem xmlns:ds="http://schemas.openxmlformats.org/officeDocument/2006/customXml" ds:itemID="{004E22BB-DB08-4A70-AC7F-B50A2B70BD79}"/>
</file>

<file path=customXml/itemProps2.xml><?xml version="1.0" encoding="utf-8"?>
<ds:datastoreItem xmlns:ds="http://schemas.openxmlformats.org/officeDocument/2006/customXml" ds:itemID="{39B7C5DE-53D4-4E5F-BC1F-518B713BBCBF}"/>
</file>

<file path=customXml/itemProps3.xml><?xml version="1.0" encoding="utf-8"?>
<ds:datastoreItem xmlns:ds="http://schemas.openxmlformats.org/officeDocument/2006/customXml" ds:itemID="{458CAF69-E7D9-48C0-A8F3-BD89ED0C9296}"/>
</file>

<file path=docMetadata/LabelInfo.xml><?xml version="1.0" encoding="utf-8"?>
<clbl:labelList xmlns:clbl="http://schemas.microsoft.com/office/2020/mipLabelMetadata">
  <clbl:label id="{22177130-642f-41d9-9211-74237ad5687d}" enabled="0" method="" siteId="{22177130-642f-41d9-9211-74237ad5687d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4384</TotalTime>
  <Words>1231</Words>
  <Application>Microsoft Office PowerPoint</Application>
  <PresentationFormat>Widescreen</PresentationFormat>
  <Paragraphs>237</Paragraphs>
  <Slides>27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Retrospect</vt:lpstr>
      <vt:lpstr>Using a Spatial Equilibrium Model to Identify Zones of Influence with Bioenergy Expansion</vt:lpstr>
      <vt:lpstr>Conceptual Framework (what drives our expectations)</vt:lpstr>
      <vt:lpstr>Conceptual Framework (what drives our expectations)</vt:lpstr>
      <vt:lpstr>Conceptual Framework (what drives our expectations)</vt:lpstr>
      <vt:lpstr>Conceptual Framework (what drives our expectations)</vt:lpstr>
      <vt:lpstr>Conceptual Framework (what drives our expectations)</vt:lpstr>
      <vt:lpstr>LURA Model background</vt:lpstr>
      <vt:lpstr>LURA Cascading wood flow</vt:lpstr>
      <vt:lpstr>Planned  Expansion</vt:lpstr>
      <vt:lpstr>Impact of Large biopower facilities with BECCS in the southern US.</vt:lpstr>
      <vt:lpstr>Impact of Large biopower facilities with BECCS in the southern US.</vt:lpstr>
      <vt:lpstr>Impact of Large biopower facilities with BECCS in the southern US.</vt:lpstr>
      <vt:lpstr>Impact of Large biopower facilities with BECCS in the southern US.</vt:lpstr>
      <vt:lpstr>Impact of Large biopower facilities with BECCS in the southern US.</vt:lpstr>
      <vt:lpstr>Impact of Large biopower facilities with BECCS in the southern US.</vt:lpstr>
      <vt:lpstr>Impact of Large biopower facilities with BECCS in the southern US.</vt:lpstr>
      <vt:lpstr>Impact of Large biopower facilities with BECCS in the southern US.</vt:lpstr>
      <vt:lpstr>Impact of Large biopower facilities with BECCS in the southern US.</vt:lpstr>
      <vt:lpstr>Impact of Large biopower facilities with BECCS in the southern US.</vt:lpstr>
      <vt:lpstr>Impact of Large biopower facilities with BECCS in the southern US.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takeaways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Woodshed maps for industry, extension, and woodland owners in the Lakes States</dc:title>
  <dc:creator>Pokharel, Raju</dc:creator>
  <cp:lastModifiedBy>Pokharel, Raju</cp:lastModifiedBy>
  <cp:revision>56</cp:revision>
  <dcterms:created xsi:type="dcterms:W3CDTF">2022-07-20T13:32:12Z</dcterms:created>
  <dcterms:modified xsi:type="dcterms:W3CDTF">2026-04-16T12:06:16Z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0x0101004CBD81E1639E104B897B7464782B49BF</vt:lpwstr>
  </property>
</Properties>
</file>