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10"/>
  </p:normalViewPr>
  <p:slideViewPr>
    <p:cSldViewPr snapToGrid="0" snapToObjects="1">
      <p:cViewPr varScale="1">
        <p:scale>
          <a:sx n="139" d="100"/>
          <a:sy n="139" d="100"/>
        </p:scale>
        <p:origin x="17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10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E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6583680" y="274320"/>
            <a:ext cx="2651760" cy="26517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502920"/>
            <a:ext cx="7772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From Field to Framework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502920" y="1481328"/>
            <a:ext cx="71323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Integrating Agriculture into Climate Damage Assessment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502920" y="2084832"/>
            <a:ext cx="5303520" cy="36576"/>
          </a:xfrm>
          <a:prstGeom prst="rect">
            <a:avLst/>
          </a:prstGeom>
          <a:solidFill>
            <a:srgbClr val="5A8A3C"/>
          </a:solidFill>
          <a:ln w="12700">
            <a:solidFill>
              <a:srgbClr val="5A8A3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02920" y="2240280"/>
            <a:ext cx="73152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Marcus C Sarofim</a:t>
            </a:r>
            <a:endParaRPr lang="en-US" sz="1300" dirty="0"/>
          </a:p>
          <a:p>
            <a:r>
              <a:rPr lang="en-US" sz="1300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EPA, Climate Change Division  (2008–2026)</a:t>
            </a:r>
          </a:p>
          <a:p>
            <a:pPr marL="0" indent="0" algn="l">
              <a:buNone/>
            </a:pPr>
            <a:r>
              <a:rPr lang="en-US" sz="1300" dirty="0">
                <a:solidFill>
                  <a:srgbClr val="97BC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NYU Marron Institute  ·  Johns Hopkins Energy Policy &amp; Climate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97BC62"/>
                </a:solidFill>
                <a:latin typeface="Calibri" pitchFamily="34" charset="0"/>
                <a:cs typeface="Calibri" pitchFamily="34" charset="-120"/>
              </a:rPr>
              <a:t>https://</a:t>
            </a:r>
            <a:r>
              <a:rPr lang="en-US" sz="1300" dirty="0" err="1">
                <a:solidFill>
                  <a:srgbClr val="97BC62"/>
                </a:solidFill>
                <a:latin typeface="Calibri" pitchFamily="34" charset="0"/>
                <a:cs typeface="Calibri" pitchFamily="34" charset="-120"/>
              </a:rPr>
              <a:t>substack.com</a:t>
            </a:r>
            <a:r>
              <a:rPr lang="en-US" sz="1300" dirty="0">
                <a:solidFill>
                  <a:srgbClr val="97BC62"/>
                </a:solidFill>
                <a:latin typeface="Calibri" pitchFamily="34" charset="0"/>
                <a:cs typeface="Calibri" pitchFamily="34" charset="-120"/>
              </a:rPr>
              <a:t>/@</a:t>
            </a:r>
            <a:r>
              <a:rPr lang="en-US" sz="1300" dirty="0" err="1">
                <a:solidFill>
                  <a:srgbClr val="97BC62"/>
                </a:solidFill>
                <a:latin typeface="Calibri" pitchFamily="34" charset="0"/>
                <a:cs typeface="Calibri" pitchFamily="34" charset="-120"/>
              </a:rPr>
              <a:t>thesaraphreport</a:t>
            </a:r>
            <a:endParaRPr lang="en-US" sz="1300" dirty="0">
              <a:solidFill>
                <a:srgbClr val="97BC62"/>
              </a:solidFill>
              <a:latin typeface="Calibri" pitchFamily="34" charset="0"/>
              <a:cs typeface="Calibri" pitchFamily="34" charset="-12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02920" y="3502152"/>
            <a:ext cx="4199709" cy="475488"/>
          </a:xfrm>
          <a:prstGeom prst="rect">
            <a:avLst/>
          </a:prstGeom>
          <a:solidFill>
            <a:srgbClr val="0D1A0E"/>
          </a:solidFill>
          <a:ln w="12700">
            <a:solidFill>
              <a:srgbClr val="5A8A3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8640" y="3520440"/>
            <a:ext cx="4153989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A0B8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 statements in this presentation are my own and do not necessarily reflect</a:t>
            </a:r>
            <a:endParaRPr lang="en-US" sz="1000" dirty="0"/>
          </a:p>
          <a:p>
            <a:pPr marL="0" indent="0" algn="l">
              <a:buNone/>
            </a:pPr>
            <a:r>
              <a:rPr lang="en-US" sz="1000" i="1" dirty="0">
                <a:solidFill>
                  <a:srgbClr val="A0B8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views of any of my current or former organizations.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502920" y="4681728"/>
            <a:ext cx="7772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Forestry &amp; Agriculture Modeling Forum  ·  April 14, 2026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solidFill>
            <a:srgbClr val="5A8A3C"/>
          </a:solidFill>
          <a:ln w="12700">
            <a:solidFill>
              <a:srgbClr val="5A8A3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</a:rPr>
              <a:t>TAKEAWAYS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11480" y="1371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Takeaway and Wishlist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" y="731520"/>
            <a:ext cx="832104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20040" y="914400"/>
            <a:ext cx="8503920" cy="932688"/>
          </a:xfrm>
          <a:prstGeom prst="rect">
            <a:avLst/>
          </a:prstGeom>
          <a:solidFill>
            <a:srgbClr val="1A2E1B"/>
          </a:solidFill>
          <a:ln w="12700">
            <a:solidFill>
              <a:srgbClr val="1A2E1B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320040" y="914400"/>
            <a:ext cx="73152" cy="932688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93192" y="914400"/>
            <a:ext cx="8458200" cy="932688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Informing policymakers is helped by a tool that can be run quickly and easily.
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 requires (careful) simplifications. </a:t>
            </a:r>
          </a:p>
          <a:p>
            <a:pPr marL="0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Agriculture results can be more useful when translated into damage functions.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20040" y="1993392"/>
            <a:ext cx="2743200" cy="2926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9D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20040" y="1993392"/>
            <a:ext cx="64008" cy="2926080"/>
          </a:xfrm>
          <a:prstGeom prst="rect">
            <a:avLst/>
          </a:prstGeom>
          <a:solidFill>
            <a:srgbClr val="C97A0A"/>
          </a:solidFill>
          <a:ln w="12700">
            <a:solidFill>
              <a:srgbClr val="C97A0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02920" y="2221992"/>
            <a:ext cx="24688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CO₂ fertilization: build a 2D response surface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502920" y="2834640"/>
            <a:ext cx="2468880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Climate sensitivity decouples ΔT and CO₂ across trajectories. By-degree functions should treat both as explicit inputs.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3218688" y="1993392"/>
            <a:ext cx="2743200" cy="2926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9D0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3218688" y="1993392"/>
            <a:ext cx="64008" cy="2926080"/>
          </a:xfrm>
          <a:prstGeom prst="rect">
            <a:avLst/>
          </a:prstGeom>
          <a:solidFill>
            <a:srgbClr val="1A6B78"/>
          </a:solidFill>
          <a:ln w="12700">
            <a:solidFill>
              <a:srgbClr val="1A6B78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401568" y="2203704"/>
            <a:ext cx="24688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Extreme flooding: GCM drizzle bias</a:t>
            </a:r>
            <a:endParaRPr lang="en-US" sz="1200" dirty="0"/>
          </a:p>
        </p:txBody>
      </p:sp>
      <p:sp>
        <p:nvSpPr>
          <p:cNvPr id="23" name="Text 19"/>
          <p:cNvSpPr/>
          <p:nvPr/>
        </p:nvSpPr>
        <p:spPr>
          <a:xfrm>
            <a:off x="3401568" y="2688336"/>
            <a:ext cx="2468880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GCMs &amp; even some downscaling methods often underestimate extreme precip events. </a:t>
            </a:r>
          </a:p>
          <a:p>
            <a:pPr marL="0" indent="0" algn="l">
              <a:buNone/>
            </a:pPr>
            <a:endParaRPr lang="en-US" sz="1400" dirty="0">
              <a:solidFill>
                <a:srgbClr val="5A6B5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buNone/>
            </a:pPr>
            <a:r>
              <a:rPr lang="en-US" sz="14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1993-scale Midwest flood → $41B/event; at 1-in-10yr frequency → $4B/yr annualized. </a:t>
            </a:r>
            <a:endParaRPr lang="en-US" sz="1400" dirty="0"/>
          </a:p>
        </p:txBody>
      </p:sp>
      <p:sp>
        <p:nvSpPr>
          <p:cNvPr id="24" name="Shape 20"/>
          <p:cNvSpPr/>
          <p:nvPr/>
        </p:nvSpPr>
        <p:spPr>
          <a:xfrm>
            <a:off x="6108192" y="1993392"/>
            <a:ext cx="2743200" cy="2926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9D0"/>
            </a:solidFill>
            <a:prstDash val="solid"/>
          </a:ln>
        </p:spPr>
      </p:sp>
      <p:sp>
        <p:nvSpPr>
          <p:cNvPr id="25" name="Shape 21"/>
          <p:cNvSpPr/>
          <p:nvPr/>
        </p:nvSpPr>
        <p:spPr>
          <a:xfrm>
            <a:off x="6108192" y="1993392"/>
            <a:ext cx="64008" cy="292608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27" name="Text 23"/>
          <p:cNvSpPr/>
          <p:nvPr/>
        </p:nvSpPr>
        <p:spPr>
          <a:xfrm>
            <a:off x="6272784" y="2084832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1400" dirty="0"/>
          </a:p>
        </p:txBody>
      </p:sp>
      <p:sp>
        <p:nvSpPr>
          <p:cNvPr id="29" name="Text 24"/>
          <p:cNvSpPr/>
          <p:nvPr/>
        </p:nvSpPr>
        <p:spPr>
          <a:xfrm>
            <a:off x="6291072" y="2157984"/>
            <a:ext cx="24688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Pest/weed expansion → pesticide → water quality</a:t>
            </a:r>
            <a:endParaRPr lang="en-US" sz="1200" dirty="0"/>
          </a:p>
        </p:txBody>
      </p:sp>
      <p:sp>
        <p:nvSpPr>
          <p:cNvPr id="30" name="Text 25"/>
          <p:cNvSpPr/>
          <p:nvPr/>
        </p:nvSpPr>
        <p:spPr>
          <a:xfrm>
            <a:off x="6291072" y="2834640"/>
            <a:ext cx="2468880" cy="1664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Warming expands pest ranges and accelerates weed growth → more herbicide and pesticide use → downstream water quality and ecosystem impacts. </a:t>
            </a:r>
            <a:endParaRPr lang="en-US" sz="1400" dirty="0"/>
          </a:p>
        </p:txBody>
      </p:sp>
      <p:sp>
        <p:nvSpPr>
          <p:cNvPr id="31" name="Text 26"/>
          <p:cNvSpPr/>
          <p:nvPr/>
        </p:nvSpPr>
        <p:spPr>
          <a:xfrm>
            <a:off x="411480" y="4864608"/>
            <a:ext cx="8321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5A6B5B"/>
                </a:solidFill>
              </a:rPr>
              <a:t>Substack post: thesaraphreport.substack.com  ·  Fei et al. 2023, Anthropocene 42:100386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solidFill>
            <a:srgbClr val="5A8A3C"/>
          </a:solidFill>
          <a:ln w="12700">
            <a:solidFill>
              <a:srgbClr val="5A8A3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CONTEXT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404223" y="9361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Agriculture in SC-GHG 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and multi-sector damage models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11480" y="731520"/>
            <a:ext cx="832104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987552"/>
            <a:ext cx="8458200" cy="457200"/>
          </a:xfrm>
          <a:prstGeom prst="rect">
            <a:avLst/>
          </a:prstGeom>
          <a:solidFill>
            <a:srgbClr val="1A2E1B"/>
          </a:solidFill>
          <a:ln w="12700">
            <a:solidFill>
              <a:srgbClr val="1A2E1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65760" y="987552"/>
            <a:ext cx="1508760" cy="45720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1920240" y="987552"/>
            <a:ext cx="1965960" cy="45720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3931920" y="987552"/>
            <a:ext cx="1965960" cy="45720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Crops covered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5943600" y="987552"/>
            <a:ext cx="1783080" cy="45720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of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damage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7772400" y="987552"/>
            <a:ext cx="1051560" cy="45720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65760" y="1444752"/>
            <a:ext cx="8458200" cy="914400"/>
          </a:xfrm>
          <a:prstGeom prst="rect">
            <a:avLst/>
          </a:prstGeom>
          <a:solidFill>
            <a:srgbClr val="FFF0EE"/>
          </a:solidFill>
          <a:ln w="6350">
            <a:solidFill>
              <a:srgbClr val="D0D9D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38912" y="1444752"/>
            <a:ext cx="1417320" cy="914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GIVE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920240" y="1444752"/>
            <a:ext cx="1965960" cy="914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Moore et al.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2017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931920" y="1444752"/>
            <a:ext cx="1965960" cy="914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Maize, rice,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wheat, soybeans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172200" y="1627632"/>
            <a:ext cx="1325880" cy="548640"/>
          </a:xfrm>
          <a:prstGeom prst="rect">
            <a:avLst/>
          </a:prstGeom>
          <a:solidFill>
            <a:srgbClr val="B22222"/>
          </a:solidFill>
          <a:ln w="12700">
            <a:solidFill>
              <a:srgbClr val="B22222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172200" y="1627632"/>
            <a:ext cx="1325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47%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7772400" y="1444752"/>
            <a:ext cx="1051560" cy="914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65760" y="2450592"/>
            <a:ext cx="845820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D0D9D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38912" y="2450592"/>
            <a:ext cx="1417320" cy="914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DSCIM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920240" y="2450592"/>
            <a:ext cx="1965960" cy="914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Hultgren et al.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2022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3931920" y="2450592"/>
            <a:ext cx="1965960" cy="914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Maize, rice, wheat,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soybeans, sorghum, cassava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172200" y="2633472"/>
            <a:ext cx="1325880" cy="548640"/>
          </a:xfrm>
          <a:prstGeom prst="rect">
            <a:avLst/>
          </a:prstGeom>
          <a:solidFill>
            <a:srgbClr val="5A8A3C"/>
          </a:solidFill>
          <a:ln w="12700">
            <a:solidFill>
              <a:srgbClr val="5A8A3C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172200" y="2633472"/>
            <a:ext cx="1325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1%</a:t>
            </a:r>
            <a:endParaRPr lang="en-US" sz="2000" dirty="0"/>
          </a:p>
        </p:txBody>
      </p:sp>
      <p:sp>
        <p:nvSpPr>
          <p:cNvPr id="25" name="Text 23"/>
          <p:cNvSpPr/>
          <p:nvPr/>
        </p:nvSpPr>
        <p:spPr>
          <a:xfrm>
            <a:off x="7772400" y="2450592"/>
            <a:ext cx="1051560" cy="914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65760" y="3456432"/>
            <a:ext cx="8458200" cy="914400"/>
          </a:xfrm>
          <a:prstGeom prst="rect">
            <a:avLst/>
          </a:prstGeom>
          <a:solidFill>
            <a:srgbClr val="EEF6F8"/>
          </a:solidFill>
          <a:ln w="6350">
            <a:solidFill>
              <a:srgbClr val="D0D9D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38912" y="3456432"/>
            <a:ext cx="1417320" cy="914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FrEDI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920240" y="3456432"/>
            <a:ext cx="1965960" cy="914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Hsiang et al.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2017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3931920" y="3456432"/>
            <a:ext cx="1965960" cy="914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Cotton, maize,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soybean, wheat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172200" y="3639312"/>
            <a:ext cx="1325880" cy="548640"/>
          </a:xfrm>
          <a:prstGeom prst="rect">
            <a:avLst/>
          </a:prstGeom>
          <a:solidFill>
            <a:srgbClr val="1A6B78"/>
          </a:solidFill>
          <a:ln w="12700">
            <a:solidFill>
              <a:srgbClr val="1A6B78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172200" y="3639312"/>
            <a:ext cx="1325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&lt;1%</a:t>
            </a:r>
            <a:endParaRPr lang="en-US" sz="2000" dirty="0"/>
          </a:p>
        </p:txBody>
      </p:sp>
      <p:sp>
        <p:nvSpPr>
          <p:cNvPr id="32" name="Text 30"/>
          <p:cNvSpPr/>
          <p:nvPr/>
        </p:nvSpPr>
        <p:spPr>
          <a:xfrm>
            <a:off x="7772400" y="3456432"/>
            <a:ext cx="1051560" cy="9144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only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11480" y="4828032"/>
            <a:ext cx="8321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5A6B5B"/>
                </a:solidFill>
              </a:rPr>
              <a:t>GIVE = Global Damages Framework  ·  DSCIM = Data-driven Spatial Climate Impact Model  ·  FrEDI = Framework for Evaluating Damages and Impacts</a:t>
            </a:r>
            <a:endParaRPr lang="en-US" sz="9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401111-5CAF-56DA-806B-690C87CFE8E8}"/>
              </a:ext>
            </a:extLst>
          </p:cNvPr>
          <p:cNvSpPr txBox="1"/>
          <p:nvPr/>
        </p:nvSpPr>
        <p:spPr>
          <a:xfrm>
            <a:off x="265176" y="4352544"/>
            <a:ext cx="8622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None of the three models are process based. All have CO</a:t>
            </a:r>
            <a:r>
              <a:rPr lang="en-US" sz="1600" baseline="-25000" dirty="0"/>
              <a:t>2</a:t>
            </a:r>
            <a:r>
              <a:rPr lang="en-US" sz="1600" dirty="0"/>
              <a:t> as an implicit function of temperature. A wide range of damages. These could be addressed by the ag modeling community.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solidFill>
            <a:srgbClr val="5A8A3C"/>
          </a:solidFill>
          <a:ln w="12700">
            <a:solidFill>
              <a:srgbClr val="5A8A3C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MOTIVATION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365760" y="246888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Great ag science doesn't automatically feed policy tools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" y="731520"/>
            <a:ext cx="832104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20040" y="914400"/>
            <a:ext cx="3840480" cy="4041648"/>
          </a:xfrm>
          <a:prstGeom prst="rect">
            <a:avLst/>
          </a:prstGeom>
          <a:solidFill>
            <a:srgbClr val="FFFFFF"/>
          </a:solidFill>
          <a:ln w="12700">
            <a:solidFill>
              <a:srgbClr val="D0D9D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00584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100" dirty="0">
                <a:solidFill>
                  <a:srgbClr val="5A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AG MODELERS PRODUCE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443484" y="1522476"/>
            <a:ext cx="3579876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Process-based crop simulations 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(LPJmL, DSSAT, EPIC)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43484" y="2290572"/>
            <a:ext cx="3579876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Econometric yield-climate relationships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443484" y="2976372"/>
            <a:ext cx="3579876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economic models 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(FASOM, GTAP, IMPACT)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443484" y="3808476"/>
            <a:ext cx="3579876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Rich scenario analysis for RCPs</a:t>
            </a:r>
            <a:endParaRPr lang="en-US" sz="1600" dirty="0"/>
          </a:p>
        </p:txBody>
      </p:sp>
      <p:sp>
        <p:nvSpPr>
          <p:cNvPr id="16" name="Shape 10"/>
          <p:cNvSpPr/>
          <p:nvPr/>
        </p:nvSpPr>
        <p:spPr>
          <a:xfrm>
            <a:off x="4160520" y="2743200"/>
            <a:ext cx="822960" cy="0"/>
          </a:xfrm>
          <a:prstGeom prst="line">
            <a:avLst/>
          </a:prstGeom>
          <a:noFill/>
          <a:ln w="31750">
            <a:solidFill>
              <a:srgbClr val="B22222"/>
            </a:solidFill>
            <a:prstDash val="solid"/>
          </a:ln>
        </p:spPr>
      </p:sp>
      <p:sp>
        <p:nvSpPr>
          <p:cNvPr id="17" name="Shape 11"/>
          <p:cNvSpPr/>
          <p:nvPr/>
        </p:nvSpPr>
        <p:spPr>
          <a:xfrm>
            <a:off x="4407408" y="2578608"/>
            <a:ext cx="329184" cy="329184"/>
          </a:xfrm>
          <a:prstGeom prst="line">
            <a:avLst/>
          </a:prstGeom>
          <a:solidFill>
            <a:srgbClr val="B22222"/>
          </a:solidFill>
          <a:ln w="12700">
            <a:solidFill>
              <a:srgbClr val="B22222"/>
            </a:solidFill>
            <a:prstDash val="solid"/>
          </a:ln>
        </p:spPr>
      </p:sp>
      <p:sp>
        <p:nvSpPr>
          <p:cNvPr id="18" name="Text 12"/>
          <p:cNvSpPr/>
          <p:nvPr/>
        </p:nvSpPr>
        <p:spPr>
          <a:xfrm>
            <a:off x="4407408" y="2578608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</a:t>
            </a:r>
            <a:endParaRPr lang="en-US" sz="1400" dirty="0"/>
          </a:p>
        </p:txBody>
      </p:sp>
      <p:sp>
        <p:nvSpPr>
          <p:cNvPr id="19" name="Text 13"/>
          <p:cNvSpPr/>
          <p:nvPr/>
        </p:nvSpPr>
        <p:spPr>
          <a:xfrm>
            <a:off x="4005072" y="2944368"/>
            <a:ext cx="11704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B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plug-and-play</a:t>
            </a:r>
            <a:endParaRPr lang="en-US" sz="850" dirty="0"/>
          </a:p>
        </p:txBody>
      </p:sp>
      <p:sp>
        <p:nvSpPr>
          <p:cNvPr id="20" name="Shape 14"/>
          <p:cNvSpPr/>
          <p:nvPr/>
        </p:nvSpPr>
        <p:spPr>
          <a:xfrm>
            <a:off x="5120640" y="914400"/>
            <a:ext cx="3703320" cy="4041648"/>
          </a:xfrm>
          <a:prstGeom prst="rect">
            <a:avLst/>
          </a:prstGeom>
          <a:solidFill>
            <a:srgbClr val="FFFFFF"/>
          </a:solidFill>
          <a:ln w="12700">
            <a:solidFill>
              <a:srgbClr val="D0D9D0"/>
            </a:solidFill>
            <a:prstDash val="solid"/>
          </a:ln>
        </p:spPr>
      </p:sp>
      <p:sp>
        <p:nvSpPr>
          <p:cNvPr id="21" name="Text 15"/>
          <p:cNvSpPr/>
          <p:nvPr/>
        </p:nvSpPr>
        <p:spPr>
          <a:xfrm>
            <a:off x="5257800" y="1170432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100" dirty="0">
                <a:solidFill>
                  <a:srgbClr val="C97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MAKES FOR GOOD</a:t>
            </a:r>
          </a:p>
          <a:p>
            <a:pPr marL="0" indent="0" algn="ctr">
              <a:buNone/>
            </a:pPr>
            <a:r>
              <a:rPr lang="en-US" sz="1400" b="1" kern="0" spc="100" dirty="0">
                <a:solidFill>
                  <a:srgbClr val="C97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POLICY ANALYSIS TOOLS </a:t>
            </a:r>
          </a:p>
          <a:p>
            <a:pPr marL="0" indent="0" algn="ctr">
              <a:buNone/>
            </a:pPr>
            <a:r>
              <a:rPr lang="en-US" sz="1400" b="1" kern="0" spc="100" dirty="0">
                <a:solidFill>
                  <a:srgbClr val="C97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(like the SC-GHG and </a:t>
            </a:r>
            <a:r>
              <a:rPr lang="en-US" sz="1400" b="1" kern="0" spc="100" dirty="0" err="1">
                <a:solidFill>
                  <a:srgbClr val="C97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FrEDI</a:t>
            </a:r>
            <a:r>
              <a:rPr lang="en-US" sz="1400" b="1" kern="0" spc="100" dirty="0">
                <a:solidFill>
                  <a:srgbClr val="C97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400" dirty="0"/>
          </a:p>
        </p:txBody>
      </p:sp>
      <p:sp>
        <p:nvSpPr>
          <p:cNvPr id="23" name="Text 16"/>
          <p:cNvSpPr/>
          <p:nvPr/>
        </p:nvSpPr>
        <p:spPr>
          <a:xfrm>
            <a:off x="5257800" y="2244852"/>
            <a:ext cx="347472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Flexibility to apply to any global temperature scenario</a:t>
            </a:r>
          </a:p>
          <a:p>
            <a:pPr marL="0" indent="0" algn="l">
              <a:buNone/>
            </a:pPr>
            <a:endParaRPr lang="en-US" sz="1600" dirty="0">
              <a:solidFill>
                <a:srgbClr val="1C2B1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Ability to run hundreds or thousands of times to fill out the probabilistic climate and socioeconomic space</a:t>
            </a:r>
          </a:p>
          <a:p>
            <a:pPr marL="0" indent="0" algn="l">
              <a:buNone/>
            </a:pPr>
            <a:endParaRPr lang="en-US" sz="1600" dirty="0">
              <a:solidFill>
                <a:srgbClr val="1C2B1D"/>
              </a:solidFill>
              <a:latin typeface="Calibri" pitchFamily="34" charset="0"/>
              <a:cs typeface="Calibri" pitchFamily="34" charset="-120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1C2B1D"/>
                </a:solidFill>
                <a:latin typeface="Calibri" pitchFamily="34" charset="0"/>
                <a:cs typeface="Calibri" pitchFamily="34" charset="-120"/>
              </a:rPr>
              <a:t>Ability to handle temperature and CO</a:t>
            </a:r>
            <a:r>
              <a:rPr lang="en-US" sz="1600" baseline="-25000" dirty="0">
                <a:solidFill>
                  <a:srgbClr val="1C2B1D"/>
                </a:solidFill>
                <a:latin typeface="Calibri" pitchFamily="34" charset="0"/>
                <a:cs typeface="Calibri" pitchFamily="34" charset="-120"/>
              </a:rPr>
              <a:t>2</a:t>
            </a:r>
            <a:r>
              <a:rPr lang="en-US" sz="1600" dirty="0">
                <a:solidFill>
                  <a:srgbClr val="1C2B1D"/>
                </a:solidFill>
                <a:latin typeface="Calibri" pitchFamily="34" charset="0"/>
                <a:cs typeface="Calibri" pitchFamily="34" charset="-120"/>
              </a:rPr>
              <a:t> independently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solidFill>
            <a:srgbClr val="5A8A3C"/>
          </a:solidFill>
          <a:ln w="12700">
            <a:solidFill>
              <a:srgbClr val="5A8A3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ARCHITECTURE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411480" y="1371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Approach 1: Pattern scaling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" y="731520"/>
            <a:ext cx="832104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65760" y="868680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b="1" kern="0" spc="100" dirty="0">
                <a:solidFill>
                  <a:srgbClr val="1A6B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CALIBRATION PHASE  (done once, offline)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365760" y="1170432"/>
            <a:ext cx="1691640" cy="658368"/>
          </a:xfrm>
          <a:prstGeom prst="rect">
            <a:avLst/>
          </a:prstGeom>
          <a:solidFill>
            <a:srgbClr val="1A2E1B"/>
          </a:solidFill>
          <a:ln w="12700">
            <a:solidFill>
              <a:srgbClr val="1A2E1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5760" y="1170432"/>
            <a:ext cx="169164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Climate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Models (GCMs)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75488" y="1865376"/>
            <a:ext cx="1234440" cy="237744"/>
          </a:xfrm>
          <a:prstGeom prst="rect">
            <a:avLst/>
          </a:prstGeom>
          <a:solidFill>
            <a:srgbClr val="B22222"/>
          </a:solidFill>
          <a:ln w="12700">
            <a:solidFill>
              <a:srgbClr val="B2222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75488" y="1865376"/>
            <a:ext cx="1234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Very slow ⏱⏱⏱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2057400" y="1499616"/>
            <a:ext cx="521208" cy="0"/>
          </a:xfrm>
          <a:prstGeom prst="line">
            <a:avLst/>
          </a:prstGeom>
          <a:noFill/>
          <a:ln w="22860">
            <a:solidFill>
              <a:srgbClr val="1A6B78"/>
            </a:solidFill>
            <a:prstDash val="solid"/>
            <a:tailEnd type="arrow"/>
          </a:ln>
        </p:spPr>
      </p:sp>
      <p:sp>
        <p:nvSpPr>
          <p:cNvPr id="12" name="Shape 10"/>
          <p:cNvSpPr/>
          <p:nvPr/>
        </p:nvSpPr>
        <p:spPr>
          <a:xfrm>
            <a:off x="2578608" y="1170432"/>
            <a:ext cx="1691640" cy="658368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578608" y="1170432"/>
            <a:ext cx="169164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Downscaling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(e.g., LOCA)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2688336" y="1865376"/>
            <a:ext cx="1234440" cy="237744"/>
          </a:xfrm>
          <a:prstGeom prst="rect">
            <a:avLst/>
          </a:prstGeom>
          <a:solidFill>
            <a:srgbClr val="7A3000"/>
          </a:solidFill>
          <a:ln w="12700">
            <a:solidFill>
              <a:srgbClr val="7A30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688336" y="1865376"/>
            <a:ext cx="1234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Slow</a:t>
            </a: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⏱⏱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4270248" y="1499616"/>
            <a:ext cx="521208" cy="0"/>
          </a:xfrm>
          <a:prstGeom prst="line">
            <a:avLst/>
          </a:prstGeom>
          <a:noFill/>
          <a:ln w="22860">
            <a:solidFill>
              <a:srgbClr val="1A6B78"/>
            </a:solidFill>
            <a:prstDash val="solid"/>
            <a:tailEnd type="arrow"/>
          </a:ln>
        </p:spPr>
      </p:sp>
      <p:sp>
        <p:nvSpPr>
          <p:cNvPr id="17" name="Shape 15"/>
          <p:cNvSpPr/>
          <p:nvPr/>
        </p:nvSpPr>
        <p:spPr>
          <a:xfrm>
            <a:off x="4791456" y="1170432"/>
            <a:ext cx="1828800" cy="658368"/>
          </a:xfrm>
          <a:prstGeom prst="rect">
            <a:avLst/>
          </a:prstGeom>
          <a:solidFill>
            <a:srgbClr val="1A6B78"/>
          </a:solidFill>
          <a:ln w="12700">
            <a:solidFill>
              <a:srgbClr val="1A6B7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791456" y="1170432"/>
            <a:ext cx="18288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Calibrate pattern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scaling tool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(e.g., STITCHES)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910328" y="1865376"/>
            <a:ext cx="1234440" cy="237744"/>
          </a:xfrm>
          <a:prstGeom prst="rect">
            <a:avLst/>
          </a:prstGeom>
          <a:solidFill>
            <a:srgbClr val="7A3000"/>
          </a:solidFill>
          <a:ln w="12700">
            <a:solidFill>
              <a:srgbClr val="7A300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910328" y="1865376"/>
            <a:ext cx="1234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Slow ⏱⏱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4791456" y="1170432"/>
            <a:ext cx="0" cy="0"/>
          </a:xfrm>
          <a:prstGeom prst="line">
            <a:avLst/>
          </a:prstGeom>
          <a:noFill/>
          <a:ln w="12700">
            <a:solidFill>
              <a:srgbClr val="1A6B78"/>
            </a:solidFill>
            <a:prstDash val="dash"/>
          </a:ln>
        </p:spPr>
      </p:sp>
      <p:sp>
        <p:nvSpPr>
          <p:cNvPr id="22" name="Shape 20"/>
          <p:cNvSpPr/>
          <p:nvPr/>
        </p:nvSpPr>
        <p:spPr>
          <a:xfrm>
            <a:off x="365760" y="2212848"/>
            <a:ext cx="8412480" cy="27432"/>
          </a:xfrm>
          <a:prstGeom prst="rect">
            <a:avLst/>
          </a:prstGeom>
          <a:solidFill>
            <a:srgbClr val="D0D9D0"/>
          </a:solidFill>
          <a:ln w="12700">
            <a:solidFill>
              <a:srgbClr val="D0D9D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65760" y="2331720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b="1" kern="0" spc="100" dirty="0">
                <a:solidFill>
                  <a:srgbClr val="1A2E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PHASE  (run for each trajectory)</a:t>
            </a:r>
            <a:endParaRPr lang="en-US" sz="950" dirty="0"/>
          </a:p>
        </p:txBody>
      </p:sp>
      <p:sp>
        <p:nvSpPr>
          <p:cNvPr id="24" name="Shape 22"/>
          <p:cNvSpPr/>
          <p:nvPr/>
        </p:nvSpPr>
        <p:spPr>
          <a:xfrm>
            <a:off x="365760" y="2633472"/>
            <a:ext cx="1508760" cy="713232"/>
          </a:xfrm>
          <a:prstGeom prst="rect">
            <a:avLst/>
          </a:prstGeom>
          <a:solidFill>
            <a:srgbClr val="1A2E1B"/>
          </a:solidFill>
          <a:ln w="12700">
            <a:solidFill>
              <a:srgbClr val="1A2E1B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65760" y="2633472"/>
            <a:ext cx="1508760" cy="7132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4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FaIR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ΔT</a:t>
            </a:r>
            <a:endParaRPr lang="en-US" sz="1400" dirty="0"/>
          </a:p>
        </p:txBody>
      </p:sp>
      <p:sp>
        <p:nvSpPr>
          <p:cNvPr id="26" name="Shape 24"/>
          <p:cNvSpPr/>
          <p:nvPr/>
        </p:nvSpPr>
        <p:spPr>
          <a:xfrm>
            <a:off x="438912" y="3383280"/>
            <a:ext cx="1234440" cy="237744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38912" y="3383280"/>
            <a:ext cx="1234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 ✓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1874520" y="2990088"/>
            <a:ext cx="548640" cy="0"/>
          </a:xfrm>
          <a:prstGeom prst="line">
            <a:avLst/>
          </a:prstGeom>
          <a:noFill/>
          <a:ln w="22860">
            <a:solidFill>
              <a:srgbClr val="1A2E1B"/>
            </a:solidFill>
            <a:prstDash val="solid"/>
            <a:tailEnd type="arrow"/>
          </a:ln>
        </p:spPr>
      </p:sp>
      <p:sp>
        <p:nvSpPr>
          <p:cNvPr id="29" name="Shape 27"/>
          <p:cNvSpPr/>
          <p:nvPr/>
        </p:nvSpPr>
        <p:spPr>
          <a:xfrm>
            <a:off x="2423160" y="2633472"/>
            <a:ext cx="1645920" cy="713232"/>
          </a:xfrm>
          <a:prstGeom prst="rect">
            <a:avLst/>
          </a:prstGeom>
          <a:solidFill>
            <a:srgbClr val="1A6B78"/>
          </a:solidFill>
          <a:ln w="12700">
            <a:solidFill>
              <a:srgbClr val="1A6B78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2423160" y="2633472"/>
            <a:ext cx="1645920" cy="7132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Pattern scaling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regional T,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P, CO₂</a:t>
            </a:r>
            <a:endParaRPr lang="en-US" sz="1050" dirty="0"/>
          </a:p>
        </p:txBody>
      </p:sp>
      <p:sp>
        <p:nvSpPr>
          <p:cNvPr id="31" name="Shape 29"/>
          <p:cNvSpPr/>
          <p:nvPr/>
        </p:nvSpPr>
        <p:spPr>
          <a:xfrm>
            <a:off x="2496312" y="3383280"/>
            <a:ext cx="1234440" cy="237744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505456" y="3383280"/>
            <a:ext cx="1234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 ✓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4069080" y="2990088"/>
            <a:ext cx="548640" cy="0"/>
          </a:xfrm>
          <a:prstGeom prst="line">
            <a:avLst/>
          </a:prstGeom>
          <a:noFill/>
          <a:ln w="22860">
            <a:solidFill>
              <a:srgbClr val="1A6B78"/>
            </a:solidFill>
            <a:prstDash val="solid"/>
            <a:tailEnd type="arrow"/>
          </a:ln>
        </p:spPr>
      </p:sp>
      <p:sp>
        <p:nvSpPr>
          <p:cNvPr id="34" name="Shape 32"/>
          <p:cNvSpPr/>
          <p:nvPr/>
        </p:nvSpPr>
        <p:spPr>
          <a:xfrm>
            <a:off x="4617720" y="2633472"/>
            <a:ext cx="1783080" cy="713232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617720" y="2633472"/>
            <a:ext cx="1783080" cy="7132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Sectoral damage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(e.g.,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LPJmL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+ FASOM)</a:t>
            </a:r>
            <a:endParaRPr lang="en-US" sz="1200" dirty="0"/>
          </a:p>
        </p:txBody>
      </p:sp>
      <p:sp>
        <p:nvSpPr>
          <p:cNvPr id="36" name="Shape 34"/>
          <p:cNvSpPr/>
          <p:nvPr/>
        </p:nvSpPr>
        <p:spPr>
          <a:xfrm>
            <a:off x="4709160" y="3383280"/>
            <a:ext cx="1234440" cy="237744"/>
          </a:xfrm>
          <a:prstGeom prst="rect">
            <a:avLst/>
          </a:prstGeom>
          <a:solidFill>
            <a:srgbClr val="C97A0A"/>
          </a:solidFill>
          <a:ln w="12700">
            <a:solidFill>
              <a:srgbClr val="C97A0A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4709160" y="3383280"/>
            <a:ext cx="1234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Somewhat slow ⏱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6400800" y="2990088"/>
            <a:ext cx="548640" cy="0"/>
          </a:xfrm>
          <a:prstGeom prst="line">
            <a:avLst/>
          </a:prstGeom>
          <a:noFill/>
          <a:ln w="22860">
            <a:solidFill>
              <a:srgbClr val="2C5F2D"/>
            </a:solidFill>
            <a:prstDash val="solid"/>
            <a:tailEnd type="arrow"/>
          </a:ln>
        </p:spPr>
      </p:sp>
      <p:sp>
        <p:nvSpPr>
          <p:cNvPr id="39" name="Shape 37"/>
          <p:cNvSpPr/>
          <p:nvPr/>
        </p:nvSpPr>
        <p:spPr>
          <a:xfrm>
            <a:off x="6949440" y="2633472"/>
            <a:ext cx="1783080" cy="713232"/>
          </a:xfrm>
          <a:prstGeom prst="rect">
            <a:avLst/>
          </a:prstGeom>
          <a:solidFill>
            <a:srgbClr val="C97A0A"/>
          </a:solidFill>
          <a:ln w="12700">
            <a:solidFill>
              <a:srgbClr val="C97A0A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949440" y="2633472"/>
            <a:ext cx="1783080" cy="7132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analysis</a:t>
            </a:r>
            <a:endParaRPr lang="en-US" sz="1400" dirty="0"/>
          </a:p>
        </p:txBody>
      </p:sp>
      <p:sp>
        <p:nvSpPr>
          <p:cNvPr id="41" name="Shape 39"/>
          <p:cNvSpPr/>
          <p:nvPr/>
        </p:nvSpPr>
        <p:spPr>
          <a:xfrm>
            <a:off x="365760" y="3931920"/>
            <a:ext cx="8412480" cy="914400"/>
          </a:xfrm>
          <a:prstGeom prst="rect">
            <a:avLst/>
          </a:prstGeom>
          <a:solidFill>
            <a:srgbClr val="D0EAEE"/>
          </a:solidFill>
          <a:ln w="12700">
            <a:solidFill>
              <a:srgbClr val="1A6B78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84048" y="3931919"/>
            <a:ext cx="8394192" cy="9143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A6B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advantages:  </a:t>
            </a:r>
            <a:r>
              <a:rPr lang="en-US" sz="14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CO₂ is an explicit input at every step. Pattern scaling preserves the full regional complexity. Running the model at all time steps can handle path dependencies. </a:t>
            </a:r>
          </a:p>
          <a:p>
            <a:pPr marL="0" indent="0" algn="l">
              <a:buNone/>
            </a:pPr>
            <a:r>
              <a:rPr lang="en-US" sz="1400" b="1" dirty="0">
                <a:solidFill>
                  <a:srgbClr val="1A6B78"/>
                </a:solidFill>
                <a:latin typeface="Calibri" pitchFamily="34" charset="0"/>
                <a:cs typeface="Calibri" pitchFamily="34" charset="-120"/>
              </a:rPr>
              <a:t>Disadvantage</a:t>
            </a:r>
            <a:r>
              <a:rPr lang="en-US" sz="14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Sectoral models can be slow: problematic when hundreds or thousands of simulations required</a:t>
            </a:r>
            <a:endParaRPr lang="en-US" sz="1400" dirty="0"/>
          </a:p>
        </p:txBody>
      </p:sp>
      <p:sp>
        <p:nvSpPr>
          <p:cNvPr id="43" name="Text 41"/>
          <p:cNvSpPr/>
          <p:nvPr/>
        </p:nvSpPr>
        <p:spPr>
          <a:xfrm>
            <a:off x="411480" y="4773168"/>
            <a:ext cx="8321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5A6B5B"/>
                </a:solidFill>
              </a:rPr>
              <a:t>STITCHES (Tebaldi et al. 2022) — a pattern scaling emulator calibrated on CMIP6 output — enables this pathway with reduced-complexity models</a:t>
            </a:r>
            <a:endParaRPr lang="en-US" sz="900" dirty="0"/>
          </a:p>
        </p:txBody>
      </p:sp>
      <p:sp>
        <p:nvSpPr>
          <p:cNvPr id="44" name="Shape 14">
            <a:extLst>
              <a:ext uri="{FF2B5EF4-FFF2-40B4-BE49-F238E27FC236}">
                <a16:creationId xmlns:a16="http://schemas.microsoft.com/office/drawing/2014/main" id="{DB7FCC5E-C22A-A74F-0C1F-223FFD4340D1}"/>
              </a:ext>
            </a:extLst>
          </p:cNvPr>
          <p:cNvSpPr/>
          <p:nvPr/>
        </p:nvSpPr>
        <p:spPr>
          <a:xfrm flipH="1">
            <a:off x="3401569" y="1828799"/>
            <a:ext cx="1508759" cy="804659"/>
          </a:xfrm>
          <a:prstGeom prst="line">
            <a:avLst/>
          </a:prstGeom>
          <a:noFill/>
          <a:ln w="22860">
            <a:solidFill>
              <a:srgbClr val="1A6B78"/>
            </a:solidFill>
            <a:prstDash val="solid"/>
            <a:tailEnd type="arrow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solidFill>
            <a:srgbClr val="5A8A3C"/>
          </a:solidFill>
          <a:ln w="12700">
            <a:solidFill>
              <a:srgbClr val="5A8A3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ARCHITECTURE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11480" y="1371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Approach 2: By-degree (warming level)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" y="731520"/>
            <a:ext cx="832104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65760" y="868680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b="1" kern="0" spc="100" dirty="0">
                <a:solidFill>
                  <a:srgbClr val="C97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PRE-COMPUTATION PHASE  (done once, offline)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365760" y="1170432"/>
            <a:ext cx="1234440" cy="658368"/>
          </a:xfrm>
          <a:prstGeom prst="rect">
            <a:avLst/>
          </a:prstGeom>
          <a:solidFill>
            <a:srgbClr val="1A2E1B"/>
          </a:solidFill>
          <a:ln w="12700">
            <a:solidFill>
              <a:srgbClr val="1A2E1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5760" y="1170432"/>
            <a:ext cx="123444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GCMs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11480" y="1865376"/>
            <a:ext cx="1234440" cy="237744"/>
          </a:xfrm>
          <a:prstGeom prst="rect">
            <a:avLst/>
          </a:prstGeom>
          <a:solidFill>
            <a:srgbClr val="B22222"/>
          </a:solidFill>
          <a:ln w="12700">
            <a:solidFill>
              <a:srgbClr val="B2222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11480" y="1865376"/>
            <a:ext cx="1234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Very slow ⏱⏱⏱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1600200" y="1499616"/>
            <a:ext cx="548640" cy="0"/>
          </a:xfrm>
          <a:prstGeom prst="line">
            <a:avLst/>
          </a:prstGeom>
          <a:noFill/>
          <a:ln w="22860">
            <a:solidFill>
              <a:srgbClr val="C97A0A"/>
            </a:solidFill>
            <a:prstDash val="solid"/>
            <a:tailEnd type="arrow"/>
          </a:ln>
        </p:spPr>
      </p:sp>
      <p:sp>
        <p:nvSpPr>
          <p:cNvPr id="12" name="Shape 10"/>
          <p:cNvSpPr/>
          <p:nvPr/>
        </p:nvSpPr>
        <p:spPr>
          <a:xfrm>
            <a:off x="2148840" y="1170432"/>
            <a:ext cx="1463040" cy="658368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148840" y="1170432"/>
            <a:ext cx="146304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Downscaling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2212848" y="1865376"/>
            <a:ext cx="1234440" cy="237744"/>
          </a:xfrm>
          <a:prstGeom prst="rect">
            <a:avLst/>
          </a:prstGeom>
          <a:solidFill>
            <a:srgbClr val="7A3000"/>
          </a:solidFill>
          <a:ln w="12700">
            <a:solidFill>
              <a:srgbClr val="7A30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212848" y="1865376"/>
            <a:ext cx="1234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Slow ⏱⏱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3611880" y="1499616"/>
            <a:ext cx="548640" cy="0"/>
          </a:xfrm>
          <a:prstGeom prst="line">
            <a:avLst/>
          </a:prstGeom>
          <a:noFill/>
          <a:ln w="22860">
            <a:solidFill>
              <a:srgbClr val="C97A0A"/>
            </a:solidFill>
            <a:prstDash val="solid"/>
            <a:tailEnd type="arrow"/>
          </a:ln>
        </p:spPr>
      </p:sp>
      <p:sp>
        <p:nvSpPr>
          <p:cNvPr id="17" name="Shape 15"/>
          <p:cNvSpPr/>
          <p:nvPr/>
        </p:nvSpPr>
        <p:spPr>
          <a:xfrm>
            <a:off x="4160520" y="1170432"/>
            <a:ext cx="1828800" cy="658368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160520" y="1170432"/>
            <a:ext cx="18288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Damage model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at multiple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warming level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4251960" y="1865376"/>
            <a:ext cx="1234440" cy="237744"/>
          </a:xfrm>
          <a:prstGeom prst="rect">
            <a:avLst/>
          </a:prstGeom>
          <a:solidFill>
            <a:srgbClr val="7A3000"/>
          </a:solidFill>
          <a:ln w="12700">
            <a:solidFill>
              <a:srgbClr val="7A300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251960" y="1865376"/>
            <a:ext cx="1234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Slow ⏱⏱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5989320" y="1499616"/>
            <a:ext cx="548640" cy="0"/>
          </a:xfrm>
          <a:prstGeom prst="line">
            <a:avLst/>
          </a:prstGeom>
          <a:noFill/>
          <a:ln w="22860">
            <a:solidFill>
              <a:srgbClr val="C97A0A"/>
            </a:solidFill>
            <a:prstDash val="solid"/>
            <a:tailEnd type="arrow"/>
          </a:ln>
        </p:spPr>
      </p:sp>
      <p:sp>
        <p:nvSpPr>
          <p:cNvPr id="22" name="Shape 20"/>
          <p:cNvSpPr/>
          <p:nvPr/>
        </p:nvSpPr>
        <p:spPr>
          <a:xfrm>
            <a:off x="6537960" y="1097280"/>
            <a:ext cx="2240280" cy="804672"/>
          </a:xfrm>
          <a:prstGeom prst="rect">
            <a:avLst/>
          </a:prstGeom>
          <a:solidFill>
            <a:srgbClr val="FEF3DC"/>
          </a:solidFill>
          <a:ln w="25400">
            <a:solidFill>
              <a:srgbClr val="C97A0A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537960" y="1097280"/>
            <a:ext cx="2240280" cy="80467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9A5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Damage functions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9A5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f(ΔT)  or  f(ΔT, CO₂)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365760" y="2231136"/>
            <a:ext cx="8412480" cy="27432"/>
          </a:xfrm>
          <a:prstGeom prst="rect">
            <a:avLst/>
          </a:prstGeom>
          <a:solidFill>
            <a:srgbClr val="D0D9D0"/>
          </a:solidFill>
          <a:ln w="12700">
            <a:solidFill>
              <a:srgbClr val="D0D9D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65760" y="2350008"/>
            <a:ext cx="6858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b="1" kern="0" spc="100" dirty="0">
                <a:solidFill>
                  <a:srgbClr val="1A2E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PHASE  (run for each trajectory — very fast)</a:t>
            </a:r>
            <a:endParaRPr lang="en-US" sz="950" dirty="0"/>
          </a:p>
        </p:txBody>
      </p:sp>
      <p:sp>
        <p:nvSpPr>
          <p:cNvPr id="27" name="Shape 25"/>
          <p:cNvSpPr/>
          <p:nvPr/>
        </p:nvSpPr>
        <p:spPr>
          <a:xfrm>
            <a:off x="365760" y="2651760"/>
            <a:ext cx="1508760" cy="658368"/>
          </a:xfrm>
          <a:prstGeom prst="rect">
            <a:avLst/>
          </a:prstGeom>
          <a:solidFill>
            <a:srgbClr val="1A2E1B"/>
          </a:solidFill>
          <a:ln w="12700">
            <a:solidFill>
              <a:srgbClr val="1A2E1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365760" y="2651760"/>
            <a:ext cx="150876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FaIR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ΔT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438912" y="3346704"/>
            <a:ext cx="1234440" cy="237744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438912" y="3346704"/>
            <a:ext cx="1234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 ✓</a:t>
            </a:r>
            <a:endParaRPr lang="en-US" sz="1050" dirty="0"/>
          </a:p>
        </p:txBody>
      </p:sp>
      <p:sp>
        <p:nvSpPr>
          <p:cNvPr id="31" name="Shape 29"/>
          <p:cNvSpPr/>
          <p:nvPr/>
        </p:nvSpPr>
        <p:spPr>
          <a:xfrm>
            <a:off x="1874520" y="2980944"/>
            <a:ext cx="685800" cy="0"/>
          </a:xfrm>
          <a:prstGeom prst="line">
            <a:avLst/>
          </a:prstGeom>
          <a:noFill/>
          <a:ln w="22860">
            <a:solidFill>
              <a:srgbClr val="1A2E1B"/>
            </a:solidFill>
            <a:prstDash val="solid"/>
            <a:tailEnd type="arrow"/>
          </a:ln>
        </p:spPr>
      </p:sp>
      <p:sp>
        <p:nvSpPr>
          <p:cNvPr id="33" name="Shape 31"/>
          <p:cNvSpPr/>
          <p:nvPr/>
        </p:nvSpPr>
        <p:spPr>
          <a:xfrm>
            <a:off x="2560320" y="2980944"/>
            <a:ext cx="914400" cy="0"/>
          </a:xfrm>
          <a:prstGeom prst="line">
            <a:avLst/>
          </a:prstGeom>
          <a:noFill/>
          <a:ln w="22860">
            <a:solidFill>
              <a:srgbClr val="C97A0A"/>
            </a:solidFill>
            <a:prstDash val="solid"/>
            <a:tailEnd type="arrow"/>
          </a:ln>
        </p:spPr>
      </p:sp>
      <p:sp>
        <p:nvSpPr>
          <p:cNvPr id="34" name="Text 32"/>
          <p:cNvSpPr/>
          <p:nvPr/>
        </p:nvSpPr>
        <p:spPr>
          <a:xfrm>
            <a:off x="2578608" y="2697480"/>
            <a:ext cx="1097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i="1" dirty="0">
                <a:solidFill>
                  <a:srgbClr val="C97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look up f(ΔT)</a:t>
            </a:r>
            <a:endParaRPr lang="en-US" sz="850" dirty="0"/>
          </a:p>
        </p:txBody>
      </p:sp>
      <p:sp>
        <p:nvSpPr>
          <p:cNvPr id="35" name="Shape 33"/>
          <p:cNvSpPr/>
          <p:nvPr/>
        </p:nvSpPr>
        <p:spPr>
          <a:xfrm>
            <a:off x="3474720" y="2651760"/>
            <a:ext cx="1828800" cy="658368"/>
          </a:xfrm>
          <a:prstGeom prst="rect">
            <a:avLst/>
          </a:prstGeom>
          <a:solidFill>
            <a:srgbClr val="FEF3DC"/>
          </a:solidFill>
          <a:ln w="12700">
            <a:solidFill>
              <a:srgbClr val="FEF3DC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3474720" y="2651760"/>
            <a:ext cx="18288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9A5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Damage functions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9A5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f(ΔT)  [or f(ΔT,CO₂)]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3566160" y="3346704"/>
            <a:ext cx="1234440" cy="237744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3566160" y="3346704"/>
            <a:ext cx="1234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 ✓</a:t>
            </a:r>
            <a:endParaRPr lang="en-US" sz="1050" dirty="0"/>
          </a:p>
        </p:txBody>
      </p:sp>
      <p:sp>
        <p:nvSpPr>
          <p:cNvPr id="39" name="Shape 37"/>
          <p:cNvSpPr/>
          <p:nvPr/>
        </p:nvSpPr>
        <p:spPr>
          <a:xfrm>
            <a:off x="5303520" y="2980944"/>
            <a:ext cx="731520" cy="0"/>
          </a:xfrm>
          <a:prstGeom prst="line">
            <a:avLst/>
          </a:prstGeom>
          <a:noFill/>
          <a:ln w="22860">
            <a:solidFill>
              <a:srgbClr val="C97A0A"/>
            </a:solidFill>
            <a:prstDash val="solid"/>
            <a:tailEnd type="arrow"/>
          </a:ln>
        </p:spPr>
      </p:sp>
      <p:sp>
        <p:nvSpPr>
          <p:cNvPr id="40" name="Shape 38"/>
          <p:cNvSpPr/>
          <p:nvPr/>
        </p:nvSpPr>
        <p:spPr>
          <a:xfrm>
            <a:off x="6035040" y="2651760"/>
            <a:ext cx="1828800" cy="658368"/>
          </a:xfrm>
          <a:prstGeom prst="rect">
            <a:avLst/>
          </a:prstGeom>
          <a:solidFill>
            <a:srgbClr val="C97A0A"/>
          </a:solidFill>
          <a:ln w="12700">
            <a:solidFill>
              <a:srgbClr val="C97A0A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035040" y="2651760"/>
            <a:ext cx="1828800" cy="658368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Analysis</a:t>
            </a:r>
            <a:endParaRPr lang="en-US" sz="1400" dirty="0"/>
          </a:p>
        </p:txBody>
      </p:sp>
      <p:sp>
        <p:nvSpPr>
          <p:cNvPr id="42" name="Shape 40"/>
          <p:cNvSpPr/>
          <p:nvPr/>
        </p:nvSpPr>
        <p:spPr>
          <a:xfrm>
            <a:off x="6126480" y="3346704"/>
            <a:ext cx="1234440" cy="237744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6126480" y="3346704"/>
            <a:ext cx="1234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 ✓</a:t>
            </a:r>
            <a:endParaRPr lang="en-US" sz="1050" dirty="0"/>
          </a:p>
        </p:txBody>
      </p:sp>
      <p:sp>
        <p:nvSpPr>
          <p:cNvPr id="44" name="Shape 42"/>
          <p:cNvSpPr/>
          <p:nvPr/>
        </p:nvSpPr>
        <p:spPr>
          <a:xfrm>
            <a:off x="192024" y="3931920"/>
            <a:ext cx="8769096" cy="914400"/>
          </a:xfrm>
          <a:prstGeom prst="rect">
            <a:avLst/>
          </a:prstGeom>
          <a:solidFill>
            <a:srgbClr val="FEF3DC"/>
          </a:solidFill>
          <a:ln w="12700">
            <a:solidFill>
              <a:srgbClr val="C97A0A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192024" y="3922775"/>
            <a:ext cx="8759952" cy="8595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9A5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advantage:  </a:t>
            </a:r>
            <a:r>
              <a:rPr lang="en-US" sz="14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Once pre-computed, damage functions pair near instantly with global temperature projections.
</a:t>
            </a:r>
            <a:r>
              <a:rPr lang="en-US" sz="1400" b="1" dirty="0">
                <a:solidFill>
                  <a:srgbClr val="B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disadvantages: 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Difficult</a:t>
            </a:r>
            <a:r>
              <a:rPr lang="en-US" sz="14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(but not impossible) to include complexities like path dependency, independent CO</a:t>
            </a:r>
            <a:r>
              <a:rPr lang="en-US" sz="1400" baseline="-250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r>
              <a:rPr lang="en-US" sz="14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socioeconomic relationships, etc. </a:t>
            </a:r>
            <a:endParaRPr lang="en-US" sz="1400" dirty="0"/>
          </a:p>
        </p:txBody>
      </p:sp>
      <p:sp>
        <p:nvSpPr>
          <p:cNvPr id="46" name="Text 44"/>
          <p:cNvSpPr/>
          <p:nvPr/>
        </p:nvSpPr>
        <p:spPr>
          <a:xfrm>
            <a:off x="411480" y="4773168"/>
            <a:ext cx="8321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5A6B5B"/>
                </a:solidFill>
              </a:rPr>
              <a:t>FrEDI uses the by-degree approach — agriculture needs an explicit CO₂ dimension to avoid burying fertilization assumptions</a:t>
            </a:r>
            <a:endParaRPr lang="en-US" sz="900" dirty="0"/>
          </a:p>
        </p:txBody>
      </p:sp>
      <p:sp>
        <p:nvSpPr>
          <p:cNvPr id="47" name="Shape 19">
            <a:extLst>
              <a:ext uri="{FF2B5EF4-FFF2-40B4-BE49-F238E27FC236}">
                <a16:creationId xmlns:a16="http://schemas.microsoft.com/office/drawing/2014/main" id="{65A66D79-9323-BA98-1D44-2A87D80CD582}"/>
              </a:ext>
            </a:extLst>
          </p:cNvPr>
          <p:cNvSpPr/>
          <p:nvPr/>
        </p:nvSpPr>
        <p:spPr>
          <a:xfrm flipH="1">
            <a:off x="4343400" y="1901952"/>
            <a:ext cx="3247571" cy="768092"/>
          </a:xfrm>
          <a:prstGeom prst="line">
            <a:avLst/>
          </a:prstGeom>
          <a:noFill/>
          <a:ln w="22860">
            <a:solidFill>
              <a:srgbClr val="C97A0A"/>
            </a:solidFill>
            <a:prstDash val="solid"/>
            <a:tailEnd type="arrow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solidFill>
            <a:srgbClr val="5A8A3C"/>
          </a:solidFill>
          <a:ln w="12700">
            <a:solidFill>
              <a:srgbClr val="5A8A3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ARCHITECTURE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11480" y="1371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By-degree: two implementation options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" y="731520"/>
            <a:ext cx="832104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8AFF1559-AB4D-B198-08EF-698B39907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2" y="813816"/>
            <a:ext cx="3510915" cy="4208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86664DB-E39D-9AB7-FB99-5889BE652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55" y="813816"/>
            <a:ext cx="3586660" cy="42382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AC42FE0-47A3-5800-DC39-A0C6E110F084}"/>
              </a:ext>
            </a:extLst>
          </p:cNvPr>
          <p:cNvSpPr txBox="1"/>
          <p:nvPr/>
        </p:nvSpPr>
        <p:spPr>
          <a:xfrm>
            <a:off x="7426452" y="813816"/>
            <a:ext cx="1607945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Considerations:</a:t>
            </a:r>
          </a:p>
          <a:p>
            <a:endParaRPr lang="en-US" sz="1600" dirty="0"/>
          </a:p>
          <a:p>
            <a:r>
              <a:rPr lang="en-US" sz="1600" dirty="0"/>
              <a:t>*Adding independent CO</a:t>
            </a:r>
            <a:r>
              <a:rPr lang="en-US" sz="1600" baseline="-25000" dirty="0"/>
              <a:t>2</a:t>
            </a:r>
          </a:p>
          <a:p>
            <a:endParaRPr lang="en-US" sz="1600" baseline="-25000" dirty="0"/>
          </a:p>
          <a:p>
            <a:r>
              <a:rPr lang="en-US" sz="1600" dirty="0"/>
              <a:t>*Socioeconomic and path dependence</a:t>
            </a:r>
          </a:p>
          <a:p>
            <a:endParaRPr lang="en-US" sz="1600" dirty="0"/>
          </a:p>
          <a:p>
            <a:r>
              <a:rPr lang="en-US" sz="1600" dirty="0"/>
              <a:t>*Use multi-year windows to capture interannual variability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solidFill>
            <a:srgbClr val="5A8A3C"/>
          </a:solidFill>
          <a:ln w="12700">
            <a:solidFill>
              <a:srgbClr val="5A8A3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FEI ET AL. 2023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411480" y="1371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Fei et al. 2023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" y="731520"/>
            <a:ext cx="832104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D0BA325-8283-F891-F5E7-0A9306C8C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" y="809919"/>
            <a:ext cx="7772400" cy="42238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solidFill>
            <a:srgbClr val="5A8A3C"/>
          </a:solidFill>
          <a:ln w="12700">
            <a:solidFill>
              <a:srgbClr val="5A8A3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FEI ET AL. 2023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11480" y="1371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Results: yields and economic welfare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" y="731520"/>
            <a:ext cx="832104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20040" y="914400"/>
            <a:ext cx="4114800" cy="400507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9D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00584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00" dirty="0">
                <a:solidFill>
                  <a:srgbClr val="5A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YIELD EFFECTS  (with CO₂)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1490472" y="1243584"/>
            <a:ext cx="56692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↑↑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411480" y="1344168"/>
            <a:ext cx="11338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Wheat, grassland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2715768" y="1216152"/>
            <a:ext cx="56692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5A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↑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2258568" y="1344168"/>
            <a:ext cx="63093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Soybean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1417320" y="1609344"/>
            <a:ext cx="56692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5A6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434340" y="1719072"/>
            <a:ext cx="56692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Sorghum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2715768" y="1609344"/>
            <a:ext cx="56692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97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2258568" y="1719072"/>
            <a:ext cx="56692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Corn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4663440" y="914400"/>
            <a:ext cx="4160520" cy="400507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9D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745736" y="3867912"/>
            <a:ext cx="26974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 welfare (LPJmL)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7260336" y="3867912"/>
            <a:ext cx="1417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1A6B7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+$12B/yr</a:t>
            </a:r>
            <a:endParaRPr lang="en-US" sz="1800" dirty="0"/>
          </a:p>
        </p:txBody>
      </p:sp>
      <p:sp>
        <p:nvSpPr>
          <p:cNvPr id="36" name="Text 34"/>
          <p:cNvSpPr/>
          <p:nvPr/>
        </p:nvSpPr>
        <p:spPr>
          <a:xfrm>
            <a:off x="4766310" y="4210812"/>
            <a:ext cx="26974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 welfare (econometric)</a:t>
            </a:r>
            <a:endParaRPr lang="en-US" sz="1100" dirty="0"/>
          </a:p>
        </p:txBody>
      </p:sp>
      <p:sp>
        <p:nvSpPr>
          <p:cNvPr id="37" name="Text 35"/>
          <p:cNvSpPr/>
          <p:nvPr/>
        </p:nvSpPr>
        <p:spPr>
          <a:xfrm>
            <a:off x="7260336" y="4178808"/>
            <a:ext cx="1417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B22222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−$28B/yr</a:t>
            </a:r>
            <a:endParaRPr lang="en-US" sz="18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193E9BA-DDAD-E755-A916-ABEC870F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903891"/>
            <a:ext cx="4160520" cy="17387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D0E63FD-28DE-87F5-B6C8-00E6021C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148" y="2615974"/>
            <a:ext cx="1879092" cy="1072541"/>
          </a:xfrm>
          <a:prstGeom prst="rect">
            <a:avLst/>
          </a:prstGeom>
        </p:spPr>
      </p:pic>
      <p:sp>
        <p:nvSpPr>
          <p:cNvPr id="43" name="Text 34">
            <a:extLst>
              <a:ext uri="{FF2B5EF4-FFF2-40B4-BE49-F238E27FC236}">
                <a16:creationId xmlns:a16="http://schemas.microsoft.com/office/drawing/2014/main" id="{D9706B04-7E52-0D96-3844-0C09D1437A07}"/>
              </a:ext>
            </a:extLst>
          </p:cNvPr>
          <p:cNvSpPr/>
          <p:nvPr/>
        </p:nvSpPr>
        <p:spPr>
          <a:xfrm>
            <a:off x="4745736" y="4480560"/>
            <a:ext cx="26974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 welfare (GGCMI)</a:t>
            </a:r>
            <a:endParaRPr lang="en-US" sz="11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EE2AE3-66F7-ADB2-7B84-AD42092C6BB7}"/>
              </a:ext>
            </a:extLst>
          </p:cNvPr>
          <p:cNvSpPr txBox="1"/>
          <p:nvPr/>
        </p:nvSpPr>
        <p:spPr>
          <a:xfrm>
            <a:off x="7566660" y="4494276"/>
            <a:ext cx="12984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worse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46A915E-0CD4-3198-B361-1177811B5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" y="2157984"/>
            <a:ext cx="3987044" cy="272491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C1C5419-CA39-6C1A-88B5-CF549E3027B2}"/>
              </a:ext>
            </a:extLst>
          </p:cNvPr>
          <p:cNvSpPr txBox="1"/>
          <p:nvPr/>
        </p:nvSpPr>
        <p:spPr>
          <a:xfrm>
            <a:off x="4745736" y="2619756"/>
            <a:ext cx="223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LPJmL</a:t>
            </a:r>
            <a:r>
              <a:rPr lang="en-US" dirty="0"/>
              <a:t>/FASOM results by domestic </a:t>
            </a:r>
            <a:r>
              <a:rPr lang="en-US" sz="1800" kern="0" spc="1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°C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solidFill>
            <a:srgbClr val="5A8A3C"/>
          </a:solidFill>
          <a:ln w="12700">
            <a:solidFill>
              <a:srgbClr val="5A8A3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205472" y="109728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FEI ET AL. 2023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1371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1C2B1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Sensitivity factors and model comparison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" y="731520"/>
            <a:ext cx="8321040" cy="36576"/>
          </a:xfrm>
          <a:prstGeom prst="rect">
            <a:avLst/>
          </a:prstGeom>
          <a:solidFill>
            <a:srgbClr val="97BC62"/>
          </a:solidFill>
          <a:ln w="12700">
            <a:solidFill>
              <a:srgbClr val="97BC62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20040" y="914400"/>
            <a:ext cx="4114800" cy="400507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9D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00584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00" dirty="0">
                <a:solidFill>
                  <a:srgbClr val="5A8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YIELD MODEL COMPARISON (RCP8.5)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47472" y="1389888"/>
            <a:ext cx="4041648" cy="658368"/>
          </a:xfrm>
          <a:prstGeom prst="rect">
            <a:avLst/>
          </a:prstGeom>
          <a:solidFill>
            <a:srgbClr val="1A2E1B"/>
          </a:solidFill>
          <a:ln w="6350">
            <a:solidFill>
              <a:srgbClr val="D0D9D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84048" y="1444752"/>
            <a:ext cx="1417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1810512" y="1444752"/>
            <a:ext cx="502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Corn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2331720" y="1444752"/>
            <a:ext cx="5669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Wheat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2907792" y="1444752"/>
            <a:ext cx="502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Soy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3410712" y="1444752"/>
            <a:ext cx="8046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CO₂ only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347472" y="2139696"/>
            <a:ext cx="4041648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0D9D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84048" y="2194560"/>
            <a:ext cx="1417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LPJmL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(this study)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1810512" y="2194560"/>
            <a:ext cx="502920" cy="4846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97A0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↓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331720" y="2194560"/>
            <a:ext cx="5669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2C5F2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↑↑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2907792" y="2194560"/>
            <a:ext cx="502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2C5F2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↑</a:t>
            </a: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347472" y="2889504"/>
            <a:ext cx="4041648" cy="658368"/>
          </a:xfrm>
          <a:prstGeom prst="rect">
            <a:avLst/>
          </a:prstGeom>
          <a:solidFill>
            <a:srgbClr val="EEEEEE"/>
          </a:solidFill>
          <a:ln w="6350">
            <a:solidFill>
              <a:srgbClr val="D0D9D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84048" y="2944368"/>
            <a:ext cx="1417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Econometric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(this study)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1810512" y="2944368"/>
            <a:ext cx="502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C97A0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↓</a:t>
            </a: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2813304" y="2944368"/>
            <a:ext cx="6522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2C5F2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</a:t>
            </a:r>
            <a:endParaRPr lang="en-US" dirty="0"/>
          </a:p>
        </p:txBody>
      </p:sp>
      <p:sp>
        <p:nvSpPr>
          <p:cNvPr id="26" name="Shape 24"/>
          <p:cNvSpPr/>
          <p:nvPr/>
        </p:nvSpPr>
        <p:spPr>
          <a:xfrm>
            <a:off x="347472" y="3639312"/>
            <a:ext cx="4041648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0D9D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84048" y="3694176"/>
            <a:ext cx="1417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GGCMI-CMIP6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ensemble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1810512" y="3694176"/>
            <a:ext cx="502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C97A0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↓↓</a:t>
            </a: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2331720" y="3694176"/>
            <a:ext cx="5669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2C5F2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↑</a:t>
            </a: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2898648" y="3694176"/>
            <a:ext cx="5669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3410712" y="3694176"/>
            <a:ext cx="8046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50" dirty="0"/>
          </a:p>
        </p:txBody>
      </p:sp>
      <p:sp>
        <p:nvSpPr>
          <p:cNvPr id="33" name="Shape 31"/>
          <p:cNvSpPr/>
          <p:nvPr/>
        </p:nvSpPr>
        <p:spPr>
          <a:xfrm>
            <a:off x="4663440" y="914400"/>
            <a:ext cx="4160520" cy="400507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9D0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4800600" y="1005840"/>
            <a:ext cx="3886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100" dirty="0">
                <a:solidFill>
                  <a:srgbClr val="C97A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SENSITIVITY FACTORS  (welfare, 3–6°C) (stylized)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4773168" y="1444752"/>
            <a:ext cx="2560320" cy="274320"/>
          </a:xfrm>
          <a:prstGeom prst="rect">
            <a:avLst/>
          </a:prstGeom>
          <a:solidFill>
            <a:srgbClr val="C97A0A"/>
          </a:solidFill>
          <a:ln w="12700">
            <a:solidFill>
              <a:srgbClr val="C97A0A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4773168" y="1444752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−$40B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7406640" y="1463040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Replace LPJmL → econometric</a:t>
            </a:r>
            <a:endParaRPr lang="en-US" sz="1400" dirty="0"/>
          </a:p>
        </p:txBody>
      </p:sp>
      <p:sp>
        <p:nvSpPr>
          <p:cNvPr id="38" name="Shape 36"/>
          <p:cNvSpPr/>
          <p:nvPr/>
        </p:nvSpPr>
        <p:spPr>
          <a:xfrm>
            <a:off x="4773168" y="1883664"/>
            <a:ext cx="1828800" cy="274320"/>
          </a:xfrm>
          <a:prstGeom prst="rect">
            <a:avLst/>
          </a:prstGeom>
          <a:solidFill>
            <a:srgbClr val="C97A0A"/>
          </a:solidFill>
          <a:ln w="12700">
            <a:solidFill>
              <a:srgbClr val="C97A0A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4773168" y="1883664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−$14–24B</a:t>
            </a:r>
            <a:endParaRPr lang="en-US" sz="1000" dirty="0"/>
          </a:p>
        </p:txBody>
      </p:sp>
      <p:sp>
        <p:nvSpPr>
          <p:cNvPr id="40" name="Text 38"/>
          <p:cNvSpPr/>
          <p:nvPr/>
        </p:nvSpPr>
        <p:spPr>
          <a:xfrm>
            <a:off x="6675120" y="1901952"/>
            <a:ext cx="20848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intl. climate/ag effects</a:t>
            </a:r>
            <a:endParaRPr lang="en-US" sz="1400" dirty="0"/>
          </a:p>
        </p:txBody>
      </p:sp>
      <p:sp>
        <p:nvSpPr>
          <p:cNvPr id="41" name="Shape 39"/>
          <p:cNvSpPr/>
          <p:nvPr/>
        </p:nvSpPr>
        <p:spPr>
          <a:xfrm>
            <a:off x="4773168" y="2322576"/>
            <a:ext cx="822960" cy="274320"/>
          </a:xfrm>
          <a:prstGeom prst="rect">
            <a:avLst/>
          </a:prstGeom>
          <a:solidFill>
            <a:srgbClr val="C97A0A"/>
          </a:solidFill>
          <a:ln w="12700">
            <a:solidFill>
              <a:srgbClr val="C97A0A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4773168" y="2322576"/>
            <a:ext cx="822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−$4B/yr</a:t>
            </a:r>
            <a:endParaRPr lang="en-US" sz="1000" dirty="0"/>
          </a:p>
        </p:txBody>
      </p:sp>
      <p:sp>
        <p:nvSpPr>
          <p:cNvPr id="43" name="Text 41"/>
          <p:cNvSpPr/>
          <p:nvPr/>
        </p:nvSpPr>
        <p:spPr>
          <a:xfrm>
            <a:off x="5669280" y="2340864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1993 Midwest flood @ 10yr frequency</a:t>
            </a:r>
            <a:endParaRPr lang="en-US" sz="1400" dirty="0"/>
          </a:p>
        </p:txBody>
      </p:sp>
      <p:sp>
        <p:nvSpPr>
          <p:cNvPr id="44" name="Shape 42"/>
          <p:cNvSpPr/>
          <p:nvPr/>
        </p:nvSpPr>
        <p:spPr>
          <a:xfrm>
            <a:off x="4773168" y="2761488"/>
            <a:ext cx="822960" cy="274320"/>
          </a:xfrm>
          <a:prstGeom prst="rect">
            <a:avLst/>
          </a:prstGeom>
          <a:solidFill>
            <a:srgbClr val="C97A0A"/>
          </a:solidFill>
          <a:ln w="12700">
            <a:solidFill>
              <a:srgbClr val="C97A0A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4773168" y="2761488"/>
            <a:ext cx="822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−$4B</a:t>
            </a:r>
            <a:endParaRPr lang="en-US" sz="1000" dirty="0"/>
          </a:p>
        </p:txBody>
      </p:sp>
      <p:sp>
        <p:nvSpPr>
          <p:cNvPr id="46" name="Text 44"/>
          <p:cNvSpPr/>
          <p:nvPr/>
        </p:nvSpPr>
        <p:spPr>
          <a:xfrm>
            <a:off x="5669280" y="3191256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climate induced ozone damage</a:t>
            </a:r>
            <a:endParaRPr lang="en-US" sz="1400" dirty="0"/>
          </a:p>
        </p:txBody>
      </p:sp>
      <p:sp>
        <p:nvSpPr>
          <p:cNvPr id="47" name="Shape 45"/>
          <p:cNvSpPr/>
          <p:nvPr/>
        </p:nvSpPr>
        <p:spPr>
          <a:xfrm>
            <a:off x="4773168" y="3200400"/>
            <a:ext cx="822960" cy="274320"/>
          </a:xfrm>
          <a:prstGeom prst="rect">
            <a:avLst/>
          </a:prstGeom>
          <a:solidFill>
            <a:srgbClr val="C97A0A"/>
          </a:solidFill>
          <a:ln w="12700">
            <a:solidFill>
              <a:srgbClr val="C97A0A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4773168" y="3200400"/>
            <a:ext cx="822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−$4B</a:t>
            </a:r>
            <a:endParaRPr lang="en-US" sz="1000" dirty="0"/>
          </a:p>
        </p:txBody>
      </p:sp>
      <p:sp>
        <p:nvSpPr>
          <p:cNvPr id="49" name="Text 47"/>
          <p:cNvSpPr/>
          <p:nvPr/>
        </p:nvSpPr>
        <p:spPr>
          <a:xfrm>
            <a:off x="5669280" y="2752344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waterlogging from average </a:t>
            </a:r>
            <a:r>
              <a:rPr lang="en-US" sz="1400" dirty="0" err="1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precip</a:t>
            </a:r>
            <a:endParaRPr lang="en-US" sz="1400" dirty="0"/>
          </a:p>
        </p:txBody>
      </p:sp>
      <p:sp>
        <p:nvSpPr>
          <p:cNvPr id="50" name="Shape 48"/>
          <p:cNvSpPr/>
          <p:nvPr/>
        </p:nvSpPr>
        <p:spPr>
          <a:xfrm>
            <a:off x="4773168" y="3639312"/>
            <a:ext cx="548640" cy="274320"/>
          </a:xfrm>
          <a:prstGeom prst="rect">
            <a:avLst/>
          </a:prstGeom>
          <a:solidFill>
            <a:srgbClr val="C97A0A"/>
          </a:solidFill>
          <a:ln w="12700">
            <a:solidFill>
              <a:srgbClr val="C97A0A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4773168" y="3639312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−$2B</a:t>
            </a:r>
            <a:endParaRPr lang="en-US" sz="1000" dirty="0"/>
          </a:p>
        </p:txBody>
      </p:sp>
      <p:sp>
        <p:nvSpPr>
          <p:cNvPr id="52" name="Text 50"/>
          <p:cNvSpPr/>
          <p:nvPr/>
        </p:nvSpPr>
        <p:spPr>
          <a:xfrm>
            <a:off x="5394960" y="365760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pest &amp; disease</a:t>
            </a:r>
            <a:endParaRPr lang="en-US" sz="1400" dirty="0"/>
          </a:p>
        </p:txBody>
      </p:sp>
      <p:sp>
        <p:nvSpPr>
          <p:cNvPr id="53" name="Shape 51"/>
          <p:cNvSpPr/>
          <p:nvPr/>
        </p:nvSpPr>
        <p:spPr>
          <a:xfrm>
            <a:off x="4773168" y="4078224"/>
            <a:ext cx="731520" cy="274320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4773168" y="4078224"/>
            <a:ext cx="731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+$3–6B</a:t>
            </a:r>
            <a:endParaRPr lang="en-US" sz="1000" dirty="0"/>
          </a:p>
        </p:txBody>
      </p:sp>
      <p:sp>
        <p:nvSpPr>
          <p:cNvPr id="55" name="Text 53"/>
          <p:cNvSpPr/>
          <p:nvPr/>
        </p:nvSpPr>
        <p:spPr>
          <a:xfrm>
            <a:off x="5577840" y="4096512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1C2B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crop adaptation (e.g., breeding)</a:t>
            </a:r>
            <a:endParaRPr lang="en-US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985C3F-BE89-37C6-45AE-61BE302C3020}"/>
              </a:ext>
            </a:extLst>
          </p:cNvPr>
          <p:cNvSpPr txBox="1"/>
          <p:nvPr/>
        </p:nvSpPr>
        <p:spPr>
          <a:xfrm>
            <a:off x="4663440" y="4462272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dirty="0" err="1"/>
              <a:t>Sampedro</a:t>
            </a:r>
            <a:r>
              <a:rPr lang="en-US" sz="1400" dirty="0"/>
              <a:t> et al. 2023 for CH</a:t>
            </a:r>
            <a:r>
              <a:rPr lang="en-US" sz="1400" baseline="-25000" dirty="0"/>
              <a:t>4 </a:t>
            </a:r>
            <a:r>
              <a:rPr lang="en-US" sz="1400" dirty="0"/>
              <a:t>induced O</a:t>
            </a:r>
            <a:r>
              <a:rPr lang="en-US" sz="1400" baseline="-25000" dirty="0"/>
              <a:t>3</a:t>
            </a:r>
            <a:r>
              <a:rPr lang="en-US" sz="1400" dirty="0"/>
              <a:t> damages</a:t>
            </a:r>
          </a:p>
        </p:txBody>
      </p:sp>
      <p:sp>
        <p:nvSpPr>
          <p:cNvPr id="58" name="Text 15">
            <a:extLst>
              <a:ext uri="{FF2B5EF4-FFF2-40B4-BE49-F238E27FC236}">
                <a16:creationId xmlns:a16="http://schemas.microsoft.com/office/drawing/2014/main" id="{7C9810FA-6AF4-9138-A535-2DF793D1D242}"/>
              </a:ext>
            </a:extLst>
          </p:cNvPr>
          <p:cNvSpPr/>
          <p:nvPr/>
        </p:nvSpPr>
        <p:spPr>
          <a:xfrm>
            <a:off x="2301240" y="2935224"/>
            <a:ext cx="5669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2C5F2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↑↑</a:t>
            </a:r>
            <a:endParaRPr lang="en-US" dirty="0"/>
          </a:p>
        </p:txBody>
      </p:sp>
      <p:sp>
        <p:nvSpPr>
          <p:cNvPr id="60" name="Text 20">
            <a:extLst>
              <a:ext uri="{FF2B5EF4-FFF2-40B4-BE49-F238E27FC236}">
                <a16:creationId xmlns:a16="http://schemas.microsoft.com/office/drawing/2014/main" id="{4FFB311C-300A-1E51-1F1D-EE257D03EB5D}"/>
              </a:ext>
            </a:extLst>
          </p:cNvPr>
          <p:cNvSpPr/>
          <p:nvPr/>
        </p:nvSpPr>
        <p:spPr>
          <a:xfrm>
            <a:off x="2875788" y="3680460"/>
            <a:ext cx="502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97A0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↓</a:t>
            </a:r>
            <a:endParaRPr lang="en-US" sz="1400" dirty="0"/>
          </a:p>
        </p:txBody>
      </p:sp>
      <p:sp>
        <p:nvSpPr>
          <p:cNvPr id="61" name="Text 22">
            <a:extLst>
              <a:ext uri="{FF2B5EF4-FFF2-40B4-BE49-F238E27FC236}">
                <a16:creationId xmlns:a16="http://schemas.microsoft.com/office/drawing/2014/main" id="{A17A7D03-19BB-402F-3481-E4D4FBD03E04}"/>
              </a:ext>
            </a:extLst>
          </p:cNvPr>
          <p:cNvSpPr/>
          <p:nvPr/>
        </p:nvSpPr>
        <p:spPr>
          <a:xfrm>
            <a:off x="3479292" y="2953512"/>
            <a:ext cx="6522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63" name="Text 15">
            <a:extLst>
              <a:ext uri="{FF2B5EF4-FFF2-40B4-BE49-F238E27FC236}">
                <a16:creationId xmlns:a16="http://schemas.microsoft.com/office/drawing/2014/main" id="{22F2C1AD-DDEA-473A-6224-7EBC38594FC2}"/>
              </a:ext>
            </a:extLst>
          </p:cNvPr>
          <p:cNvSpPr/>
          <p:nvPr/>
        </p:nvSpPr>
        <p:spPr>
          <a:xfrm>
            <a:off x="3561588" y="2185416"/>
            <a:ext cx="5669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2C5F2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↑↑</a:t>
            </a:r>
            <a:endParaRPr lang="en-US" dirty="0"/>
          </a:p>
        </p:txBody>
      </p:sp>
      <p:sp>
        <p:nvSpPr>
          <p:cNvPr id="64" name="Text 16">
            <a:extLst>
              <a:ext uri="{FF2B5EF4-FFF2-40B4-BE49-F238E27FC236}">
                <a16:creationId xmlns:a16="http://schemas.microsoft.com/office/drawing/2014/main" id="{1BB848AB-32B7-C7D9-0DA7-C60B69D7CC50}"/>
              </a:ext>
            </a:extLst>
          </p:cNvPr>
          <p:cNvSpPr/>
          <p:nvPr/>
        </p:nvSpPr>
        <p:spPr>
          <a:xfrm>
            <a:off x="3593592" y="2953512"/>
            <a:ext cx="502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2C5F2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↑</a:t>
            </a:r>
            <a:endParaRPr lang="en-US" dirty="0"/>
          </a:p>
        </p:txBody>
      </p:sp>
      <p:sp>
        <p:nvSpPr>
          <p:cNvPr id="65" name="Text 16">
            <a:extLst>
              <a:ext uri="{FF2B5EF4-FFF2-40B4-BE49-F238E27FC236}">
                <a16:creationId xmlns:a16="http://schemas.microsoft.com/office/drawing/2014/main" id="{5ADDD067-2AB3-22B3-AC3D-0B9C4721219D}"/>
              </a:ext>
            </a:extLst>
          </p:cNvPr>
          <p:cNvSpPr/>
          <p:nvPr/>
        </p:nvSpPr>
        <p:spPr>
          <a:xfrm>
            <a:off x="3611880" y="3680460"/>
            <a:ext cx="502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2C5F2D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↑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D81E1639E104B897B7464782B49BF" ma:contentTypeVersion="26" ma:contentTypeDescription="Create a new document." ma:contentTypeScope="" ma:versionID="2ac2038dccef4cdfd213c45cc9574a1b">
  <xsd:schema xmlns:xsd="http://www.w3.org/2001/XMLSchema" xmlns:xs="http://www.w3.org/2001/XMLSchema" xmlns:p="http://schemas.microsoft.com/office/2006/metadata/properties" xmlns:ns2="4cecae92-d326-45b1-80cf-0205f9ead9fa" xmlns:ns3="955c11f9-020b-4ea4-b49f-f676139b16a5" targetNamespace="http://schemas.microsoft.com/office/2006/metadata/properties" ma:root="true" ma:fieldsID="6ba057d56c77b88074d1eb67a6ec7df5" ns2:_="" ns3:_="">
    <xsd:import namespace="4cecae92-d326-45b1-80cf-0205f9ead9fa"/>
    <xsd:import namespace="955c11f9-020b-4ea4-b49f-f676139b16a5"/>
    <xsd:element name="properties">
      <xsd:complexType>
        <xsd:sequence>
          <xsd:element name="documentManagement">
            <xsd:complexType>
              <xsd:all>
                <xsd:element ref="ns2:Client" minOccurs="0"/>
                <xsd:element ref="ns2:ProjectID" minOccurs="0"/>
                <xsd:element ref="ns3:SharedWithUsers" minOccurs="0"/>
                <xsd:element ref="ns3:SharedWithDetails" minOccurs="0"/>
                <xsd:element ref="ns2:ProjectNam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Statu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Date" minOccurs="0"/>
                <xsd:element ref="ns2:MediaServiceObjectDetectorVersions" minOccurs="0"/>
                <xsd:element ref="ns2:FileDescrip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cae92-d326-45b1-80cf-0205f9ead9fa" elementFormDefault="qualified">
    <xsd:import namespace="http://schemas.microsoft.com/office/2006/documentManagement/types"/>
    <xsd:import namespace="http://schemas.microsoft.com/office/infopath/2007/PartnerControls"/>
    <xsd:element name="Client" ma:index="8" nillable="true" ma:displayName="Client" ma:format="Dropdown" ma:internalName="Client">
      <xsd:simpleType>
        <xsd:restriction base="dms:Text">
          <xsd:maxLength value="255"/>
        </xsd:restriction>
      </xsd:simpleType>
    </xsd:element>
    <xsd:element name="ProjectID" ma:index="9" nillable="true" ma:displayName="Project Number" ma:format="Dropdown" ma:internalName="ProjectID">
      <xsd:simpleType>
        <xsd:restriction base="dms:Text">
          <xsd:maxLength value="255"/>
        </xsd:restriction>
      </xsd:simpleType>
    </xsd:element>
    <xsd:element name="ProjectName" ma:index="12" nillable="true" ma:displayName="Project Name" ma:format="Dropdown" ma:internalName="ProjectNam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Status" ma:index="23" nillable="true" ma:displayName="Status" ma:format="Dropdown" ma:internalName="Status">
      <xsd:simpleType>
        <xsd:restriction base="dms:Choice">
          <xsd:enumeration value="Active"/>
          <xsd:enumeration value="Closed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FileDescription" ma:index="30" nillable="true" ma:displayName="File Description" ma:description="Short description of the file" ma:format="Dropdown" ma:internalName="FileDescription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c11f9-020b-4ea4-b49f-f676139b16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46e6daf-71af-4009-ad17-73c15e282d41}" ma:internalName="TaxCatchAll" ma:showField="CatchAllData" ma:web="955c11f9-020b-4ea4-b49f-f676139b16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cecae92-d326-45b1-80cf-0205f9ead9fa" xsi:nil="true"/>
    <TaxCatchAll xmlns="955c11f9-020b-4ea4-b49f-f676139b16a5" xsi:nil="true"/>
    <FileDescription xmlns="4cecae92-d326-45b1-80cf-0205f9ead9fa" xsi:nil="true"/>
    <lcf76f155ced4ddcb4097134ff3c332f xmlns="4cecae92-d326-45b1-80cf-0205f9ead9fa">
      <Terms xmlns="http://schemas.microsoft.com/office/infopath/2007/PartnerControls"/>
    </lcf76f155ced4ddcb4097134ff3c332f>
    <ProjectID xmlns="4cecae92-d326-45b1-80cf-0205f9ead9fa" xsi:nil="true"/>
    <ProjectName xmlns="4cecae92-d326-45b1-80cf-0205f9ead9fa" xsi:nil="true"/>
    <Client xmlns="4cecae92-d326-45b1-80cf-0205f9ead9fa" xsi:nil="true"/>
    <Status xmlns="4cecae92-d326-45b1-80cf-0205f9ead9fa" xsi:nil="true"/>
  </documentManagement>
</p:properties>
</file>

<file path=customXml/itemProps1.xml><?xml version="1.0" encoding="utf-8"?>
<ds:datastoreItem xmlns:ds="http://schemas.openxmlformats.org/officeDocument/2006/customXml" ds:itemID="{FA91F95E-836A-4E79-9949-E2806E4B5F7C}"/>
</file>

<file path=customXml/itemProps2.xml><?xml version="1.0" encoding="utf-8"?>
<ds:datastoreItem xmlns:ds="http://schemas.openxmlformats.org/officeDocument/2006/customXml" ds:itemID="{CF6E1C3C-3D36-4DCE-9AB7-45F092AB84A1}"/>
</file>

<file path=customXml/itemProps3.xml><?xml version="1.0" encoding="utf-8"?>
<ds:datastoreItem xmlns:ds="http://schemas.openxmlformats.org/officeDocument/2006/customXml" ds:itemID="{7CB9369B-7646-4DD8-8E63-80917920B436}"/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996</Words>
  <Application>Microsoft Macintosh PowerPoint</Application>
  <PresentationFormat>On-screen Show (16:9)</PresentationFormat>
  <Paragraphs>209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Field to Framework</dc:title>
  <dc:subject>PptxGenJS Presentation</dc:subject>
  <dc:creator>Marcus Sarofim</dc:creator>
  <cp:lastModifiedBy>Marcus Sarofim</cp:lastModifiedBy>
  <cp:revision>13</cp:revision>
  <dcterms:created xsi:type="dcterms:W3CDTF">2026-04-10T19:03:35Z</dcterms:created>
  <dcterms:modified xsi:type="dcterms:W3CDTF">2026-04-13T11:04:53Z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0x0101004CBD81E1639E104B897B7464782B49BF</vt:lpwstr>
  </property>
  <property fmtid="{D5CDD505-2E9C-101B-9397-08002B2CF9AE}" pid="3" name="MediaServiceImageTags">
    <vt:lpwstr/>
  </property>
</Properties>
</file>