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comments/modernComment_100_0.xml" ContentType="application/vnd.ms-powerpoint.comments+xml"/>
  <Override PartName="/ppt/comments/modernComment_103_0.xml" ContentType="application/vnd.ms-powerpoint.comments+xml"/>
  <Override PartName="/ppt/comments/modernComment_107_0.xml" ContentType="application/vnd.ms-powerpoint.comments+xml"/>
  <Override PartName="/ppt/comments/modernComment_10B_0.xml" ContentType="application/vnd.ms-powerpoint.comments+xml"/>
  <Override PartName="/ppt/comments/modernComment_18E_1C8585B3.xml" ContentType="application/vnd.ms-powerpoint.comments+xml"/>
  <Override PartName="/ppt/comments/modernComment_18F_5CDC4E94.xml" ContentType="application/vnd.ms-powerpoint.comments+xml"/>
  <Override PartName="/ppt/comments/modernComment_116_0.xml" ContentType="application/vnd.ms-powerpoint.comments+xml"/>
  <Override PartName="/ppt/comments/modernComment_10A_0.xml" ContentType="application/vnd.ms-powerpoint.comments+xml"/>
  <Override PartName="/ppt/comments/modernComment_18D_6716D5B3.xml" ContentType="application/vnd.ms-powerpoint.comments+xml"/>
  <Override PartName="/ppt/comments/modernComment_111_0.xml" ContentType="application/vnd.ms-powerpoint.comments+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Lst>
  <p:notesMasterIdLst>
    <p:notesMasterId r:id="rId28"/>
  </p:notesMasterIdLst>
  <p:sldIdLst>
    <p:sldId id="256" r:id="rId2"/>
    <p:sldId id="257" r:id="rId3"/>
    <p:sldId id="394" r:id="rId4"/>
    <p:sldId id="259" r:id="rId5"/>
    <p:sldId id="402" r:id="rId6"/>
    <p:sldId id="260" r:id="rId7"/>
    <p:sldId id="261" r:id="rId8"/>
    <p:sldId id="263" r:id="rId9"/>
    <p:sldId id="267" r:id="rId10"/>
    <p:sldId id="392" r:id="rId11"/>
    <p:sldId id="398" r:id="rId12"/>
    <p:sldId id="400" r:id="rId13"/>
    <p:sldId id="399" r:id="rId14"/>
    <p:sldId id="403" r:id="rId15"/>
    <p:sldId id="278" r:id="rId16"/>
    <p:sldId id="266" r:id="rId17"/>
    <p:sldId id="397" r:id="rId18"/>
    <p:sldId id="404" r:id="rId19"/>
    <p:sldId id="273" r:id="rId20"/>
    <p:sldId id="401" r:id="rId21"/>
    <p:sldId id="275" r:id="rId22"/>
    <p:sldId id="276" r:id="rId23"/>
    <p:sldId id="262" r:id="rId24"/>
    <p:sldId id="382" r:id="rId25"/>
    <p:sldId id="265" r:id="rId26"/>
    <p:sldId id="391" r:id="rId27"/>
  </p:sldIdLst>
  <p:sldSz cx="9144000" cy="5143500" type="screen16x9"/>
  <p:notesSz cx="6858000" cy="9144000"/>
  <p:embeddedFontLst>
    <p:embeddedFont>
      <p:font typeface="Google Sans Text" panose="020B0604020202020204" charset="0"/>
      <p:regular r:id="rId29"/>
      <p:bold r:id="rId30"/>
      <p:italic r:id="rId31"/>
      <p:boldItalic r:id="rId32"/>
    </p:embeddedFont>
    <p:embeddedFont>
      <p:font typeface="IBM Plex Sans" panose="020B0503050203000203" pitchFamily="34" charset="0"/>
      <p:regular r:id="rId33"/>
      <p:bold r:id="rId34"/>
      <p:italic r:id="rId35"/>
      <p:boldItalic r:id="rId36"/>
    </p:embeddedFont>
    <p:embeddedFont>
      <p:font typeface="IBM Plex Sans Light" panose="020B0403050203000203" pitchFamily="34" charset="0"/>
      <p:regular r:id="rId37"/>
      <p:bold r:id="rId38"/>
      <p:italic r:id="rId39"/>
      <p:boldItalic r:id="rId40"/>
    </p:embeddedFont>
    <p:embeddedFont>
      <p:font typeface="IBM Plex Sans Medium" panose="020B0603050203000203" pitchFamily="34" charset="0"/>
      <p:regular r:id="rId41"/>
      <p:italic r:id="rId42"/>
    </p:embeddedFont>
    <p:embeddedFont>
      <p:font typeface="IBM Plex Sans SemiBold" panose="020B07030502030002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A3B12E-1EE2-BFD5-A303-8BE7C5E215C6}" name="Michelle Sims" initials="MS" userId="S::michelle.sims@wri.org::b22e1f3b-bd80-42f8-b5a8-8258ae07f9fa" providerId="AD"/>
  <p188:author id="{37AEA541-7D9E-BF8E-1C5A-297A91A5676B}" name="David Gibbs" initials="DG" userId="S::David.Gibbs@wri.org::9377cd63-0adb-4e3a-a353-9836f6ed3ce2" providerId="AD"/>
  <p188:author id="{1E7B949F-9518-3BBF-875A-5CDDA690316E}" name="Radost Stanimirova" initials="RS" userId="S::radost.stanimirova@wri.org::084a80b9-cd7c-4657-8dd0-a912781a3999" providerId="AD"/>
  <p188:author id="{00023EE6-F345-B379-3128-EC15FB748684}" name="David Gibbs" initials="DG" userId="S::david.gibbs@wri.org::9377cd63-0adb-4e3a-a353-9836f6ed3ce2" providerId="AD"/>
  <p188:author id="{026654FD-F7F1-6E09-1BB1-3ADC4217CEA1}" name="Nancy Harris" initials="NH" userId="S::Nancy.Harris@wri.org::b2f2f9d1-900f-407c-b14d-08cdfb7693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ton Raichuk" initials="" lastIdx="1" clrIdx="0"/>
  <p:cmAuthor id="1" name="Michelle Sim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58FCFA-4289-A711-7D84-BBAD9124D267}" v="142" dt="2026-04-13T17:35:55.380"/>
    <p1510:client id="{8025AB2E-DA9D-3E39-11B6-21F5033C31DE}" v="280" dt="2026-04-13T15:20:10.663"/>
    <p1510:client id="{FF18F8CC-4D1A-C6B0-D842-4409BC3D4D9B}" v="206" dt="2026-04-13T16:15:46.925"/>
  </p1510:revLst>
</p1510:revInfo>
</file>

<file path=ppt/tableStyles.xml><?xml version="1.0" encoding="utf-8"?>
<a:tblStyleLst xmlns:a="http://schemas.openxmlformats.org/drawingml/2006/main" def="{C79EC16A-64A0-452F-B476-13B6FC548F7A}">
  <a:tblStyle styleId="{C79EC16A-64A0-452F-B476-13B6FC548F7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FDEC"/>
          </a:solidFill>
        </a:fill>
      </a:tcStyle>
    </a:wholeTbl>
    <a:band1H>
      <a:tcTxStyle/>
      <a:tcStyle>
        <a:tcBdr/>
        <a:fill>
          <a:solidFill>
            <a:srgbClr val="F4FBD7"/>
          </a:solidFill>
        </a:fill>
      </a:tcStyle>
    </a:band1H>
    <a:band2H>
      <a:tcTxStyle/>
      <a:tcStyle>
        <a:tcBdr/>
      </a:tcStyle>
    </a:band2H>
    <a:band1V>
      <a:tcTxStyle/>
      <a:tcStyle>
        <a:tcBdr/>
        <a:fill>
          <a:solidFill>
            <a:srgbClr val="F4FBD7"/>
          </a:solidFill>
        </a:fill>
      </a:tcStyle>
    </a:band1V>
    <a:band2V>
      <a:tcTxStyle/>
      <a:tcStyle>
        <a:tcBdr/>
      </a:tcStyle>
    </a:band2V>
    <a:lastCol>
      <a:tcTxStyle b="on" i="off">
        <a:font>
          <a:latin typeface="Arial"/>
          <a:ea typeface="Arial"/>
          <a:cs typeface="Arial"/>
        </a:font>
        <a:schemeClr val="lt1"/>
      </a:tcTxStyle>
      <a:tcStyle>
        <a:tcBdr/>
        <a:fill>
          <a:solidFill>
            <a:schemeClr val="dk1"/>
          </a:solidFill>
        </a:fill>
      </a:tcStyle>
    </a:lastCol>
    <a:firstCol>
      <a:tcTxStyle b="on" i="off">
        <a:font>
          <a:latin typeface="Arial"/>
          <a:ea typeface="Arial"/>
          <a:cs typeface="Arial"/>
        </a:font>
        <a:schemeClr val="lt1"/>
      </a:tcTxStyle>
      <a:tcStyle>
        <a:tcBdr/>
        <a:fill>
          <a:solidFill>
            <a:schemeClr val="dk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 styleId="{73F35880-8E79-4DF9-98A9-556BDCA8E4C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commentAuthors" Target="commentAuthors.xml"/><Relationship Id="rId50" Type="http://schemas.openxmlformats.org/officeDocument/2006/relationships/theme" Target="theme/theme1.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A77C40AB-E149-462F-B9B9-497D198CCD75}" authorId="{026654FD-F7F1-6E09-1BB1-3ADC4217CEA1}" status="resolved" created="2026-04-10T13:53:21.684" complete="100000">
    <ac:txMkLst xmlns:ac="http://schemas.microsoft.com/office/drawing/2013/main/command">
      <pc:docMk xmlns:pc="http://schemas.microsoft.com/office/powerpoint/2013/main/command"/>
      <pc:sldMk xmlns:pc="http://schemas.microsoft.com/office/powerpoint/2013/main/command" cId="0" sldId="256"/>
      <ac:spMk id="71" creationId="{00000000-0000-0000-0000-000000000000}"/>
      <ac:txMk cp="16">
        <ac:context len="55" hash="2949511718"/>
      </ac:txMk>
    </ac:txMkLst>
    <p188:pos x="3343183" y="271145"/>
    <p188:txBody>
      <a:bodyPr/>
      <a:lstStyle/>
      <a:p>
        <a:r>
          <a:rPr lang="en-US"/>
          <a:t>Is “natural drivers” because the focus of the talk is on natural disturbances? “natural drivers” sounds kind of weird to me, maybe just drivers and then get into natural disturbances on slide 3? It’s not a big deal, though, if you prefer this!</a:t>
        </a:r>
      </a:p>
    </p188:txBody>
    <p188:extLst>
      <p:ext xmlns:p="http://schemas.openxmlformats.org/presentationml/2006/main" uri="{57CB4572-C831-44C2-8A1C-0ADB6CCDFE69}">
        <p223:reactions xmlns:p223="http://schemas.microsoft.com/office/powerpoint/2022/03/main">
          <p223:rxn type="👍">
            <p223:instance time="2026-04-13T12:51:41.911" authorId="{1E7B949F-9518-3BBF-875A-5CDDA690316E}"/>
          </p223:rxn>
        </p223:reactions>
      </p:ext>
    </p188:extLst>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E2F51220-EE58-4169-A088-7FD4EED89312}" authorId="{37AEA541-7D9E-BF8E-1C5A-297A91A5676B}" status="resolved" created="2026-04-09T13:25:59.300" complete="100000">
    <ac:deMkLst xmlns:ac="http://schemas.microsoft.com/office/drawing/2013/main/command">
      <pc:docMk xmlns:pc="http://schemas.microsoft.com/office/powerpoint/2013/main/command"/>
      <pc:sldMk xmlns:pc="http://schemas.microsoft.com/office/powerpoint/2013/main/command" cId="0" sldId="259"/>
      <ac:spMk id="103" creationId="{00000000-0000-0000-0000-000000000000}"/>
    </ac:deMkLst>
    <p188:txBody>
      <a:bodyPr/>
      <a:lstStyle/>
      <a:p>
        <a:r>
          <a:rPr lang="en-US"/>
          <a:t>You might clarify in the title of this slide that it’s driver classes for this particular paper, not a universal driver classification system. </a:t>
        </a:r>
      </a:p>
    </p188:txBody>
    <p188:extLst>
      <p:ext xmlns:p="http://schemas.openxmlformats.org/presentationml/2006/main" uri="{57CB4572-C831-44C2-8A1C-0ADB6CCDFE69}">
        <p223:reactions xmlns:p223="http://schemas.microsoft.com/office/powerpoint/2022/03/main">
          <p223:rxn type="👍">
            <p223:instance time="2026-04-13T13:48:04.218" authorId="{1E7B949F-9518-3BBF-875A-5CDDA690316E}"/>
          </p223:rxn>
        </p223:reactions>
      </p:ext>
    </p188:extLst>
  </p188:cm>
  <p188:cm id="{7E1886AC-51C7-4638-A96E-044F66A968E8}" authorId="{CCA3B12E-1EE2-BFD5-A303-8BE7C5E215C6}" status="resolved" created="2026-04-09T16:06:20.934" complete="100000">
    <ac:txMkLst xmlns:ac="http://schemas.microsoft.com/office/drawing/2013/main/command">
      <pc:docMk xmlns:pc="http://schemas.microsoft.com/office/powerpoint/2013/main/command"/>
      <pc:sldMk xmlns:pc="http://schemas.microsoft.com/office/powerpoint/2013/main/command" cId="0" sldId="259"/>
      <ac:spMk id="106" creationId="{00000000-0000-0000-0000-000000000000}"/>
      <ac:txMk cp="69">
        <ac:context len="197" hash="2265424969"/>
      </ac:txMk>
    </ac:txMkLst>
    <p188:pos x="1051891" y="1524000"/>
    <p188:txBody>
      <a:bodyPr/>
      <a:lstStyle/>
      <a:p>
        <a:r>
          <a:rPr lang="en-US"/>
          <a:t>I would actually maybe not include drought. I don't know that the TCL data is sensitive enough to capture drought impacts and therefore I don't know that our data capture this </a:t>
        </a:r>
      </a:p>
    </p188:txBody>
  </p188:cm>
  <p188:cm id="{44A749E2-6F9C-4544-A9AD-7E3EED450197}" authorId="{026654FD-F7F1-6E09-1BB1-3ADC4217CEA1}" status="resolved" created="2026-04-10T14:06:39.485" complete="100000">
    <pc:sldMkLst xmlns:pc="http://schemas.microsoft.com/office/powerpoint/2013/main/command">
      <pc:docMk/>
      <pc:sldMk cId="0" sldId="259"/>
    </pc:sldMkLst>
    <p188:txBody>
      <a:bodyPr/>
      <a:lstStyle/>
      <a:p>
        <a:r>
          <a:rPr lang="en-US"/>
          <a:t>I found this slide a little confusing to look at. The image is of all drivers, and the text corresponds to the bottom two (wildfire and OND) but then shifting cultivation and logging are also highlighted and I’m not sure what I should know about them relative to the others. 
Would it work to put the image of all the driver classes in the middle, with the list of temporary disturbances on one side (corresponding to blue) and the list of permanent deforestation classes on the other side (in red)? To indicate that we’re starting with the 7 initial driver classes and aggregating them into two broader categories (permanent vs. temporary), and for this talk the focus is on the temporary disturbances related to wildfire and other natural disturbances?</a:t>
        </a:r>
      </a:p>
    </p188:txBody>
    <p188:extLst>
      <p:ext xmlns:p="http://schemas.openxmlformats.org/presentationml/2006/main" uri="{57CB4572-C831-44C2-8A1C-0ADB6CCDFE69}">
        <p223:reactions xmlns:p223="http://schemas.microsoft.com/office/powerpoint/2022/03/main">
          <p223:rxn type="👍">
            <p223:instance time="2026-04-13T13:46:37.074" authorId="{1E7B949F-9518-3BBF-875A-5CDDA690316E}"/>
          </p223:rxn>
        </p223:reactions>
      </p:ext>
    </p188:extLst>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66077A9B-902D-41E5-B78A-C7C012FB8F0D}" authorId="{026654FD-F7F1-6E09-1BB1-3ADC4217CEA1}" status="resolved" created="2026-04-10T14:14:50.840" complete="100000">
    <ac:txMkLst xmlns:ac="http://schemas.microsoft.com/office/drawing/2013/main/command">
      <pc:docMk xmlns:pc="http://schemas.microsoft.com/office/powerpoint/2013/main/command"/>
      <pc:sldMk xmlns:pc="http://schemas.microsoft.com/office/powerpoint/2013/main/command" cId="0" sldId="263"/>
      <ac:spMk id="140" creationId="{00000000-0000-0000-0000-000000000000}"/>
      <ac:txMk cp="20" len="422">
        <ac:context len="443" hash="3548724344"/>
      </ac:txMk>
    </ac:txMkLst>
    <p188:pos x="4393465" y="303463"/>
    <p188:txBody>
      <a:bodyPr/>
      <a:lstStyle/>
      <a:p>
        <a:r>
          <a:rPr lang="en-US"/>
          <a:t>I assume this will be a mostly nontechnical crowd, so maybe explain verbally what things like “one-hot region encoding” is. 
Also maybe one key word/phrase per bullet to give audience a simple cue for what the rest of the text is describing? E.g. “Model Architecture” “Spatial context” “Data augmentation” “Validation approach” “Uncertainty reduction” or something like that?</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60C37623-FE2A-4BEF-BCA3-B58C88352C4F}" authorId="{37AEA541-7D9E-BF8E-1C5A-297A91A5676B}" status="resolved" created="2026-04-09T13:37:38.479" complete="100000">
    <ac:deMkLst xmlns:ac="http://schemas.microsoft.com/office/drawing/2013/main/command">
      <pc:docMk xmlns:pc="http://schemas.microsoft.com/office/powerpoint/2013/main/command"/>
      <pc:sldMk xmlns:pc="http://schemas.microsoft.com/office/powerpoint/2013/main/command" cId="0" sldId="266"/>
      <ac:picMk id="2" creationId="{A3D7A417-E469-0F5E-C6D4-7A208F54CCB1}"/>
    </ac:deMkLst>
    <p188:txBody>
      <a:bodyPr/>
      <a:lstStyle/>
      <a:p>
        <a:r>
          <a:rPr lang="en-US"/>
          <a:t>You could put a box around the natural disturbance columns of the two columns of graphs since that’s what you want people to focus on. </a:t>
        </a:r>
      </a:p>
    </p188:txBody>
  </p188:cm>
  <p188:cm id="{083806F3-CC6C-4ECC-B3B7-045F96927A01}" authorId="{CCA3B12E-1EE2-BFD5-A303-8BE7C5E215C6}" status="resolved" created="2026-04-09T16:15:22.389" complete="100000">
    <ac:deMkLst xmlns:ac="http://schemas.microsoft.com/office/drawing/2013/main/command">
      <pc:docMk xmlns:pc="http://schemas.microsoft.com/office/powerpoint/2013/main/command"/>
      <pc:sldMk xmlns:pc="http://schemas.microsoft.com/office/powerpoint/2013/main/command" cId="0" sldId="266"/>
      <ac:picMk id="2" creationId="{A3D7A417-E469-0F5E-C6D4-7A208F54CCB1}"/>
    </ac:deMkLst>
    <p188:txBody>
      <a:bodyPr/>
      <a:lstStyle/>
      <a:p>
        <a:r>
          <a:rPr lang="en-US"/>
          <a:t>This one also needs updated graph, this figure still has forest management as a class</a:t>
        </a:r>
      </a:p>
    </p188:txBody>
  </p188:cm>
</p188:cmLst>
</file>

<file path=ppt/comments/modernComment_10B_0.xml><?xml version="1.0" encoding="utf-8"?>
<p188:cmLst xmlns:a="http://schemas.openxmlformats.org/drawingml/2006/main" xmlns:r="http://schemas.openxmlformats.org/officeDocument/2006/relationships" xmlns:p188="http://schemas.microsoft.com/office/powerpoint/2018/8/main">
  <p188:cm id="{FBE5073C-E0F9-4BCE-B928-86175CBC7016}" authorId="{37AEA541-7D9E-BF8E-1C5A-297A91A5676B}" status="resolved" created="2026-04-09T13:27:33.791" complete="100000">
    <pc:sldMkLst xmlns:pc="http://schemas.microsoft.com/office/powerpoint/2013/main/command">
      <pc:docMk/>
      <pc:sldMk cId="0" sldId="267"/>
    </pc:sldMkLst>
    <p188:replyLst>
      <p188:reply id="{957B5F68-1E73-4901-B1E8-C8EEF3449CFA}" authorId="{026654FD-F7F1-6E09-1BB1-3ADC4217CEA1}" created="2026-04-10T14:15:43.493">
        <p188:txBody>
          <a:bodyPr/>
          <a:lstStyle/>
          <a:p>
            <a:r>
              <a:rPr lang="en-US"/>
              <a:t>Agree, such a great map!</a:t>
            </a:r>
          </a:p>
        </p188:txBody>
      </p188:reply>
    </p188:replyLst>
    <p188:txBody>
      <a:bodyPr/>
      <a:lstStyle/>
      <a:p>
        <a:r>
          <a:rPr lang="en-US"/>
          <a:t>Include paper reference at the bottom, and maybe the QR code again. This is the kind of slide people might take a picture of. </a:t>
        </a:r>
      </a:p>
    </p188:txBody>
    <p188:extLst>
      <p:ext xmlns:p="http://schemas.openxmlformats.org/presentationml/2006/main" uri="{57CB4572-C831-44C2-8A1C-0ADB6CCDFE69}">
        <p223:reactions xmlns:p223="http://schemas.microsoft.com/office/powerpoint/2022/03/main">
          <p223:rxn type="👍">
            <p223:instance time="2026-04-10T14:15:31.205" authorId="{026654FD-F7F1-6E09-1BB1-3ADC4217CEA1}"/>
          </p223:rxn>
        </p223:reactions>
      </p:ext>
    </p188:extLst>
  </p188:cm>
  <p188:cm id="{36042E58-9C96-4A90-9DCC-888386D0A69F}" authorId="{CCA3B12E-1EE2-BFD5-A303-8BE7C5E215C6}" status="resolved" created="2026-04-09T16:09:48.094" complete="100000">
    <ac:deMkLst xmlns:ac="http://schemas.microsoft.com/office/drawing/2013/main/command">
      <pc:docMk xmlns:pc="http://schemas.microsoft.com/office/powerpoint/2013/main/command"/>
      <pc:sldMk xmlns:pc="http://schemas.microsoft.com/office/powerpoint/2013/main/command" cId="0" sldId="267"/>
      <ac:picMk id="552" creationId="{00000000-0000-0000-0000-000000000000}"/>
    </ac:deMkLst>
    <p188:txBody>
      <a:bodyPr/>
      <a:lstStyle/>
      <a:p>
        <a:r>
          <a:rPr lang="en-US"/>
          <a:t>Change out for the updated map-- this one still has the forest management class in the legend!</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E488EF6D-3898-4856-BE5E-A659A3A07CBE}" authorId="{37AEA541-7D9E-BF8E-1C5A-297A91A5676B}" status="resolved" created="2026-04-09T13:41:17.658" complete="100000">
    <ac:txMkLst xmlns:ac="http://schemas.microsoft.com/office/drawing/2013/main/command">
      <pc:docMk xmlns:pc="http://schemas.microsoft.com/office/powerpoint/2013/main/command"/>
      <pc:sldMk xmlns:pc="http://schemas.microsoft.com/office/powerpoint/2013/main/command" cId="0" sldId="273"/>
      <ac:spMk id="242" creationId="{00000000-0000-0000-0000-000000000000}"/>
      <ac:txMk cp="0" len="15">
        <ac:context len="202" hash="1489566247"/>
      </ac:txMk>
    </ac:txMkLst>
    <p188:pos x="2058054" y="289311"/>
    <p188:txBody>
      <a:bodyPr/>
      <a:lstStyle/>
      <a:p>
        <a:r>
          <a:rPr lang="en-US"/>
          <a:t>Good that you have this. </a:t>
        </a:r>
      </a:p>
    </p188:txBody>
    <p188:extLst>
      <p:ext xmlns:p="http://schemas.openxmlformats.org/presentationml/2006/main" uri="{57CB4572-C831-44C2-8A1C-0ADB6CCDFE69}">
        <p223:reactions xmlns:p223="http://schemas.microsoft.com/office/powerpoint/2022/03/main">
          <p223:rxn type="👍">
            <p223:instance time="2026-04-10T15:43:44.745" authorId="{1E7B949F-9518-3BBF-875A-5CDDA690316E}"/>
          </p223:rxn>
        </p223:reactions>
      </p:ext>
    </p188:extLst>
  </p188:cm>
</p188:cmLst>
</file>

<file path=ppt/comments/modernComment_116_0.xml><?xml version="1.0" encoding="utf-8"?>
<p188:cmLst xmlns:a="http://schemas.openxmlformats.org/drawingml/2006/main" xmlns:r="http://schemas.openxmlformats.org/officeDocument/2006/relationships" xmlns:p188="http://schemas.microsoft.com/office/powerpoint/2018/8/main">
  <p188:cm id="{54D7FE65-155B-4CDE-B312-01F0D69E78A5}" authorId="{CCA3B12E-1EE2-BFD5-A303-8BE7C5E215C6}" status="resolved" created="2026-04-09T16:20:54.992" complete="100000">
    <pc:sldMkLst xmlns:pc="http://schemas.microsoft.com/office/powerpoint/2013/main/command">
      <pc:docMk/>
      <pc:sldMk cId="0" sldId="278"/>
    </pc:sldMkLst>
    <p188:replyLst>
      <p188:reply id="{6F79E557-785E-4822-B021-1BE2707ADC23}" authorId="{CCA3B12E-1EE2-BFD5-A303-8BE7C5E215C6}" created="2026-04-09T16:22:20.524">
        <p188:txBody>
          <a:bodyPr/>
          <a:lstStyle/>
          <a:p>
            <a:r>
              <a:rPr lang="en-US"/>
              <a:t>Just kidding, you will put in a fire example so that is probably sufficient!</a:t>
            </a:r>
          </a:p>
        </p188:txBody>
      </p188:reply>
    </p188:replyLst>
    <p188:txBody>
      <a:bodyPr/>
      <a:lstStyle/>
      <a:p>
        <a:r>
          <a:rPr lang="en-US"/>
          <a:t>Since these slides don't take too long to cover, maybe include one more slide like this? One of the hurricanes or landslides? </a:t>
        </a:r>
      </a:p>
    </p188:txBody>
  </p188:cm>
</p188:cmLst>
</file>

<file path=ppt/comments/modernComment_18D_6716D5B3.xml><?xml version="1.0" encoding="utf-8"?>
<p188:cmLst xmlns:a="http://schemas.openxmlformats.org/drawingml/2006/main" xmlns:r="http://schemas.openxmlformats.org/officeDocument/2006/relationships" xmlns:p188="http://schemas.microsoft.com/office/powerpoint/2018/8/main">
  <p188:cm id="{20C2C9B5-8218-4866-8AA2-FE0CAFF74570}" authorId="{37AEA541-7D9E-BF8E-1C5A-297A91A5676B}" status="resolved" created="2026-04-09T13:42:50.814" complete="100000">
    <ac:deMkLst xmlns:ac="http://schemas.microsoft.com/office/drawing/2013/main/command">
      <pc:docMk xmlns:pc="http://schemas.microsoft.com/office/powerpoint/2013/main/command"/>
      <pc:sldMk xmlns:pc="http://schemas.microsoft.com/office/powerpoint/2013/main/command" cId="1729549747" sldId="397"/>
      <ac:spMk id="2" creationId="{F129379D-AF98-F985-194B-91CD7E3F36F8}"/>
    </ac:deMkLst>
    <p188:txBody>
      <a:bodyPr/>
      <a:lstStyle/>
      <a:p>
        <a:r>
          <a:rPr lang="en-US"/>
          <a:t>I like these. </a:t>
        </a:r>
      </a:p>
    </p188:txBody>
    <p188:extLst>
      <p:ext xmlns:p="http://schemas.openxmlformats.org/presentationml/2006/main" uri="{57CB4572-C831-44C2-8A1C-0ADB6CCDFE69}">
        <p223:reactions xmlns:p223="http://schemas.microsoft.com/office/powerpoint/2022/03/main">
          <p223:rxn type="👍">
            <p223:instance time="2026-04-10T15:43:09.631" authorId="{1E7B949F-9518-3BBF-875A-5CDDA690316E}"/>
          </p223:rxn>
        </p223:reactions>
      </p:ext>
    </p188:extLst>
  </p188:cm>
  <p188:cm id="{2D8FF36B-EF13-4B1F-81B2-F18762270364}" authorId="{CCA3B12E-1EE2-BFD5-A303-8BE7C5E215C6}" status="resolved" created="2026-04-09T16:16:52.048" complete="100000">
    <ac:deMkLst xmlns:ac="http://schemas.microsoft.com/office/drawing/2013/main/command">
      <pc:docMk xmlns:pc="http://schemas.microsoft.com/office/powerpoint/2013/main/command"/>
      <pc:sldMk xmlns:pc="http://schemas.microsoft.com/office/powerpoint/2013/main/command" cId="1729549747" sldId="397"/>
      <ac:spMk id="2" creationId="{F129379D-AF98-F985-194B-91CD7E3F36F8}"/>
    </ac:deMkLst>
    <p188:txBody>
      <a:bodyPr/>
      <a:lstStyle/>
      <a:p>
        <a:r>
          <a:rPr lang="en-US"/>
          <a:t>Maybe add a picture to this slide to liven it up?</a:t>
        </a:r>
      </a:p>
    </p188:txBody>
  </p188:cm>
</p188:cmLst>
</file>

<file path=ppt/comments/modernComment_18E_1C8585B3.xml><?xml version="1.0" encoding="utf-8"?>
<p188:cmLst xmlns:a="http://schemas.openxmlformats.org/drawingml/2006/main" xmlns:r="http://schemas.openxmlformats.org/officeDocument/2006/relationships" xmlns:p188="http://schemas.microsoft.com/office/powerpoint/2018/8/main">
  <p188:cm id="{AB5E8C93-A6C2-4D81-808F-F191F0D87E12}" authorId="{37AEA541-7D9E-BF8E-1C5A-297A91A5676B}" status="resolved" created="2026-04-09T13:28:17.390" complete="100000">
    <ac:txMkLst xmlns:ac="http://schemas.microsoft.com/office/drawing/2013/main/command">
      <pc:docMk xmlns:pc="http://schemas.microsoft.com/office/powerpoint/2013/main/command"/>
      <pc:sldMk xmlns:pc="http://schemas.microsoft.com/office/powerpoint/2013/main/command" cId="478512563" sldId="398"/>
      <ac:spMk id="3" creationId="{BD7993DB-420C-7365-9458-7258778E7AAF}"/>
      <ac:txMk cp="76" len="3">
        <ac:context len="183" hash="1239898959"/>
      </ac:txMk>
    </ac:txMkLst>
    <p188:pos x="6214343" y="274608"/>
    <p188:txBody>
      <a:bodyPr/>
      <a:lstStyle/>
      <a:p>
        <a:r>
          <a:rPr lang="en-US"/>
          <a:t>Limit to 2 or 3 significant digits. </a:t>
        </a:r>
      </a:p>
    </p188:txBody>
  </p188:cm>
  <p188:cm id="{FEFCDD53-00C1-4A38-98AA-A4F34A5AA59D}" authorId="{00023EE6-F345-B379-3128-EC15FB748684}" status="resolved" created="2026-04-09T16:43:29.024" complete="100000">
    <ac:deMkLst xmlns:ac="http://schemas.microsoft.com/office/drawing/2013/main/command">
      <pc:docMk xmlns:pc="http://schemas.microsoft.com/office/powerpoint/2013/main/command"/>
      <pc:sldMk xmlns:pc="http://schemas.microsoft.com/office/powerpoint/2013/main/command" cId="478512563" sldId="398"/>
      <ac:picMk id="4" creationId="{AB58BE64-54C2-C963-9BEF-34FB63286F63}"/>
    </ac:deMkLst>
    <p188:replyLst>
      <p188:reply id="{BB84C772-75EC-4720-B909-DFD101F965DE}" authorId="{026654FD-F7F1-6E09-1BB1-3ADC4217CEA1}" created="2026-04-10T14:24:21.202">
        <p188:txBody>
          <a:bodyPr/>
          <a:lstStyle/>
          <a:p>
            <a:r>
              <a:rPr lang="en-US"/>
              <a:t>Globally I think the stats are very similar regardless of TCLF vs. drivers data, right?</a:t>
            </a:r>
          </a:p>
        </p188:txBody>
      </p188:reply>
      <p188:reply id="{9E3DB5EE-E11C-477E-ADEC-CB14A51D4D69}" authorId="{1E7B949F-9518-3BBF-875A-5CDDA690316E}" created="2026-04-13T17:18:52.500">
        <p188:txBody>
          <a:bodyPr/>
          <a:lstStyle/>
          <a:p>
            <a:r>
              <a:rPr lang="en-US"/>
              <a:t>yes the stats are very similar globally! </a:t>
            </a:r>
          </a:p>
        </p188:txBody>
      </p188:reply>
    </p188:replyLst>
    <p188:txBody>
      <a:bodyPr/>
      <a:lstStyle/>
      <a:p>
        <a:r>
          <a:rPr lang="en-US"/>
          <a:t>Aren't these stats based on TCLF, not the fire driver? </a:t>
        </a:r>
      </a:p>
    </p188:txBody>
  </p188:cm>
  <p188:cm id="{FCE2C06F-CC8A-4A28-A5CA-C9D785C19020}" authorId="{026654FD-F7F1-6E09-1BB1-3ADC4217CEA1}" status="resolved" created="2026-04-10T14:21:58.840" complete="100000">
    <pc:sldMkLst xmlns:pc="http://schemas.microsoft.com/office/powerpoint/2013/main/command">
      <pc:docMk/>
      <pc:sldMk cId="478512563" sldId="398"/>
    </pc:sldMkLst>
    <p188:txBody>
      <a:bodyPr/>
      <a:lstStyle/>
      <a:p>
        <a:r>
          <a:rPr lang="en-US"/>
          <a:t>What do you think about putting the global stacked bar chart for all drivers first so audience can see global stats of all drivers relative to each other (vs. just the map and regional donuts on previous slides), then go into the point about how wildfires are getting worse? Still want to empahsize global story that forest loss to (human-driven) agriculture and logging are also large drivers that we have more control over
Never mind – I changed my mind. ☺️ maybe “non fire related loss” is good enough</a:t>
        </a:r>
      </a:p>
    </p188:txBody>
  </p188:cm>
</p188:cmLst>
</file>

<file path=ppt/comments/modernComment_18F_5CDC4E94.xml><?xml version="1.0" encoding="utf-8"?>
<p188:cmLst xmlns:a="http://schemas.openxmlformats.org/drawingml/2006/main" xmlns:r="http://schemas.openxmlformats.org/officeDocument/2006/relationships" xmlns:p188="http://schemas.microsoft.com/office/powerpoint/2018/8/main">
  <p188:cm id="{44E38962-40B2-49E7-8B78-B25B095D6515}" authorId="{37AEA541-7D9E-BF8E-1C5A-297A91A5676B}" status="resolved" created="2026-04-09T13:28:52.777" complete="100000">
    <ac:txMkLst xmlns:ac="http://schemas.microsoft.com/office/drawing/2013/main/command">
      <pc:docMk xmlns:pc="http://schemas.microsoft.com/office/powerpoint/2013/main/command"/>
      <pc:sldMk xmlns:pc="http://schemas.microsoft.com/office/powerpoint/2013/main/command" cId="1557941908" sldId="399"/>
      <ac:spMk id="3" creationId="{E3C8B6D6-BC69-3838-8686-368B915ED76D}"/>
      <ac:txMk cp="0">
        <ac:context len="296" hash="2745431600"/>
      </ac:txMk>
    </ac:txMkLst>
    <p188:pos x="3746422" y="270589"/>
    <p188:txBody>
      <a:bodyPr/>
      <a:lstStyle/>
      <a:p>
        <a:r>
          <a:rPr lang="en-US"/>
          <a:t>What’s the difference between these bullets? </a:t>
        </a:r>
      </a:p>
    </p188:txBody>
    <p188:extLst>
      <p:ext xmlns:p="http://schemas.openxmlformats.org/presentationml/2006/main" uri="{57CB4572-C831-44C2-8A1C-0ADB6CCDFE69}">
        <p223:reactions xmlns:p223="http://schemas.microsoft.com/office/powerpoint/2022/03/main">
          <p223:rxn type="👍">
            <p223:instance time="2026-04-10T14:24:58.507" authorId="{026654FD-F7F1-6E09-1BB1-3ADC4217CEA1}"/>
          </p223:rxn>
        </p223:reactions>
      </p:ext>
    </p188:extLst>
  </p188:cm>
  <p188:cm id="{7FDFF74F-248B-4EB1-8F2F-14CB5C593F5A}" authorId="{37AEA541-7D9E-BF8E-1C5A-297A91A5676B}" status="resolved" created="2026-04-09T13:30:02.019" complete="100000">
    <ac:deMkLst xmlns:ac="http://schemas.microsoft.com/office/drawing/2013/main/command">
      <pc:docMk xmlns:pc="http://schemas.microsoft.com/office/powerpoint/2013/main/command"/>
      <pc:sldMk xmlns:pc="http://schemas.microsoft.com/office/powerpoint/2013/main/command" cId="1557941908" sldId="399"/>
      <ac:picMk id="6" creationId="{8053EB31-2ACA-9256-4728-07379B8EBAF2}"/>
    </ac:deMkLst>
    <p188:replyLst>
      <p188:reply id="{781293B6-3339-4977-ABB0-17CB8591BCAD}" authorId="{CCA3B12E-1EE2-BFD5-A303-8BE7C5E215C6}" created="2026-04-09T16:13:45.543">
        <p188:txBody>
          <a:bodyPr/>
          <a:lstStyle/>
          <a:p>
            <a:r>
              <a:rPr lang="en-US"/>
              <a:t>Agree, I love this! I know Dominica, Puerto Rico, and Cuba were hurricanes, Taiwan was landslides triggered from a major storm </a:t>
            </a:r>
          </a:p>
        </p188:txBody>
      </p188:reply>
      <p188:reply id="{ABE67119-F2EF-4566-9F64-8570AED4AD08}" authorId="{026654FD-F7F1-6E09-1BB1-3ADC4217CEA1}" created="2026-04-10T14:26:07.784">
        <p188:txBody>
          <a:bodyPr/>
          <a:lstStyle/>
          <a:p>
            <a:r>
              <a:rPr lang="en-US"/>
              <a:t>+1 on loving this figure! “you should do a blog on this, Radost!” ☺️ also like David’s suggestion of adding a photo, or a follow up slide with before/after imagery (people love that kind of thing) - could see if comms still has the Planet imagery/content from this blog on 2017 Hurricane Maria: https://www.wri.org/insights/while-puerto-ricos-people-still-suffer-effects-hurricane-maria-its-forests-are-faring-much
</a:t>
            </a:r>
          </a:p>
        </p188:txBody>
        <p188:extLst>
          <p:ext xmlns:p="http://schemas.openxmlformats.org/presentationml/2006/main" uri="{57CB4572-C831-44C2-8A1C-0ADB6CCDFE69}">
            <p223:reactions xmlns:p223="http://schemas.microsoft.com/office/powerpoint/2022/03/main">
              <p223:rxn type="👍">
                <p223:instance time="2026-04-13T14:46:06.532" authorId="{1E7B949F-9518-3BBF-875A-5CDDA690316E}"/>
              </p223:rxn>
            </p223:reactions>
          </p:ext>
        </p188:extLst>
      </p188:reply>
      <p188:reply id="{5C49BC08-08CD-4F16-8FB2-6450740F58D3}" authorId="{1E7B949F-9518-3BBF-875A-5CDDA690316E}" created="2026-04-13T15:25:43.812">
        <p188:txBody>
          <a:bodyPr/>
          <a:lstStyle/>
          <a:p>
            <a:r>
              <a:rPr lang="en-US"/>
              <a:t>Thanks for the ideas and the link to the blog! I really liked the idea of denoting which countries in the graph experienced hurricane/cyclone. I experimented with putting a hurricane emoji but the graph ended up looking too busy. Instead I added some hurricane maria images in the next slide!  </a:t>
            </a:r>
          </a:p>
        </p188:txBody>
      </p188:reply>
    </p188:replyLst>
    <p188:txBody>
      <a:bodyPr/>
      <a:lstStyle/>
      <a:p>
        <a:r>
          <a:rPr lang="en-US"/>
          <a:t>Cool figure! Was Dominica a hurricane? I assume same with Vanuatu, Bahamas, and the other islands up there (as you imply in your notes). You could even include a little picture of a hurricane and somehow denote which countries were storm-affected.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ri.org/insights/global-trends-forest-fires"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wri.org/insights/forest-loss-drivers-data-trends" TargetMode="External"/><Relationship Id="rId4" Type="http://schemas.openxmlformats.org/officeDocument/2006/relationships/hyperlink" Target="https://www.wri.org/news/release-global-forest-loss-shatters-records-2024-fueled-massive-fir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nature.com/articles/ncomms8537" TargetMode="External"/><Relationship Id="rId13" Type="http://schemas.openxmlformats.org/officeDocument/2006/relationships/hyperlink" Target="https://agupubs.onlinelibrary.wiley.com/doi/full/10.1029/2003JD003494" TargetMode="External"/><Relationship Id="rId3" Type="http://schemas.openxmlformats.org/officeDocument/2006/relationships/hyperlink" Target="https://link.springer.com/article/10.1007/s13280-020-01490-x" TargetMode="External"/><Relationship Id="rId7" Type="http://schemas.openxmlformats.org/officeDocument/2006/relationships/hyperlink" Target="https://www.ipcc.ch/sr15/chapter/chapter-3/" TargetMode="External"/><Relationship Id="rId12" Type="http://schemas.openxmlformats.org/officeDocument/2006/relationships/hyperlink" Target="https://www.nature.com/articles/s41558-022-01287-8"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nps.gov/articles/000/fire-in-ecosystems-boreal-forest.htm" TargetMode="External"/><Relationship Id="rId11" Type="http://schemas.openxmlformats.org/officeDocument/2006/relationships/hyperlink" Target="https://www.frontiersin.org/articles/10.3389/ffgc.2021.760853/full" TargetMode="External"/><Relationship Id="rId5" Type="http://schemas.openxmlformats.org/officeDocument/2006/relationships/hyperlink" Target="http://ibfra.org/about-boreal-forests/" TargetMode="External"/><Relationship Id="rId10" Type="http://schemas.openxmlformats.org/officeDocument/2006/relationships/hyperlink" Target="https://www.nature.com/articles/nature01437" TargetMode="External"/><Relationship Id="rId4" Type="http://schemas.openxmlformats.org/officeDocument/2006/relationships/hyperlink" Target="https://www.wri.org/insights/global-trends-forest-fires" TargetMode="External"/><Relationship Id="rId9" Type="http://schemas.openxmlformats.org/officeDocument/2006/relationships/hyperlink" Target="https://agupubs.onlinelibrary.wiley.com/doi/full/10.1029/2006GL025677"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nk.springer.com/article/10.1007/s10584-021-03052-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ink.springer.com/article/10.1007/s10342-023-01623-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ri.org/insights/while-puerto-ricos-people-still-suffer-effects-hurricane-maria-its-forests-are-faring-muc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ps.gov/articles/000/fire-in-ecosystems-boreal-forest.ht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agupubs.onlinelibrary.wiley.com/doi/full/10.1029/2006GL025677" TargetMode="External"/><Relationship Id="rId5" Type="http://schemas.openxmlformats.org/officeDocument/2006/relationships/hyperlink" Target="https://www.nature.com/articles/ncomms8537" TargetMode="External"/><Relationship Id="rId4" Type="http://schemas.openxmlformats.org/officeDocument/2006/relationships/hyperlink" Target="https://www.ipcc.ch/sr15/chapter/chapter-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ure.com/articles/s41586-024-07602-x#Sec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wri.org/research/not-just-carbon-capturing-benefits-forests-climate" TargetMode="External"/><Relationship Id="rId4" Type="http://schemas.openxmlformats.org/officeDocument/2006/relationships/hyperlink" Target="https://www.science.org/doi/10.1126/science.111177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US"/>
              <a:t>Hello everyone and thank you for having me at the Forestry and Agriculture Modeling Forum. It’s a pleasure to be here and speak in this session. Thank you Justin for the introduction.</a:t>
            </a:r>
          </a:p>
          <a:p>
            <a:pPr marL="0" indent="0">
              <a:buNone/>
            </a:pPr>
            <a:endParaRPr lang="en-US"/>
          </a:p>
          <a:p>
            <a:pPr marL="0" indent="0">
              <a:buNone/>
            </a:pPr>
            <a:r>
              <a:rPr lang="en-US"/>
              <a:t>Today I will be sharing with you our findings from a recent paper we published in Environmental Research Letters, titled "Global drivers of forest loss at 1 km resolution." In particular, I will be focusing on the dynamics and impacts of natural disturbances on forests. I would like to acknowledge my coauthors, including Michelle Sims from the World Resources Institute as well as our collaborators and coauthors at Google DeepMind. </a:t>
            </a:r>
          </a:p>
          <a:p>
            <a:pPr marL="0" indent="0">
              <a:buNone/>
            </a:pPr>
            <a:endParaRPr lang="en-US"/>
          </a:p>
          <a:p>
            <a:pPr marL="0" indent="0">
              <a:buNone/>
            </a:pPr>
            <a:r>
              <a:rPr lang="en-US"/>
              <a:t>Resources: </a:t>
            </a:r>
          </a:p>
          <a:p>
            <a:pPr marL="0" indent="0">
              <a:buNone/>
            </a:pPr>
            <a:r>
              <a:rPr lang="en-US">
                <a:hlinkClick r:id="rId3"/>
              </a:rPr>
              <a:t>https://www.wri.org/insights/global-trends-forest-fires</a:t>
            </a:r>
          </a:p>
          <a:p>
            <a:pPr marL="0" indent="0">
              <a:buNone/>
            </a:pPr>
            <a:r>
              <a:rPr lang="en-US">
                <a:hlinkClick r:id="rId4"/>
              </a:rPr>
              <a:t>https://www.wri.org/news/release-global-forest-loss-shatters-records-2024-fueled-massive-fires</a:t>
            </a:r>
          </a:p>
          <a:p>
            <a:pPr marL="0" indent="0">
              <a:buNone/>
            </a:pPr>
            <a:r>
              <a:rPr lang="en-US">
                <a:hlinkClick r:id="rId5"/>
              </a:rPr>
              <a:t>https://www.wri.org/insights/forest-loss-drivers-data-trends</a:t>
            </a:r>
          </a:p>
          <a:p>
            <a:pPr marL="0" indent="0">
              <a:buNone/>
            </a:pPr>
            <a:endParaRPr lang="en-US"/>
          </a:p>
          <a:p>
            <a:pPr marL="0" indent="0">
              <a:buNone/>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This is the breakdown of forest loss by dominant driver in each region. You can see, for example, that 73% of forest loss in Latin America is due to permanent agriculture, 91% of forest loss in Europe is driven by logging, 63% of forest loss in Asia is due to wildfire. Now let's dive into the results specifically for wildfire and other natural disturbances. </a:t>
            </a:r>
          </a:p>
        </p:txBody>
      </p:sp>
    </p:spTree>
    <p:extLst>
      <p:ext uri="{BB962C8B-B14F-4D97-AF65-F5344CB8AC3E}">
        <p14:creationId xmlns:p14="http://schemas.microsoft.com/office/powerpoint/2010/main" val="250310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highlight>
                  <a:srgbClr val="FFFFFF"/>
                </a:highlight>
              </a:rPr>
              <a:t>Globally, wildfire is the second largest driver of forest loss, following permanent agriculture. Wildfire accounts for 152 </a:t>
            </a:r>
            <a:r>
              <a:rPr lang="en-US" err="1">
                <a:highlight>
                  <a:srgbClr val="FFFFFF"/>
                </a:highlight>
              </a:rPr>
              <a:t>Mha</a:t>
            </a:r>
            <a:r>
              <a:rPr lang="en-US">
                <a:highlight>
                  <a:srgbClr val="FFFFFF"/>
                </a:highlight>
              </a:rPr>
              <a:t> of loss or 29% of all forest loss between 2001 and 2024. Wildfire is a large and important driver in North America (50% of forest loss, dominated by Canada), Asia (63% of forest loss, dominated by Russia), and Oceania (57% of forest loss). </a:t>
            </a:r>
            <a:r>
              <a:rPr lang="en-US" b="1">
                <a:solidFill>
                  <a:srgbClr val="141413"/>
                </a:solidFill>
                <a:highlight>
                  <a:srgbClr val="FFFFFF"/>
                </a:highlight>
              </a:rPr>
              <a:t>Russia </a:t>
            </a:r>
            <a:r>
              <a:rPr lang="en-US">
                <a:solidFill>
                  <a:srgbClr val="141413"/>
                </a:solidFill>
                <a:highlight>
                  <a:srgbClr val="FFFFFF"/>
                </a:highlight>
              </a:rPr>
              <a:t>and </a:t>
            </a:r>
            <a:r>
              <a:rPr lang="en-US" b="1">
                <a:solidFill>
                  <a:srgbClr val="141413"/>
                </a:solidFill>
                <a:highlight>
                  <a:srgbClr val="FFFFFF"/>
                </a:highlight>
              </a:rPr>
              <a:t>Canada </a:t>
            </a:r>
            <a:r>
              <a:rPr lang="en-US">
                <a:solidFill>
                  <a:srgbClr val="141413"/>
                </a:solidFill>
                <a:highlight>
                  <a:srgbClr val="FFFFFF"/>
                </a:highlight>
              </a:rPr>
              <a:t>together account for </a:t>
            </a:r>
            <a:r>
              <a:rPr lang="en-US" b="1">
                <a:solidFill>
                  <a:srgbClr val="141413"/>
                </a:solidFill>
                <a:highlight>
                  <a:srgbClr val="FFFFFF"/>
                </a:highlight>
              </a:rPr>
              <a:t>70% of all global wildfire loss.</a:t>
            </a:r>
            <a:endParaRPr lang="en-US">
              <a:solidFill>
                <a:srgbClr val="141413"/>
              </a:solidFill>
              <a:highlight>
                <a:srgbClr val="FFFFFF"/>
              </a:highlight>
            </a:endParaRPr>
          </a:p>
          <a:p>
            <a:pPr>
              <a:buNone/>
            </a:pPr>
            <a:endParaRPr lang="en-US">
              <a:solidFill>
                <a:srgbClr val="141413"/>
              </a:solidFill>
              <a:highlight>
                <a:srgbClr val="FFFFFF"/>
              </a:highlight>
            </a:endParaRPr>
          </a:p>
          <a:p>
            <a:pPr>
              <a:buNone/>
            </a:pPr>
            <a:r>
              <a:rPr lang="en-US">
                <a:solidFill>
                  <a:srgbClr val="141413"/>
                </a:solidFill>
                <a:highlight>
                  <a:srgbClr val="FFFFFF"/>
                </a:highlight>
              </a:rPr>
              <a:t>The graph on the left hand side shows time on the x-axis and tree cover loss on the y-axis. The brown color represents forest loss due to fire and in yellow/orange the non-fire related loss. Looking at the graph it quickly becomes clear that fire </a:t>
            </a:r>
            <a:r>
              <a:rPr lang="en-US" err="1">
                <a:solidFill>
                  <a:srgbClr val="141413"/>
                </a:solidFill>
                <a:highlight>
                  <a:srgbClr val="FFFFFF"/>
                </a:highlight>
              </a:rPr>
              <a:t>relat</a:t>
            </a:r>
            <a:r>
              <a:rPr lang="en-US">
                <a:solidFill>
                  <a:srgbClr val="141413"/>
                </a:solidFill>
                <a:highlight>
                  <a:srgbClr val="FFFFFF"/>
                </a:highlight>
              </a:rPr>
              <a:t>ed loss has been increasing through time, especially in 2023 and 2024. Fire related loss has increased in both fire adapted regions such as boreal forests and in tropics where fire is largely human caused. </a:t>
            </a:r>
          </a:p>
          <a:p>
            <a:pPr>
              <a:buNone/>
            </a:pPr>
            <a:endParaRPr lang="en-US">
              <a:highlight>
                <a:srgbClr val="FFFFFF"/>
              </a:highlight>
            </a:endParaRPr>
          </a:p>
          <a:p>
            <a:pPr>
              <a:buNone/>
            </a:pPr>
            <a:r>
              <a:rPr lang="en-US">
                <a:highlight>
                  <a:srgbClr val="FFFFFF"/>
                </a:highlight>
              </a:rPr>
              <a:t>In many fire-adapted forests in these regions, periodic </a:t>
            </a:r>
            <a:r>
              <a:rPr lang="en-US" u="sng">
                <a:highlight>
                  <a:srgbClr val="FFFFFF"/>
                </a:highlight>
              </a:rPr>
              <a:t>wildfires</a:t>
            </a:r>
            <a:r>
              <a:rPr lang="en-US">
                <a:highlight>
                  <a:srgbClr val="FFFFFF"/>
                </a:highlight>
              </a:rPr>
              <a:t> are a natural part of ecosystem dynamics and support </a:t>
            </a:r>
            <a:r>
              <a:rPr lang="en-US">
                <a:solidFill>
                  <a:srgbClr val="1A1919"/>
                </a:solidFill>
                <a:highlight>
                  <a:srgbClr val="FFFFFF"/>
                </a:highlight>
                <a:hlinkClick r:id="rId3"/>
              </a:rPr>
              <a:t>ecosystem health and biodiversity</a:t>
            </a:r>
            <a:r>
              <a:rPr lang="en-US">
                <a:highlight>
                  <a:srgbClr val="FFFFFF"/>
                </a:highlight>
              </a:rPr>
              <a:t>. However, the warming and drying effects of climate change are increasing fires’ frequency, length and severity, which in turn increases fire-related GHG emissions in a </a:t>
            </a:r>
            <a:r>
              <a:rPr lang="en-US">
                <a:solidFill>
                  <a:srgbClr val="1A1919"/>
                </a:solidFill>
                <a:highlight>
                  <a:srgbClr val="FFFFFF"/>
                </a:highlight>
                <a:hlinkClick r:id="rId4"/>
              </a:rPr>
              <a:t>fire-climate feedback loop</a:t>
            </a:r>
            <a:r>
              <a:rPr lang="en-US">
                <a:highlight>
                  <a:srgbClr val="FFFFFF"/>
                </a:highlight>
              </a:rPr>
              <a:t>. </a:t>
            </a:r>
            <a:endParaRPr lang="en-US"/>
          </a:p>
          <a:p>
            <a:pPr>
              <a:buNone/>
            </a:pPr>
            <a:endParaRPr lang="en-US">
              <a:solidFill>
                <a:srgbClr val="1A1919"/>
              </a:solidFill>
              <a:highlight>
                <a:srgbClr val="FFFFFF"/>
              </a:highlight>
            </a:endParaRPr>
          </a:p>
          <a:p>
            <a:pPr>
              <a:buNone/>
            </a:pPr>
            <a:endParaRPr lang="en-US">
              <a:solidFill>
                <a:srgbClr val="1A1919"/>
              </a:solidFill>
              <a:highlight>
                <a:srgbClr val="FFFFFF"/>
              </a:highlight>
            </a:endParaRPr>
          </a:p>
          <a:p>
            <a:pPr>
              <a:buNone/>
            </a:pPr>
            <a:r>
              <a:rPr lang="en-US">
                <a:solidFill>
                  <a:srgbClr val="1A1919"/>
                </a:solidFill>
                <a:highlight>
                  <a:srgbClr val="FFFFFF"/>
                </a:highlight>
              </a:rPr>
              <a:t>More than 60% of all fire-related tree cover loss between 2001 and 2024 occurred in </a:t>
            </a:r>
            <a:r>
              <a:rPr lang="en-US" u="sng">
                <a:solidFill>
                  <a:srgbClr val="32864B"/>
                </a:solidFill>
                <a:highlight>
                  <a:srgbClr val="FFFFFF"/>
                </a:highlight>
                <a:hlinkClick r:id="rId5"/>
              </a:rPr>
              <a:t>boreal regions</a:t>
            </a:r>
            <a:r>
              <a:rPr lang="en-US">
                <a:solidFill>
                  <a:srgbClr val="1A1919"/>
                </a:solidFill>
                <a:highlight>
                  <a:srgbClr val="FFFFFF"/>
                </a:highlight>
              </a:rPr>
              <a:t>. Though fire is a </a:t>
            </a:r>
            <a:r>
              <a:rPr lang="en-US" u="sng">
                <a:solidFill>
                  <a:srgbClr val="32864B"/>
                </a:solidFill>
                <a:highlight>
                  <a:srgbClr val="FFFFFF"/>
                </a:highlight>
                <a:hlinkClick r:id="rId6"/>
              </a:rPr>
              <a:t>natural part</a:t>
            </a:r>
            <a:r>
              <a:rPr lang="en-US">
                <a:solidFill>
                  <a:srgbClr val="1A1919"/>
                </a:solidFill>
                <a:highlight>
                  <a:srgbClr val="FFFFFF"/>
                </a:highlight>
              </a:rPr>
              <a:t> of how boreal forests function ecologically, fire-related tree cover loss in these areas has risen rapidly, increasing by about 160,100 hectares per year over the last 24 years.</a:t>
            </a:r>
            <a:endParaRPr lang="en-US"/>
          </a:p>
          <a:p>
            <a:pPr>
              <a:buNone/>
            </a:pPr>
            <a:endParaRPr lang="en-US">
              <a:solidFill>
                <a:srgbClr val="1A1919"/>
              </a:solidFill>
              <a:highlight>
                <a:srgbClr val="FFFFFF"/>
              </a:highlight>
            </a:endParaRPr>
          </a:p>
          <a:p>
            <a:pPr>
              <a:buNone/>
            </a:pPr>
            <a:r>
              <a:rPr lang="en-US">
                <a:solidFill>
                  <a:srgbClr val="1A1919"/>
                </a:solidFill>
                <a:highlight>
                  <a:srgbClr val="FFFFFF"/>
                </a:highlight>
              </a:rPr>
              <a:t>Climate change is the main reason for this. Northern high-latitude regions are warming </a:t>
            </a:r>
            <a:r>
              <a:rPr lang="en-US" u="sng">
                <a:solidFill>
                  <a:srgbClr val="32864B"/>
                </a:solidFill>
                <a:highlight>
                  <a:srgbClr val="FFFFFF"/>
                </a:highlight>
                <a:hlinkClick r:id="rId7"/>
              </a:rPr>
              <a:t>at a faster rate</a:t>
            </a:r>
            <a:r>
              <a:rPr lang="en-US">
                <a:solidFill>
                  <a:srgbClr val="1A1919"/>
                </a:solidFill>
                <a:highlight>
                  <a:srgbClr val="FFFFFF"/>
                </a:highlight>
              </a:rPr>
              <a:t> than the rest of the planet, contributing to </a:t>
            </a:r>
            <a:r>
              <a:rPr lang="en-US" u="sng">
                <a:solidFill>
                  <a:srgbClr val="32864B"/>
                </a:solidFill>
                <a:highlight>
                  <a:srgbClr val="FFFFFF"/>
                </a:highlight>
                <a:hlinkClick r:id="rId8"/>
              </a:rPr>
              <a:t>longer fire seasons</a:t>
            </a:r>
            <a:r>
              <a:rPr lang="en-US">
                <a:solidFill>
                  <a:srgbClr val="1A1919"/>
                </a:solidFill>
                <a:highlight>
                  <a:srgbClr val="FFFFFF"/>
                </a:highlight>
              </a:rPr>
              <a:t>, greater fire </a:t>
            </a:r>
            <a:r>
              <a:rPr lang="en-US" u="sng">
                <a:solidFill>
                  <a:srgbClr val="32864B"/>
                </a:solidFill>
                <a:highlight>
                  <a:srgbClr val="FFFFFF"/>
                </a:highlight>
                <a:hlinkClick r:id="rId9"/>
              </a:rPr>
              <a:t>frequency and severity</a:t>
            </a:r>
            <a:r>
              <a:rPr lang="en-US">
                <a:solidFill>
                  <a:srgbClr val="1A1919"/>
                </a:solidFill>
                <a:highlight>
                  <a:srgbClr val="FFFFFF"/>
                </a:highlight>
              </a:rPr>
              <a:t>, and larger burned areas in boreal forests.</a:t>
            </a:r>
            <a:endParaRPr lang="en-US"/>
          </a:p>
          <a:p>
            <a:pPr>
              <a:buNone/>
            </a:pPr>
            <a:endParaRPr lang="en-US">
              <a:solidFill>
                <a:srgbClr val="1A1919"/>
              </a:solidFill>
              <a:highlight>
                <a:srgbClr val="FFFFFF"/>
              </a:highlight>
            </a:endParaRPr>
          </a:p>
          <a:p>
            <a:pPr>
              <a:buNone/>
            </a:pPr>
            <a:r>
              <a:rPr lang="en-US">
                <a:solidFill>
                  <a:srgbClr val="1A1919"/>
                </a:solidFill>
                <a:highlight>
                  <a:srgbClr val="FFFFFF"/>
                </a:highlight>
              </a:rPr>
              <a:t>Almost all fires that occur in the tropics are </a:t>
            </a:r>
            <a:r>
              <a:rPr lang="en-US" u="sng">
                <a:solidFill>
                  <a:srgbClr val="32864B"/>
                </a:solidFill>
                <a:highlight>
                  <a:srgbClr val="FFFFFF"/>
                </a:highlight>
                <a:hlinkClick r:id="rId10"/>
              </a:rPr>
              <a:t>started by people</a:t>
            </a:r>
            <a:r>
              <a:rPr lang="en-US">
                <a:solidFill>
                  <a:srgbClr val="1A1919"/>
                </a:solidFill>
                <a:highlight>
                  <a:srgbClr val="FFFFFF"/>
                </a:highlight>
              </a:rPr>
              <a:t>, rather than by natural causes like lightning strikes. Managed fires are </a:t>
            </a:r>
            <a:r>
              <a:rPr lang="en-US" u="sng">
                <a:solidFill>
                  <a:srgbClr val="32864B"/>
                </a:solidFill>
                <a:highlight>
                  <a:srgbClr val="FFFFFF"/>
                </a:highlight>
                <a:hlinkClick r:id="rId11"/>
              </a:rPr>
              <a:t>commonly used</a:t>
            </a:r>
            <a:r>
              <a:rPr lang="en-US">
                <a:solidFill>
                  <a:srgbClr val="1A1919"/>
                </a:solidFill>
                <a:highlight>
                  <a:srgbClr val="FFFFFF"/>
                </a:highlight>
              </a:rPr>
              <a:t> in the region to clear land for new pasture or agriculture. But these fires can escape and escalate, with warmer and drier conditions fueling their spread. Deforestation and forest degradation associated with agricultural expansion also make forests in these regions </a:t>
            </a:r>
            <a:r>
              <a:rPr lang="en-US" u="sng">
                <a:solidFill>
                  <a:srgbClr val="32864B"/>
                </a:solidFill>
                <a:highlight>
                  <a:srgbClr val="FFFFFF"/>
                </a:highlight>
                <a:hlinkClick r:id="rId12"/>
              </a:rPr>
              <a:t>more vulnerable</a:t>
            </a:r>
            <a:r>
              <a:rPr lang="en-US">
                <a:solidFill>
                  <a:srgbClr val="1A1919"/>
                </a:solidFill>
                <a:highlight>
                  <a:srgbClr val="FFFFFF"/>
                </a:highlight>
              </a:rPr>
              <a:t> to fires by contributing to </a:t>
            </a:r>
            <a:r>
              <a:rPr lang="en-US" u="sng">
                <a:solidFill>
                  <a:srgbClr val="32864B"/>
                </a:solidFill>
                <a:highlight>
                  <a:srgbClr val="FFFFFF"/>
                </a:highlight>
                <a:hlinkClick r:id="rId13"/>
              </a:rPr>
              <a:t>rising temperatures and dried-out vegetation</a:t>
            </a:r>
            <a:r>
              <a:rPr lang="en-US">
                <a:solidFill>
                  <a:srgbClr val="1A1919"/>
                </a:solidFill>
                <a:highlight>
                  <a:srgbClr val="FFFFFF"/>
                </a:highlight>
              </a:rPr>
              <a:t>.</a:t>
            </a:r>
          </a:p>
          <a:p>
            <a:pPr>
              <a:buNone/>
            </a:pPr>
            <a:endParaRPr lang="en-US">
              <a:solidFill>
                <a:srgbClr val="1A1919"/>
              </a:solidFill>
              <a:highlight>
                <a:srgbClr val="FFFFFF"/>
              </a:highlight>
            </a:endParaRPr>
          </a:p>
          <a:p>
            <a:pPr marL="171450" indent="-171450">
              <a:lnSpc>
                <a:spcPct val="114999"/>
              </a:lnSpc>
            </a:pPr>
            <a:endParaRPr lang="en-US">
              <a:solidFill>
                <a:srgbClr val="595959"/>
              </a:solidFill>
              <a:highlight>
                <a:srgbClr val="FFFFFF"/>
              </a:highlight>
            </a:endParaRPr>
          </a:p>
          <a:p>
            <a:pPr marL="0" indent="0">
              <a:lnSpc>
                <a:spcPct val="114999"/>
              </a:lnSpc>
              <a:buNone/>
            </a:pPr>
            <a:endParaRPr lang="en-US">
              <a:solidFill>
                <a:srgbClr val="595959"/>
              </a:solidFill>
              <a:highlight>
                <a:srgbClr val="FFFFFF"/>
              </a:highlight>
            </a:endParaRPr>
          </a:p>
        </p:txBody>
      </p:sp>
    </p:spTree>
    <p:extLst>
      <p:ext uri="{BB962C8B-B14F-4D97-AF65-F5344CB8AC3E}">
        <p14:creationId xmlns:p14="http://schemas.microsoft.com/office/powerpoint/2010/main" val="218461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These </a:t>
            </a:r>
            <a:r>
              <a:rPr lang="en-US" u="sng">
                <a:solidFill>
                  <a:srgbClr val="32864B"/>
                </a:solidFill>
                <a:hlinkClick r:id="rId3"/>
              </a:rPr>
              <a:t>effects are evident</a:t>
            </a:r>
            <a:r>
              <a:rPr lang="en-US"/>
              <a:t> in places like </a:t>
            </a:r>
            <a:r>
              <a:rPr lang="en-US" b="1"/>
              <a:t>Russia</a:t>
            </a:r>
            <a:r>
              <a:rPr lang="en-US"/>
              <a:t>, where 74% of tree cover loss from 2001-2024 can be attributed to wildfires, or 66 million hectares.</a:t>
            </a:r>
          </a:p>
        </p:txBody>
      </p:sp>
    </p:spTree>
    <p:extLst>
      <p:ext uri="{BB962C8B-B14F-4D97-AF65-F5344CB8AC3E}">
        <p14:creationId xmlns:p14="http://schemas.microsoft.com/office/powerpoint/2010/main" val="253026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solidFill>
                  <a:srgbClr val="595959"/>
                </a:solidFill>
                <a:highlight>
                  <a:srgbClr val="FFFFFF"/>
                </a:highlight>
              </a:rPr>
              <a:t>Other natural disturbances represent a small proportion of forest loss globally (7.3 </a:t>
            </a:r>
            <a:r>
              <a:rPr lang="en-US" err="1">
                <a:solidFill>
                  <a:srgbClr val="595959"/>
                </a:solidFill>
                <a:highlight>
                  <a:srgbClr val="FFFFFF"/>
                </a:highlight>
              </a:rPr>
              <a:t>Mha</a:t>
            </a:r>
            <a:r>
              <a:rPr lang="en-US">
                <a:solidFill>
                  <a:srgbClr val="595959"/>
                </a:solidFill>
                <a:highlight>
                  <a:srgbClr val="FFFFFF"/>
                </a:highlight>
              </a:rPr>
              <a:t>, only 1.4%) from 2001 to 2024. The greatest % forest loss due to other natural disturbances is in Latin America, Asia, Oceania, with </a:t>
            </a:r>
            <a:r>
              <a:rPr lang="en-US" err="1">
                <a:solidFill>
                  <a:srgbClr val="595959"/>
                </a:solidFill>
                <a:highlight>
                  <a:srgbClr val="FFFFFF"/>
                </a:highlight>
              </a:rPr>
              <a:t>approxi</a:t>
            </a:r>
            <a:r>
              <a:rPr lang="en-US">
                <a:solidFill>
                  <a:srgbClr val="595959"/>
                </a:solidFill>
                <a:highlight>
                  <a:srgbClr val="FFFFFF"/>
                </a:highlight>
              </a:rPr>
              <a:t>mately 2% loss each. </a:t>
            </a:r>
            <a:endParaRPr lang="en-US">
              <a:solidFill>
                <a:srgbClr val="1A1919"/>
              </a:solidFill>
              <a:highlight>
                <a:srgbClr val="FFFFFF"/>
              </a:highlight>
            </a:endParaRPr>
          </a:p>
          <a:p>
            <a:pPr marL="0" indent="0">
              <a:buNone/>
            </a:pPr>
            <a:endParaRPr lang="en-US">
              <a:solidFill>
                <a:srgbClr val="595959"/>
              </a:solidFill>
              <a:highlight>
                <a:srgbClr val="FFFFFF"/>
              </a:highlight>
            </a:endParaRPr>
          </a:p>
          <a:p>
            <a:pPr marL="0" indent="0">
              <a:buNone/>
            </a:pPr>
            <a:r>
              <a:rPr lang="en-US">
                <a:solidFill>
                  <a:srgbClr val="595959"/>
                </a:solidFill>
                <a:highlight>
                  <a:srgbClr val="FFFFFF"/>
                </a:highlight>
              </a:rPr>
              <a:t>The graph on the right hand side, the x axis shows total national tree cover loss and the y-axis shows other natural disturbance as a percent of the national total. The highlighted and labeled countries represent the highest % of national forest lost but as you can see they also have low over all forest loss.  </a:t>
            </a:r>
          </a:p>
          <a:p>
            <a:pPr marL="0" indent="0">
              <a:buNone/>
            </a:pPr>
            <a:endParaRPr lang="en-US">
              <a:solidFill>
                <a:srgbClr val="595959"/>
              </a:solidFill>
              <a:highlight>
                <a:srgbClr val="FFFFFF"/>
              </a:highlight>
            </a:endParaRPr>
          </a:p>
          <a:p>
            <a:pPr marL="0" indent="0">
              <a:buNone/>
            </a:pPr>
            <a:r>
              <a:rPr lang="en-US">
                <a:solidFill>
                  <a:srgbClr val="141413"/>
                </a:solidFill>
                <a:highlight>
                  <a:srgbClr val="FFFFFF"/>
                </a:highlight>
              </a:rPr>
              <a:t>Loss due to other natural disturbances is dominated by episodic pulses from specific events. Largest loss by area is driven by bark beetle outbreaks, which over the past three decades have become more severe</a:t>
            </a:r>
            <a:r>
              <a:rPr lang="en-US">
                <a:solidFill>
                  <a:srgbClr val="1A1919"/>
                </a:solidFill>
                <a:highlight>
                  <a:srgbClr val="FFFFFF"/>
                </a:highlight>
              </a:rPr>
              <a:t> fueled by </a:t>
            </a:r>
            <a:r>
              <a:rPr lang="en-US">
                <a:solidFill>
                  <a:srgbClr val="141413"/>
                </a:solidFill>
                <a:highlight>
                  <a:srgbClr val="FFFFFF"/>
                </a:highlight>
                <a:hlinkClick r:id="rId3"/>
              </a:rPr>
              <a:t>climate change</a:t>
            </a:r>
            <a:r>
              <a:rPr lang="en-US">
                <a:solidFill>
                  <a:srgbClr val="1A1919"/>
                </a:solidFill>
                <a:highlight>
                  <a:srgbClr val="FFFFFF"/>
                </a:highlight>
              </a:rPr>
              <a:t> and have occurred across North America and Russia, threatening the health of these regions’ forests.</a:t>
            </a:r>
            <a:endParaRPr lang="en-US"/>
          </a:p>
          <a:p>
            <a:pPr marL="0" indent="0">
              <a:buNone/>
            </a:pPr>
            <a:endParaRPr lang="en-US">
              <a:solidFill>
                <a:srgbClr val="141413"/>
              </a:solidFill>
              <a:highlight>
                <a:srgbClr val="FFFFFF"/>
              </a:highlight>
            </a:endParaRPr>
          </a:p>
          <a:p>
            <a:pPr marL="0" indent="0">
              <a:buNone/>
            </a:pPr>
            <a:r>
              <a:rPr lang="en-US">
                <a:solidFill>
                  <a:srgbClr val="141413"/>
                </a:solidFill>
                <a:highlight>
                  <a:srgbClr val="FFFFFF"/>
                </a:highlight>
              </a:rPr>
              <a:t>Furthermore, small island nations are disproportionately exposed to natural disturbances relative to their forest size – extreme weather events such as hurricanes can wipe </a:t>
            </a:r>
            <a:r>
              <a:rPr lang="en-US" err="1">
                <a:solidFill>
                  <a:srgbClr val="141413"/>
                </a:solidFill>
                <a:highlight>
                  <a:srgbClr val="FFFFFF"/>
                </a:highlight>
              </a:rPr>
              <a:t>ou</a:t>
            </a:r>
            <a:r>
              <a:rPr lang="en-US">
                <a:solidFill>
                  <a:srgbClr val="141413"/>
                </a:solidFill>
                <a:highlight>
                  <a:srgbClr val="FFFFFF"/>
                </a:highlight>
              </a:rPr>
              <a:t>t a large fraction of natural tree cover in a single year. </a:t>
            </a:r>
          </a:p>
          <a:p>
            <a:pPr marL="0" indent="0">
              <a:buNone/>
            </a:pPr>
            <a:r>
              <a:rPr lang="en-US">
                <a:solidFill>
                  <a:srgbClr val="141413"/>
                </a:solidFill>
                <a:highlight>
                  <a:srgbClr val="FFFFFF"/>
                </a:highlight>
              </a:rPr>
              <a:t>In 2017, hurricanes Irma and Maria cause extensive forest loss in Puerto Rico, Cuba, Dominica. Cyclone Winston in 2016 damaged tree cover in the Fiji archipelago. Taiwan forest loss is due to landslides in steep terrain following typhoons. Bhutan and Nepal are also subject to landslides. </a:t>
            </a:r>
          </a:p>
          <a:p>
            <a:pPr marL="285750" indent="-285750">
              <a:buChar char="•"/>
            </a:pPr>
            <a:endParaRPr lang="en-US" b="1">
              <a:solidFill>
                <a:srgbClr val="141413"/>
              </a:solidFill>
              <a:highlight>
                <a:srgbClr val="FFFFFF"/>
              </a:highlight>
            </a:endParaRPr>
          </a:p>
          <a:p>
            <a:pPr marL="0" indent="0">
              <a:buNone/>
            </a:pPr>
            <a:r>
              <a:rPr lang="en-US" b="1">
                <a:solidFill>
                  <a:srgbClr val="141413"/>
                </a:solidFill>
                <a:highlight>
                  <a:srgbClr val="FFFFFF"/>
                </a:highlight>
              </a:rPr>
              <a:t>Africa and Southeast Asia are almost entirely insulated from wildfire and natural disturbance</a:t>
            </a:r>
            <a:r>
              <a:rPr lang="en-US">
                <a:solidFill>
                  <a:srgbClr val="141413"/>
                </a:solidFill>
                <a:highlight>
                  <a:srgbClr val="FFFFFF"/>
                </a:highlight>
              </a:rPr>
              <a:t> as forest loss drivers — their losses are human-driven (agriculture, shifting cultivation), which has different implications for policy response.</a:t>
            </a:r>
            <a:endParaRPr lang="en-US"/>
          </a:p>
          <a:p>
            <a:pPr>
              <a:buNone/>
            </a:pPr>
            <a:endParaRPr lang="en-US">
              <a:latin typeface="Calibri"/>
              <a:ea typeface="Calibri"/>
              <a:cs typeface="Calibri"/>
            </a:endParaRPr>
          </a:p>
        </p:txBody>
      </p:sp>
    </p:spTree>
    <p:extLst>
      <p:ext uri="{BB962C8B-B14F-4D97-AF65-F5344CB8AC3E}">
        <p14:creationId xmlns:p14="http://schemas.microsoft.com/office/powerpoint/2010/main" val="262016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These are some images and examples of the damage that hurricane Maria inflicted on El Yunque national forest in Puerto Rico in 2017. </a:t>
            </a:r>
          </a:p>
          <a:p>
            <a:pPr>
              <a:buNone/>
            </a:pPr>
            <a:endParaRPr lang="en-US">
              <a:latin typeface="Calibri"/>
              <a:ea typeface="Calibri"/>
              <a:cs typeface="Calibri"/>
            </a:endParaRPr>
          </a:p>
          <a:p>
            <a:pPr>
              <a:buNone/>
            </a:pPr>
            <a:r>
              <a:rPr lang="en-US">
                <a:hlinkClick r:id="rId3"/>
              </a:rPr>
              <a:t>https://www.wri.org/insights/while-puerto-ricos-people-still-suffer-effects-hurricane-maria-its-forests-are-faring-much</a:t>
            </a:r>
          </a:p>
          <a:p>
            <a:pPr>
              <a:buNone/>
            </a:pPr>
            <a:endParaRPr lang="en-US"/>
          </a:p>
        </p:txBody>
      </p:sp>
    </p:spTree>
    <p:extLst>
      <p:ext uri="{BB962C8B-B14F-4D97-AF65-F5344CB8AC3E}">
        <p14:creationId xmlns:p14="http://schemas.microsoft.com/office/powerpoint/2010/main" val="663070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2bf17c601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2bf17c601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Mountain pine beetle causing tree mortality in Colorado, U.S.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235f94e192_0_112: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g3235f94e192_0_112:notes"/>
          <p:cNvSpPr txBox="1">
            <a:spLocks noGrp="1"/>
          </p:cNvSpPr>
          <p:nvPr>
            <p:ph type="body" idx="1"/>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457200" marR="0" lvl="0" indent="-298450" algn="l" rtl="0">
              <a:spcBef>
                <a:spcPts val="0"/>
              </a:spcBef>
              <a:spcAft>
                <a:spcPts val="0"/>
              </a:spcAft>
              <a:buSzPts val="1100"/>
              <a:buChar char="●"/>
            </a:pPr>
            <a:r>
              <a:rPr lang="en" sz="1100"/>
              <a:t>Overall accuracy 90.5%. </a:t>
            </a:r>
            <a:endParaRPr sz="1100"/>
          </a:p>
          <a:p>
            <a:pPr marL="457200" marR="0" lvl="0" indent="-298450" algn="l" rtl="0">
              <a:spcBef>
                <a:spcPts val="0"/>
              </a:spcBef>
              <a:spcAft>
                <a:spcPts val="0"/>
              </a:spcAft>
              <a:buSzPts val="1100"/>
              <a:buChar char="●"/>
            </a:pPr>
            <a:r>
              <a:rPr lang="en" sz="1100"/>
              <a:t>Global per class user’s and producer’s accuracy were highest for permanent ag, logging, and wildfire classes (over 90% for both user’s and producer’s accuracy)</a:t>
            </a:r>
            <a:endParaRPr sz="1100"/>
          </a:p>
          <a:p>
            <a:r>
              <a:rPr lang="en" sz="1100"/>
              <a:t>Other </a:t>
            </a:r>
            <a:r>
              <a:rPr lang="en" sz="1100" err="1"/>
              <a:t>nat</a:t>
            </a:r>
            <a:r>
              <a:rPr lang="en" sz="1100"/>
              <a:t> </a:t>
            </a:r>
            <a:r>
              <a:rPr lang="en" sz="1100" err="1"/>
              <a:t>dist</a:t>
            </a:r>
            <a:r>
              <a:rPr lang="en" sz="1100"/>
              <a:t> had lower producer’s accuracy and higher standard error due to their heterogeneous characteristics. </a:t>
            </a:r>
            <a:endParaRPr sz="1100"/>
          </a:p>
          <a:p>
            <a:pPr marL="457200" marR="0" lvl="0" algn="l">
              <a:spcBef>
                <a:spcPts val="0"/>
              </a:spcBef>
              <a:spcAft>
                <a:spcPts val="0"/>
              </a:spcAft>
            </a:pPr>
            <a:endParaRPr lang="en" sz="1100"/>
          </a:p>
          <a:p>
            <a:r>
              <a:rPr lang="en"/>
              <a:t>Producers accuracy = error of omission = </a:t>
            </a:r>
            <a:r>
              <a:rPr lang="en">
                <a:solidFill>
                  <a:srgbClr val="001D35"/>
                </a:solidFill>
                <a:highlight>
                  <a:srgbClr val="FFFFFF"/>
                </a:highlight>
              </a:rPr>
              <a:t>measures how well real-world, ground-truth features are represented on a classified map</a:t>
            </a:r>
            <a:endParaRPr lang="en"/>
          </a:p>
          <a:p>
            <a:r>
              <a:rPr lang="en"/>
              <a:t>Users accuracy = commission error = </a:t>
            </a:r>
            <a:r>
              <a:rPr lang="en">
                <a:solidFill>
                  <a:srgbClr val="001D35"/>
                </a:solidFill>
                <a:highlight>
                  <a:srgbClr val="FFFFFF"/>
                </a:highlight>
              </a:rPr>
              <a:t>measures how often a map-classified feature represents that class on the ground</a:t>
            </a:r>
            <a:endParaRPr lang="en"/>
          </a:p>
          <a:p>
            <a:pPr indent="0">
              <a:buNone/>
            </a:pPr>
            <a:endParaRPr lang="en-US"/>
          </a:p>
        </p:txBody>
      </p:sp>
      <p:sp>
        <p:nvSpPr>
          <p:cNvPr id="159" name="Google Shape;159;g3235f94e192_0_112:notes"/>
          <p:cNvSpPr txBox="1">
            <a:spLocks noGrp="1"/>
          </p:cNvSpPr>
          <p:nvPr>
            <p:ph type="sldNum" idx="12"/>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fld id="{00000000-1234-1234-1234-123412341234}" type="slidenum">
              <a:rPr lang="en" sz="1100">
                <a:solidFill>
                  <a:schemeClr val="dk1"/>
                </a:solidFill>
                <a:latin typeface="Arial"/>
                <a:ea typeface="Arial"/>
                <a:cs typeface="Arial"/>
                <a:sym typeface="Arial"/>
              </a:rPr>
              <a:t>16</a:t>
            </a:fld>
            <a:endParaRPr sz="11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3925889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solidFill>
                  <a:srgbClr val="141413"/>
                </a:solidFill>
              </a:rPr>
              <a:t>In 2018, WRI and the Sustainability Consortium created a 10 km driver of forest loss map. On the left hand side image, you can see the 10 km driver map featuring two classes – settlements in purple and logging in green. This is an example just outside of Paris, France. </a:t>
            </a:r>
            <a:endParaRPr lang="en-US">
              <a:solidFill>
                <a:srgbClr val="444444"/>
              </a:solidFill>
            </a:endParaRPr>
          </a:p>
          <a:p>
            <a:pPr>
              <a:buNone/>
            </a:pPr>
            <a:endParaRPr lang="en-US">
              <a:solidFill>
                <a:srgbClr val="141413"/>
              </a:solidFill>
            </a:endParaRPr>
          </a:p>
          <a:p>
            <a:pPr>
              <a:buNone/>
            </a:pPr>
            <a:r>
              <a:rPr lang="en-US">
                <a:solidFill>
                  <a:srgbClr val="141413"/>
                </a:solidFill>
              </a:rPr>
              <a:t>In the middle is an example from the product I have shared with you here today – 1 km drivers for the same slice of Paris co-created with Google DeepMind. You can already see that the distinction between classes and loss is becoming clearer but still generalized.</a:t>
            </a:r>
            <a:endParaRPr lang="en-US">
              <a:solidFill>
                <a:srgbClr val="444444"/>
              </a:solidFill>
            </a:endParaRPr>
          </a:p>
          <a:p>
            <a:pPr>
              <a:buNone/>
            </a:pPr>
            <a:endParaRPr lang="en-US">
              <a:solidFill>
                <a:srgbClr val="141413"/>
              </a:solidFill>
            </a:endParaRPr>
          </a:p>
          <a:p>
            <a:pPr>
              <a:buNone/>
            </a:pPr>
            <a:r>
              <a:rPr lang="en-US">
                <a:solidFill>
                  <a:srgbClr val="141413"/>
                </a:solidFill>
              </a:rPr>
              <a:t>All the way on the right hand side is an example of the work we are currently doing to map drivers of forest loss annually at 30 m resolution. This increased spatial and temporal resolution will help capture temporal sequences of change (such as insect outbreak to wildfire to salvage logging, for example, and improve attribution. It's hard to see but in the panel on the right hand side the different colors represent different years of loss.</a:t>
            </a:r>
            <a:endParaRPr lang="en-US">
              <a:solidFill>
                <a:srgbClr val="444444"/>
              </a:solidFill>
            </a:endParaRPr>
          </a:p>
        </p:txBody>
      </p:sp>
    </p:spTree>
    <p:extLst>
      <p:ext uri="{BB962C8B-B14F-4D97-AF65-F5344CB8AC3E}">
        <p14:creationId xmlns:p14="http://schemas.microsoft.com/office/powerpoint/2010/main" val="2938619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69119a2c3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69119a2c3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plan to update the data annually with each UMD forest loss update, and have done so for 2023 and 2024. </a:t>
            </a:r>
            <a:endParaRPr lang="en-US"/>
          </a:p>
          <a:p>
            <a:pPr marL="457200" lvl="0" indent="-298450" algn="l" rtl="0">
              <a:spcBef>
                <a:spcPts val="0"/>
              </a:spcBef>
              <a:spcAft>
                <a:spcPts val="0"/>
              </a:spcAft>
              <a:buSzPts val="1100"/>
              <a:buChar char="●"/>
            </a:pPr>
            <a:r>
              <a:rPr lang="en"/>
              <a:t>Data is available on GEE and GFW</a:t>
            </a:r>
            <a:endParaRPr/>
          </a:p>
          <a:p>
            <a:r>
              <a:rPr lang="en"/>
              <a:t>Maps, training and validation data available for download on </a:t>
            </a:r>
            <a:r>
              <a:rPr lang="en" err="1"/>
              <a:t>Zenodo</a:t>
            </a:r>
            <a:endParaRPr err="1"/>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235f94e192_0_124: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g3235f94e192_0_124:notes"/>
          <p:cNvSpPr txBox="1">
            <a:spLocks noGrp="1"/>
          </p:cNvSpPr>
          <p:nvPr>
            <p:ph type="body" idx="1"/>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69850" indent="0">
              <a:buClr>
                <a:schemeClr val="dk1"/>
              </a:buClr>
              <a:buNone/>
            </a:pPr>
            <a:endParaRPr lang="en">
              <a:solidFill>
                <a:schemeClr val="dk1"/>
              </a:solidFill>
            </a:endParaRPr>
          </a:p>
          <a:p>
            <a:pPr marL="279400" lvl="0" indent="-209550" algn="l">
              <a:spcBef>
                <a:spcPts val="0"/>
              </a:spcBef>
              <a:spcAft>
                <a:spcPts val="0"/>
              </a:spcAft>
              <a:buClr>
                <a:schemeClr val="dk1"/>
              </a:buClr>
              <a:buSzPts val="1100"/>
              <a:buChar char="●"/>
            </a:pPr>
            <a:r>
              <a:rPr lang="en" sz="1100">
                <a:solidFill>
                  <a:schemeClr val="dk1"/>
                </a:solidFill>
              </a:rPr>
              <a:t>Global Forest Watch (GFW), established in 2014 by a consortium of partners led by the World Resources Institute, is a forest monitoring initiative that provides open access to data about the current status of forests and recent forest change.</a:t>
            </a:r>
            <a:endParaRPr sz="1100">
              <a:solidFill>
                <a:schemeClr val="dk1"/>
              </a:solidFill>
            </a:endParaRPr>
          </a:p>
          <a:p>
            <a:pPr marL="279400" lvl="0" indent="-209550" algn="l" rtl="0">
              <a:spcBef>
                <a:spcPts val="0"/>
              </a:spcBef>
              <a:spcAft>
                <a:spcPts val="0"/>
              </a:spcAft>
              <a:buClr>
                <a:schemeClr val="dk1"/>
              </a:buClr>
              <a:buSzPts val="1100"/>
              <a:buChar char="●"/>
            </a:pPr>
            <a:r>
              <a:rPr lang="en" sz="1100">
                <a:solidFill>
                  <a:schemeClr val="dk1"/>
                </a:solidFill>
              </a:rPr>
              <a:t>One of the major breakthroughs in global forest cover monitoring that was key in launching Global Forest Watch was global data on annual </a:t>
            </a:r>
            <a:r>
              <a:rPr lang="en">
                <a:solidFill>
                  <a:schemeClr val="dk1"/>
                </a:solidFill>
              </a:rPr>
              <a:t>forest</a:t>
            </a:r>
            <a:r>
              <a:rPr lang="en" sz="1100">
                <a:solidFill>
                  <a:schemeClr val="dk1"/>
                </a:solidFill>
              </a:rPr>
              <a:t> loss, produced by the University of Maryland, first published in 2013. (Hansen et al. 2013). This data, which is made available on GFW, have been a major advancement in consistent and transparent forest cover monitoring at a global scale</a:t>
            </a:r>
            <a:endParaRPr sz="1100">
              <a:solidFill>
                <a:schemeClr val="dk1"/>
              </a:solidFill>
            </a:endParaRPr>
          </a:p>
          <a:p>
            <a:pPr marL="279400" lvl="0" indent="-209550" algn="l" rtl="0">
              <a:spcBef>
                <a:spcPts val="0"/>
              </a:spcBef>
              <a:spcAft>
                <a:spcPts val="0"/>
              </a:spcAft>
              <a:buClr>
                <a:schemeClr val="dk1"/>
              </a:buClr>
              <a:buSzPts val="1100"/>
              <a:buChar char="●"/>
            </a:pPr>
            <a:r>
              <a:rPr lang="en" sz="1100">
                <a:solidFill>
                  <a:schemeClr val="dk1"/>
                </a:solidFill>
              </a:rPr>
              <a:t>However, the data map all </a:t>
            </a:r>
            <a:r>
              <a:rPr lang="en">
                <a:solidFill>
                  <a:schemeClr val="dk1"/>
                </a:solidFill>
              </a:rPr>
              <a:t>forest</a:t>
            </a:r>
            <a:r>
              <a:rPr lang="en" sz="1100">
                <a:solidFill>
                  <a:schemeClr val="dk1"/>
                </a:solidFill>
              </a:rPr>
              <a:t> loss, and therefore do not distinguish deforestation, or permanent losses due to land use change, from temporary disturbances due to management or degradation, such as harvesting or selective logging.</a:t>
            </a:r>
            <a:endParaRPr sz="1100">
              <a:solidFill>
                <a:schemeClr val="dk1"/>
              </a:solidFill>
            </a:endParaRPr>
          </a:p>
          <a:p>
            <a:pPr marL="279400" lvl="0" indent="-209550" algn="l" rtl="0">
              <a:spcBef>
                <a:spcPts val="0"/>
              </a:spcBef>
              <a:spcAft>
                <a:spcPts val="0"/>
              </a:spcAft>
              <a:buClr>
                <a:schemeClr val="dk1"/>
              </a:buClr>
              <a:buSzPts val="1100"/>
              <a:buChar char="●"/>
            </a:pPr>
            <a:r>
              <a:rPr lang="en" sz="1100">
                <a:solidFill>
                  <a:schemeClr val="dk1"/>
                </a:solidFill>
              </a:rPr>
              <a:t>Important to distinguish these types of losses and what is causing them due to the different carbon and ecological implications, as well as to develop appropriate policy or management responses. </a:t>
            </a:r>
            <a:endParaRPr sz="1100">
              <a:solidFill>
                <a:schemeClr val="dk1"/>
              </a:solidFill>
            </a:endParaRPr>
          </a:p>
        </p:txBody>
      </p:sp>
      <p:sp>
        <p:nvSpPr>
          <p:cNvPr id="83" name="Google Shape;83;g3235f94e192_0_124:notes"/>
          <p:cNvSpPr txBox="1">
            <a:spLocks noGrp="1"/>
          </p:cNvSpPr>
          <p:nvPr>
            <p:ph type="sldNum" idx="12"/>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fld id="{00000000-1234-1234-1234-123412341234}" type="slidenum">
              <a:rPr lang="en" sz="1100">
                <a:solidFill>
                  <a:schemeClr val="dk1"/>
                </a:solidFill>
                <a:latin typeface="Arial"/>
                <a:ea typeface="Arial"/>
                <a:cs typeface="Arial"/>
                <a:sym typeface="Arial"/>
              </a:rPr>
              <a:t>2</a:t>
            </a:fld>
            <a:endParaRPr sz="11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Thank you so much for your time and attention. Please feel free to ask questions now or reach out to me via email at a later point. Here is a QR code if you would like to subscribe to our newsletter and receive information about updates and data releases. </a:t>
            </a:r>
          </a:p>
        </p:txBody>
      </p:sp>
    </p:spTree>
    <p:extLst>
      <p:ext uri="{BB962C8B-B14F-4D97-AF65-F5344CB8AC3E}">
        <p14:creationId xmlns:p14="http://schemas.microsoft.com/office/powerpoint/2010/main" val="3911989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3d12a37d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3d12a37d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2bf17c601d_0_140: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32bf17c601d_0_140:notes"/>
          <p:cNvSpPr txBox="1">
            <a:spLocks noGrp="1"/>
          </p:cNvSpPr>
          <p:nvPr>
            <p:ph type="body" idx="1"/>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101600" marR="0" lvl="0" indent="-120650" algn="l" rtl="0">
              <a:spcBef>
                <a:spcPts val="0"/>
              </a:spcBef>
              <a:spcAft>
                <a:spcPts val="0"/>
              </a:spcAft>
              <a:buClr>
                <a:schemeClr val="dk1"/>
              </a:buClr>
              <a:buSzPts val="1100"/>
              <a:buChar char="•"/>
            </a:pPr>
            <a:r>
              <a:rPr lang="en" sz="1100">
                <a:solidFill>
                  <a:schemeClr val="dk1"/>
                </a:solidFill>
              </a:rPr>
              <a:t>For interpretation, we developed an application in Google Earth Engine so that interpreters could load various data, including Landsat, Sentinel, Planet imagery, Landsat time series of SWIR1 and various indices, as well as the loss data and other contextual layers</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solidFill>
                  <a:schemeClr val="dk1"/>
                </a:solidFill>
              </a:rPr>
              <a:t>Used very high resolution imagery from Google Earth Pro and Esri Wayback</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solidFill>
                  <a:schemeClr val="dk1"/>
                </a:solidFill>
              </a:rPr>
              <a:t>Interpreters used the GEE interface to record their labels. </a:t>
            </a:r>
            <a:endParaRPr sz="1100">
              <a:solidFill>
                <a:schemeClr val="dk1"/>
              </a:solidFill>
            </a:endParaRPr>
          </a:p>
          <a:p>
            <a:pPr marL="101600" marR="0" lvl="0" indent="-88900" algn="l" rtl="0">
              <a:spcBef>
                <a:spcPts val="0"/>
              </a:spcBef>
              <a:spcAft>
                <a:spcPts val="0"/>
              </a:spcAft>
              <a:buClr>
                <a:schemeClr val="dk1"/>
              </a:buClr>
              <a:buSzPts val="600"/>
              <a:buChar char="•"/>
            </a:pPr>
            <a:r>
              <a:rPr lang="en" sz="1100">
                <a:solidFill>
                  <a:schemeClr val="dk1"/>
                </a:solidFill>
              </a:rPr>
              <a:t>Image analysts recorded the primary, or dominant, driver, secondary driver (where applicable), confidence in assigning their label. Only the primary driver label was used for training. Each plot was reviewed for quality by senior analysts with domain expertise. </a:t>
            </a:r>
            <a:endParaRPr sz="1100">
              <a:solidFill>
                <a:schemeClr val="dk1"/>
              </a:solidFill>
            </a:endParaRPr>
          </a:p>
        </p:txBody>
      </p:sp>
      <p:sp>
        <p:nvSpPr>
          <p:cNvPr id="266" name="Google Shape;266;g32bf17c601d_0_140:notes"/>
          <p:cNvSpPr txBox="1">
            <a:spLocks noGrp="1"/>
          </p:cNvSpPr>
          <p:nvPr>
            <p:ph type="sldNum" idx="12"/>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fld id="{00000000-1234-1234-1234-123412341234}" type="slidenum">
              <a:rPr lang="en" sz="1100">
                <a:solidFill>
                  <a:schemeClr val="dk1"/>
                </a:solidFill>
                <a:latin typeface="Arial"/>
                <a:ea typeface="Arial"/>
                <a:cs typeface="Arial"/>
                <a:sym typeface="Arial"/>
              </a:rPr>
              <a:t>22</a:t>
            </a:fld>
            <a:endParaRPr sz="11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d7d5ba7fe5_3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d7d5ba7fe5_3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diagram depicts the overall data flow or a pipeline  that we used to generate and iterate on the model development.</a:t>
            </a:r>
            <a:endParaRPr/>
          </a:p>
          <a:p>
            <a:pPr marL="0" lvl="0" indent="0" algn="l" rtl="0">
              <a:spcBef>
                <a:spcPts val="0"/>
              </a:spcBef>
              <a:spcAft>
                <a:spcPts val="0"/>
              </a:spcAft>
              <a:buNone/>
            </a:pPr>
            <a:r>
              <a:rPr lang="en"/>
              <a:t>Two main work flows:</a:t>
            </a:r>
            <a:endParaRPr/>
          </a:p>
          <a:p>
            <a:pPr marL="457200" lvl="0" indent="-298450" algn="l" rtl="0">
              <a:spcBef>
                <a:spcPts val="0"/>
              </a:spcBef>
              <a:spcAft>
                <a:spcPts val="0"/>
              </a:spcAft>
              <a:buSzPts val="1100"/>
              <a:buAutoNum type="arabicParenR"/>
            </a:pPr>
            <a:r>
              <a:rPr lang="en"/>
              <a:t>Model training / iteration </a:t>
            </a:r>
            <a:endParaRPr/>
          </a:p>
          <a:p>
            <a:pPr marL="457200" lvl="0" indent="-298450" algn="l" rtl="0">
              <a:spcBef>
                <a:spcPts val="0"/>
              </a:spcBef>
              <a:spcAft>
                <a:spcPts val="0"/>
              </a:spcAft>
              <a:buSzPts val="1100"/>
              <a:buAutoNum type="arabicParenR"/>
            </a:pPr>
            <a:r>
              <a:rPr lang="en"/>
              <a:t>Inference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This tables shows the accuracy improvements we have been able to achieve with the new dataset. The rows show the different regions around the world, while the bottom shows the overall accuracy. The left hand side column shows the accuracy with the 10 km data while the right column shows the accuracy with the 1 km drivers. You can see that the overall accuracy is higher with the new data, and the regional accuracy is generally higher with the new product except for Africa and Europe. </a:t>
            </a:r>
          </a:p>
          <a:p>
            <a:r>
              <a:rPr lang="en-US">
                <a:latin typeface="Calibri"/>
                <a:ea typeface="Calibri"/>
                <a:cs typeface="Calibri"/>
              </a:rPr>
              <a:t>This demonstrates to you all the quality of this work via an independent assessment.  </a:t>
            </a:r>
          </a:p>
        </p:txBody>
      </p:sp>
      <p:sp>
        <p:nvSpPr>
          <p:cNvPr id="4" name="Slide Number Placeholder 3"/>
          <p:cNvSpPr>
            <a:spLocks noGrp="1"/>
          </p:cNvSpPr>
          <p:nvPr>
            <p:ph type="sldNum" sz="quarter" idx="5"/>
          </p:nvPr>
        </p:nvSpPr>
        <p:spPr/>
        <p:txBody>
          <a:bodyPr/>
          <a:lstStyle/>
          <a:p>
            <a:fld id="{46213E0B-646C-483A-ACD3-8F76F3B2C177}" type="slidenum">
              <a:rPr lang="en-US" smtClean="0"/>
              <a:t>24</a:t>
            </a:fld>
            <a:endParaRPr lang="en-US"/>
          </a:p>
        </p:txBody>
      </p:sp>
    </p:spTree>
    <p:extLst>
      <p:ext uri="{BB962C8B-B14F-4D97-AF65-F5344CB8AC3E}">
        <p14:creationId xmlns:p14="http://schemas.microsoft.com/office/powerpoint/2010/main" val="3524232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2bf17c601d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2bf17c601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184150" algn="l" rtl="0">
              <a:spcBef>
                <a:spcPts val="0"/>
              </a:spcBef>
              <a:spcAft>
                <a:spcPts val="0"/>
              </a:spcAft>
              <a:buSzPts val="1100"/>
              <a:buChar char="●"/>
            </a:pPr>
            <a:r>
              <a:rPr lang="en"/>
              <a:t>Independent, probabilistic sample collected separately from training data		</a:t>
            </a:r>
            <a:endParaRPr/>
          </a:p>
          <a:p>
            <a:pPr marL="228600" lvl="0" indent="-184150" algn="l" rtl="0">
              <a:spcBef>
                <a:spcPts val="0"/>
              </a:spcBef>
              <a:spcAft>
                <a:spcPts val="0"/>
              </a:spcAft>
              <a:buSzPts val="1100"/>
              <a:buChar char="●"/>
            </a:pPr>
            <a:r>
              <a:rPr lang="en"/>
              <a:t>Collected a stratified random sample using a preliminary version of the drivers map. To determine optimal sample allocation:</a:t>
            </a:r>
            <a:endParaRPr/>
          </a:p>
          <a:p>
            <a:pPr marL="457200" lvl="1" indent="-184150" algn="l" rtl="0">
              <a:spcBef>
                <a:spcPts val="0"/>
              </a:spcBef>
              <a:spcAft>
                <a:spcPts val="0"/>
              </a:spcAft>
              <a:buSzPts val="1100"/>
              <a:buChar char="○"/>
            </a:pPr>
            <a:r>
              <a:rPr lang="en"/>
              <a:t>We targeted standard errors from 0.05% to 0.2% for rare and common classes respectively, and 95% confidence interval 			</a:t>
            </a:r>
            <a:endParaRPr/>
          </a:p>
          <a:p>
            <a:pPr marL="457200" lvl="1" indent="-184150" algn="l" rtl="0">
              <a:spcBef>
                <a:spcPts val="0"/>
              </a:spcBef>
              <a:spcAft>
                <a:spcPts val="0"/>
              </a:spcAft>
              <a:buSzPts val="1100"/>
              <a:buChar char="○"/>
            </a:pPr>
            <a:r>
              <a:rPr lang="en"/>
              <a:t>minimum sample size of 40 for rare classes and the rest were allocated proportionally </a:t>
            </a:r>
            <a:endParaRPr/>
          </a:p>
          <a:p>
            <a:pPr marL="457200" lvl="1" indent="-184150" algn="l" rtl="0">
              <a:spcBef>
                <a:spcPts val="0"/>
              </a:spcBef>
              <a:spcAft>
                <a:spcPts val="0"/>
              </a:spcAft>
              <a:buSzPts val="1100"/>
              <a:buChar char="○"/>
            </a:pPr>
            <a:r>
              <a:rPr lang="en"/>
              <a:t>Sample size was a compromise between practical considerations (e.g., resources) and precision</a:t>
            </a:r>
            <a:endParaRPr/>
          </a:p>
          <a:p>
            <a:pPr marL="228600" lvl="0" indent="-184150" algn="l" rtl="0">
              <a:spcBef>
                <a:spcPts val="0"/>
              </a:spcBef>
              <a:spcAft>
                <a:spcPts val="0"/>
              </a:spcAft>
              <a:buSzPts val="1100"/>
              <a:buChar char="●"/>
            </a:pPr>
            <a:r>
              <a:rPr lang="en">
                <a:solidFill>
                  <a:schemeClr val="dk1"/>
                </a:solidFill>
              </a:rPr>
              <a:t>Employed an unbiased estimator (ratio estimator) and calculated an associated uncertainty.  </a:t>
            </a:r>
            <a:endParaRPr>
              <a:solidFill>
                <a:schemeClr val="dk1"/>
              </a:solidFill>
            </a:endParaRPr>
          </a:p>
          <a:p>
            <a:pPr marL="228600" lvl="0" indent="-184150" algn="l" rtl="0">
              <a:spcBef>
                <a:spcPts val="0"/>
              </a:spcBef>
              <a:spcAft>
                <a:spcPts val="0"/>
              </a:spcAft>
              <a:buSzPts val="1100"/>
              <a:buChar char="●"/>
            </a:pPr>
            <a:r>
              <a:rPr lang="en">
                <a:solidFill>
                  <a:schemeClr val="dk1"/>
                </a:solidFill>
              </a:rPr>
              <a:t>Used to estimate proportion of forest loss from 2001-2022 attributable to each driver globally and by region	</a:t>
            </a:r>
            <a:endParaRPr>
              <a:solidFill>
                <a:schemeClr val="dk1"/>
              </a:solidFill>
            </a:endParaRPr>
          </a:p>
          <a:p>
            <a:pPr marL="228600" lvl="0" indent="-184150" algn="l" rtl="0">
              <a:spcBef>
                <a:spcPts val="0"/>
              </a:spcBef>
              <a:spcAft>
                <a:spcPts val="0"/>
              </a:spcAft>
              <a:buClr>
                <a:schemeClr val="dk1"/>
              </a:buClr>
              <a:buSzPts val="1100"/>
              <a:buChar char="●"/>
            </a:pPr>
            <a:r>
              <a:rPr lang="en">
                <a:solidFill>
                  <a:schemeClr val="dk1"/>
                </a:solidFill>
              </a:rPr>
              <a:t>1 km plots weighted by forest loss area within each cell</a:t>
            </a:r>
            <a:endParaRPr>
              <a:solidFill>
                <a:schemeClr val="dk1"/>
              </a:solidFill>
            </a:endParaRPr>
          </a:p>
          <a:p>
            <a:pPr marL="228600" lvl="0" indent="-184150" algn="l" rtl="0">
              <a:spcBef>
                <a:spcPts val="0"/>
              </a:spcBef>
              <a:spcAft>
                <a:spcPts val="0"/>
              </a:spcAft>
              <a:buClr>
                <a:schemeClr val="dk1"/>
              </a:buClr>
              <a:buSzPts val="1100"/>
              <a:buChar char="●"/>
            </a:pPr>
            <a:r>
              <a:rPr lang="en">
                <a:solidFill>
                  <a:schemeClr val="dk1"/>
                </a:solidFill>
              </a:rPr>
              <a:t>Calculated overall, producer’s and user’s accuracy</a:t>
            </a:r>
            <a:endParaRPr>
              <a:solidFill>
                <a:schemeClr val="dk1"/>
              </a:solidFill>
            </a:endParaRPr>
          </a:p>
          <a:p>
            <a:pPr marL="228600" lvl="0" indent="-184150" algn="l" rtl="0">
              <a:spcBef>
                <a:spcPts val="0"/>
              </a:spcBef>
              <a:spcAft>
                <a:spcPts val="0"/>
              </a:spcAft>
              <a:buClr>
                <a:schemeClr val="dk1"/>
              </a:buClr>
              <a:buSzPts val="1100"/>
              <a:buChar char="●"/>
            </a:pPr>
            <a:r>
              <a:rPr lang="en">
                <a:solidFill>
                  <a:schemeClr val="dk1"/>
                </a:solidFill>
              </a:rPr>
              <a:t>Samples collected using a similar workflow as training data collection</a:t>
            </a:r>
            <a:endParaRPr>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228600" lvl="0" indent="0" algn="l" rtl="0">
              <a:lnSpc>
                <a:spcPct val="115000"/>
              </a:lnSpc>
              <a:spcBef>
                <a:spcPts val="0"/>
              </a:spcBef>
              <a:spcAft>
                <a:spcPts val="0"/>
              </a:spcAft>
              <a:buNone/>
            </a:pPr>
            <a:endParaRPr sz="1700" b="1">
              <a:solidFill>
                <a:srgbClr val="595959"/>
              </a:solidFill>
              <a:latin typeface="IBM Plex Sans"/>
              <a:ea typeface="IBM Plex Sans"/>
              <a:cs typeface="IBM Plex Sans"/>
              <a:sym typeface="IBM Plex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solidFill>
                  <a:srgbClr val="1A1919"/>
                </a:solidFill>
                <a:highlight>
                  <a:srgbClr val="FFFFFF"/>
                </a:highlight>
              </a:rPr>
              <a:t>Given the focus of this session, I would like to highlight how different and important natural disturbances are in forest dynamics. </a:t>
            </a:r>
          </a:p>
          <a:p>
            <a:pPr>
              <a:buNone/>
            </a:pPr>
            <a:endParaRPr lang="en-US">
              <a:solidFill>
                <a:srgbClr val="1A1919"/>
              </a:solidFill>
              <a:highlight>
                <a:srgbClr val="FFFFFF"/>
              </a:highlight>
            </a:endParaRPr>
          </a:p>
          <a:p>
            <a:pPr>
              <a:buNone/>
            </a:pPr>
            <a:r>
              <a:rPr lang="en-US">
                <a:solidFill>
                  <a:srgbClr val="1A1919"/>
                </a:solidFill>
                <a:highlight>
                  <a:srgbClr val="FFFFFF"/>
                </a:highlight>
              </a:rPr>
              <a:t>Natural disturbances behave differently than permanent human driven deforestation such as clearing forests for permanent agriculture (such as commodity crops) or human </a:t>
            </a:r>
            <a:r>
              <a:rPr lang="en-US" err="1">
                <a:solidFill>
                  <a:srgbClr val="1A1919"/>
                </a:solidFill>
                <a:highlight>
                  <a:srgbClr val="FFFFFF"/>
                </a:highlight>
              </a:rPr>
              <a:t>settlem</a:t>
            </a:r>
            <a:r>
              <a:rPr lang="en-US">
                <a:solidFill>
                  <a:srgbClr val="1A1919"/>
                </a:solidFill>
                <a:highlight>
                  <a:srgbClr val="FFFFFF"/>
                </a:highlight>
              </a:rPr>
              <a:t>ents. Natural disturbances are often temporary such as when trees are knocked down by storms, changing rivers or landslides, as such they can be cyclical features of a forest's ecology and can have ecological benefits. Natural disturbances encompass a lot of different events from bark beetle outbreaks to hurricanes and as a result can be highly variable across regions. </a:t>
            </a:r>
          </a:p>
          <a:p>
            <a:pPr>
              <a:buNone/>
            </a:pPr>
            <a:endParaRPr lang="en-US">
              <a:solidFill>
                <a:srgbClr val="1A1919"/>
              </a:solidFill>
              <a:highlight>
                <a:srgbClr val="FFFFFF"/>
              </a:highlight>
            </a:endParaRPr>
          </a:p>
          <a:p>
            <a:pPr>
              <a:buNone/>
            </a:pPr>
            <a:r>
              <a:rPr lang="en-US">
                <a:solidFill>
                  <a:srgbClr val="1A1919"/>
                </a:solidFill>
                <a:highlight>
                  <a:srgbClr val="FFFFFF"/>
                </a:highlight>
              </a:rPr>
              <a:t>Natural disturbances have been a growing component of global forest dynamics. </a:t>
            </a:r>
            <a:r>
              <a:rPr lang="en">
                <a:solidFill>
                  <a:srgbClr val="1A1919"/>
                </a:solidFill>
                <a:highlight>
                  <a:srgbClr val="FFFFFF"/>
                </a:highlight>
              </a:rPr>
              <a:t>Although forests may regrow following natural disturbances, they may experience degradation or changes to forest structure and species composition. When these events are more extreme or more frequent, they can profoundly alter the condition of the ecosystem. And the lines are blurry. In many cases, climate change has contributed to increasing the extent, frequency or severity of many “natural” disturbance events, including wildfires and pest outbreaks, compromising forests’ overall condition and ability to recover. </a:t>
            </a:r>
            <a:endParaRPr lang="en-US"/>
          </a:p>
          <a:p>
            <a:pPr>
              <a:buNone/>
            </a:pPr>
            <a:endParaRPr lang="en-US">
              <a:solidFill>
                <a:srgbClr val="1A1919"/>
              </a:solidFill>
              <a:highlight>
                <a:srgbClr val="FFFFFF"/>
              </a:highlight>
            </a:endParaRPr>
          </a:p>
          <a:p>
            <a:pPr>
              <a:buNone/>
            </a:pPr>
            <a:r>
              <a:rPr lang="en-US">
                <a:solidFill>
                  <a:srgbClr val="1A1919"/>
                </a:solidFill>
                <a:highlight>
                  <a:srgbClr val="FFFFFF"/>
                </a:highlight>
              </a:rPr>
              <a:t>Work by my colleagues at WRI has shown that wildfires are increasing in intensity and frequency. While fires are natural in some ecosystems such as boreal forests, in tropical forests they are mostly human-caused, often set on agricultural land to prepare new areas for farming. Though fire is a </a:t>
            </a:r>
            <a:r>
              <a:rPr lang="en-US">
                <a:solidFill>
                  <a:srgbClr val="1A1919"/>
                </a:solidFill>
                <a:highlight>
                  <a:srgbClr val="FFFFFF"/>
                </a:highlight>
                <a:hlinkClick r:id="rId3"/>
              </a:rPr>
              <a:t>natural part</a:t>
            </a:r>
            <a:r>
              <a:rPr lang="en-US">
                <a:solidFill>
                  <a:srgbClr val="1A1919"/>
                </a:solidFill>
                <a:highlight>
                  <a:srgbClr val="FFFFFF"/>
                </a:highlight>
              </a:rPr>
              <a:t> of how boreal forests function ecologically, fire-related tree cover loss in these areas has risen rapidly, increasing by about 160,100 hectares per year over the last 24 </a:t>
            </a:r>
            <a:r>
              <a:rPr lang="en-US" err="1">
                <a:solidFill>
                  <a:srgbClr val="1A1919"/>
                </a:solidFill>
                <a:highlight>
                  <a:srgbClr val="FFFFFF"/>
                </a:highlight>
              </a:rPr>
              <a:t>years.Climate</a:t>
            </a:r>
            <a:r>
              <a:rPr lang="en-US">
                <a:solidFill>
                  <a:srgbClr val="1A1919"/>
                </a:solidFill>
                <a:highlight>
                  <a:srgbClr val="FFFFFF"/>
                </a:highlight>
              </a:rPr>
              <a:t> change is the main reason for this. Northern high-latitude regions are warming </a:t>
            </a:r>
            <a:r>
              <a:rPr lang="en-US">
                <a:solidFill>
                  <a:srgbClr val="1A1919"/>
                </a:solidFill>
                <a:highlight>
                  <a:srgbClr val="FFFFFF"/>
                </a:highlight>
                <a:hlinkClick r:id="rId4"/>
              </a:rPr>
              <a:t>at a faster rate</a:t>
            </a:r>
            <a:r>
              <a:rPr lang="en-US">
                <a:solidFill>
                  <a:srgbClr val="1A1919"/>
                </a:solidFill>
                <a:highlight>
                  <a:srgbClr val="FFFFFF"/>
                </a:highlight>
              </a:rPr>
              <a:t> than the rest of the planet, contributing to </a:t>
            </a:r>
            <a:r>
              <a:rPr lang="en-US">
                <a:solidFill>
                  <a:srgbClr val="1A1919"/>
                </a:solidFill>
                <a:highlight>
                  <a:srgbClr val="FFFFFF"/>
                </a:highlight>
                <a:hlinkClick r:id="rId5"/>
              </a:rPr>
              <a:t>longer fire seasons</a:t>
            </a:r>
            <a:r>
              <a:rPr lang="en-US">
                <a:solidFill>
                  <a:srgbClr val="1A1919"/>
                </a:solidFill>
                <a:highlight>
                  <a:srgbClr val="FFFFFF"/>
                </a:highlight>
              </a:rPr>
              <a:t>, greater fire </a:t>
            </a:r>
            <a:r>
              <a:rPr lang="en-US">
                <a:solidFill>
                  <a:srgbClr val="1A1919"/>
                </a:solidFill>
                <a:highlight>
                  <a:srgbClr val="FFFFFF"/>
                </a:highlight>
                <a:hlinkClick r:id="rId6"/>
              </a:rPr>
              <a:t>frequency and severity</a:t>
            </a:r>
            <a:r>
              <a:rPr lang="en-US">
                <a:solidFill>
                  <a:srgbClr val="1A1919"/>
                </a:solidFill>
                <a:highlight>
                  <a:srgbClr val="FFFFFF"/>
                </a:highlight>
              </a:rPr>
              <a:t>, and larger burned areas in boreal forests. Although forests have the ability to recover from fire, the combined pressures of land conversion and a changing climate can hinder that recovery and raise the likelihood of future fires. </a:t>
            </a:r>
            <a:endParaRPr lang="en-US">
              <a:solidFill>
                <a:srgbClr val="444444"/>
              </a:solidFill>
              <a:highlight>
                <a:srgbClr val="FFFFFF"/>
              </a:highlight>
            </a:endParaRPr>
          </a:p>
          <a:p>
            <a:pPr>
              <a:buNone/>
            </a:pPr>
            <a:endParaRPr lang="en-US">
              <a:solidFill>
                <a:srgbClr val="444444"/>
              </a:solidFill>
              <a:highlight>
                <a:srgbClr val="FFFFFF"/>
              </a:highlight>
            </a:endParaRPr>
          </a:p>
          <a:p>
            <a:pPr>
              <a:buNone/>
            </a:pPr>
            <a:r>
              <a:rPr lang="en-US">
                <a:solidFill>
                  <a:srgbClr val="1A1919"/>
                </a:solidFill>
                <a:highlight>
                  <a:srgbClr val="FFFFFF"/>
                </a:highlight>
              </a:rPr>
              <a:t>It's important to differentiate these disturbances from permanent deforestation because they require a different interpretation, carbon accounting, and policy response. </a:t>
            </a:r>
          </a:p>
          <a:p>
            <a:pPr marL="260350" lvl="1" indent="0">
              <a:buNone/>
            </a:pPr>
            <a:endParaRPr lang="en">
              <a:solidFill>
                <a:srgbClr val="444444"/>
              </a:solidFill>
              <a:highlight>
                <a:srgbClr val="FFFFFF"/>
              </a:highlight>
            </a:endParaRPr>
          </a:p>
          <a:p>
            <a:pPr>
              <a:buNone/>
            </a:pPr>
            <a:endParaRPr lang="en-US">
              <a:solidFill>
                <a:srgbClr val="1A1919"/>
              </a:solidFill>
              <a:highlight>
                <a:srgbClr val="FFFFFF"/>
              </a:highlight>
            </a:endParaRPr>
          </a:p>
        </p:txBody>
      </p:sp>
    </p:spTree>
    <p:extLst>
      <p:ext uri="{BB962C8B-B14F-4D97-AF65-F5344CB8AC3E}">
        <p14:creationId xmlns:p14="http://schemas.microsoft.com/office/powerpoint/2010/main" val="416269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235f94e192_0_17: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3235f94e192_0_17:notes"/>
          <p:cNvSpPr txBox="1">
            <a:spLocks noGrp="1"/>
          </p:cNvSpPr>
          <p:nvPr>
            <p:ph type="body" idx="1"/>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endParaRPr sz="1100"/>
          </a:p>
          <a:p>
            <a:pPr marL="0" marR="0" lvl="0" indent="0" algn="l" rtl="0">
              <a:spcBef>
                <a:spcPts val="0"/>
              </a:spcBef>
              <a:spcAft>
                <a:spcPts val="0"/>
              </a:spcAft>
              <a:buNone/>
            </a:pPr>
            <a:r>
              <a:rPr lang="en" sz="1100">
                <a:solidFill>
                  <a:schemeClr val="dk1"/>
                </a:solidFill>
              </a:rPr>
              <a:t>In this work, a driver is defined as the direct cause of </a:t>
            </a:r>
            <a:r>
              <a:rPr lang="en">
                <a:solidFill>
                  <a:schemeClr val="dk1"/>
                </a:solidFill>
              </a:rPr>
              <a:t>forest</a:t>
            </a:r>
            <a:r>
              <a:rPr lang="en" sz="1100">
                <a:solidFill>
                  <a:schemeClr val="dk1"/>
                </a:solidFill>
              </a:rPr>
              <a:t> loss, and can include both temporary disturbances (natural or anthropogenic) or permanent loss of </a:t>
            </a:r>
            <a:r>
              <a:rPr lang="en">
                <a:solidFill>
                  <a:schemeClr val="dk1"/>
                </a:solidFill>
              </a:rPr>
              <a:t>forest</a:t>
            </a:r>
            <a:r>
              <a:rPr lang="en" sz="1100">
                <a:solidFill>
                  <a:schemeClr val="dk1"/>
                </a:solidFill>
              </a:rPr>
              <a:t> due to a change to a non-forest land use (e.g., deforestation). </a:t>
            </a:r>
            <a:endParaRPr sz="1100">
              <a:solidFill>
                <a:schemeClr val="dk1"/>
              </a:solidFill>
            </a:endParaRPr>
          </a:p>
          <a:p>
            <a:pPr marL="0" marR="0" lvl="0" indent="0" algn="l" rtl="0">
              <a:spcBef>
                <a:spcPts val="0"/>
              </a:spcBef>
              <a:spcAft>
                <a:spcPts val="0"/>
              </a:spcAft>
              <a:buNone/>
            </a:pPr>
            <a:r>
              <a:rPr lang="en" sz="1100">
                <a:solidFill>
                  <a:schemeClr val="dk1"/>
                </a:solidFill>
              </a:rPr>
              <a:t>The dominant driver is defined as the direct driver that caused the majority of </a:t>
            </a:r>
            <a:r>
              <a:rPr lang="en">
                <a:solidFill>
                  <a:schemeClr val="dk1"/>
                </a:solidFill>
              </a:rPr>
              <a:t>forest</a:t>
            </a:r>
            <a:r>
              <a:rPr lang="en" sz="1100">
                <a:solidFill>
                  <a:schemeClr val="dk1"/>
                </a:solidFill>
              </a:rPr>
              <a:t> loss within each 1 km cell over the time period.</a:t>
            </a:r>
            <a:endParaRPr sz="1100">
              <a:solidFill>
                <a:schemeClr val="dk1"/>
              </a:solidFill>
            </a:endParaRPr>
          </a:p>
          <a:p>
            <a:pPr marL="381000" marR="0" lvl="1" indent="-120650" algn="l" rtl="0">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Permanent agriculture is the</a:t>
            </a:r>
            <a:r>
              <a:rPr lang="en" sz="1100">
                <a:solidFill>
                  <a:schemeClr val="dk1"/>
                </a:solidFill>
              </a:rPr>
              <a:t> loss o</a:t>
            </a:r>
            <a:r>
              <a:rPr lang="en" sz="1100" b="0" i="0" u="none" strike="noStrike" cap="none">
                <a:solidFill>
                  <a:schemeClr val="dk1"/>
                </a:solidFill>
                <a:latin typeface="Arial"/>
                <a:ea typeface="Arial"/>
                <a:cs typeface="Arial"/>
                <a:sym typeface="Arial"/>
              </a:rPr>
              <a:t>f </a:t>
            </a:r>
            <a:r>
              <a:rPr lang="en">
                <a:solidFill>
                  <a:schemeClr val="dk1"/>
                </a:solidFill>
              </a:rPr>
              <a:t>forest</a:t>
            </a:r>
            <a:r>
              <a:rPr lang="en" sz="1100" b="0" i="0" u="none" strike="noStrike" cap="none">
                <a:solidFill>
                  <a:schemeClr val="dk1"/>
                </a:solidFill>
                <a:latin typeface="Arial"/>
                <a:ea typeface="Arial"/>
                <a:cs typeface="Arial"/>
                <a:sym typeface="Arial"/>
              </a:rPr>
              <a:t> </a:t>
            </a:r>
            <a:r>
              <a:rPr lang="en" sz="1100">
                <a:solidFill>
                  <a:schemeClr val="dk1"/>
                </a:solidFill>
              </a:rPr>
              <a:t>for</a:t>
            </a:r>
            <a:r>
              <a:rPr lang="en" sz="1100" b="0" i="0" u="none" strike="noStrike" cap="none">
                <a:solidFill>
                  <a:schemeClr val="dk1"/>
                </a:solidFill>
                <a:latin typeface="Arial"/>
                <a:ea typeface="Arial"/>
                <a:cs typeface="Arial"/>
                <a:sym typeface="Arial"/>
              </a:rPr>
              <a:t> agricultural use from small to large scale, which could be commodity crops, such as cocoa, palm oil, pasture, </a:t>
            </a:r>
            <a:r>
              <a:rPr lang="en" sz="1100">
                <a:solidFill>
                  <a:schemeClr val="dk1"/>
                </a:solidFill>
              </a:rPr>
              <a:t>or any other type of </a:t>
            </a:r>
            <a:r>
              <a:rPr lang="en" sz="1100" b="0" i="0" u="none" strike="noStrike" cap="none">
                <a:solidFill>
                  <a:schemeClr val="dk1"/>
                </a:solidFill>
                <a:latin typeface="Arial"/>
                <a:ea typeface="Arial"/>
                <a:cs typeface="Arial"/>
                <a:sym typeface="Arial"/>
              </a:rPr>
              <a:t>agriculture</a:t>
            </a:r>
            <a:endParaRPr sz="1100"/>
          </a:p>
          <a:p>
            <a:pPr marL="381000" marR="0" lvl="1" indent="-120650" algn="l" rtl="0">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Hard commodities include small to large scale mining and energy infrastructure, such as solar panels, oil drilling, etc. </a:t>
            </a:r>
            <a:endParaRPr sz="1100"/>
          </a:p>
          <a:p>
            <a:pPr marL="381000" marR="0" lvl="1" indent="-120650" algn="l" rtl="0">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Shifting cultivation is a specific type of agriculture found in the tropics, defined here as small scale rotational agriculture where forest is cleared and crops are cultivated for a few years, and then abandoned and forest is allowed to regenerate. </a:t>
            </a:r>
            <a:endParaRPr sz="1100"/>
          </a:p>
          <a:p>
            <a:pPr marL="381000" marR="0" lvl="1" indent="-120650" algn="l" rtl="0">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Forest management includes harvesting in timber and wood fiber plantations, as well as clearcut or selective logging</a:t>
            </a:r>
            <a:endParaRPr sz="1100"/>
          </a:p>
          <a:p>
            <a:pPr marL="381000" marR="0" lvl="1" indent="-120650" algn="l" rtl="0">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Wildfire includes loss due to fire, with no conversion to agriculture following. Could be </a:t>
            </a:r>
            <a:r>
              <a:rPr lang="en" sz="1100">
                <a:solidFill>
                  <a:schemeClr val="dk1"/>
                </a:solidFill>
              </a:rPr>
              <a:t>natural or anthropogenic fires</a:t>
            </a:r>
            <a:endParaRPr sz="1100"/>
          </a:p>
          <a:p>
            <a:pPr marL="381000" marR="0" lvl="1" indent="-120650" algn="l" rtl="0">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Expansion of urban areas and settlements and other urban infrastructure</a:t>
            </a:r>
            <a:endParaRPr sz="1100"/>
          </a:p>
          <a:p>
            <a:pPr marL="381000" marR="0" lvl="1" indent="-120650" algn="l" rtl="0">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Other natural disturbances can include events such as hurricanes, insect outbreaks, landslides, etc. </a:t>
            </a:r>
            <a:endParaRPr lang="en" sz="1100" b="0" i="0" u="none" strike="noStrike" cap="none">
              <a:solidFill>
                <a:schemeClr val="dk1"/>
              </a:solidFill>
              <a:latin typeface="Arial"/>
              <a:ea typeface="Arial"/>
              <a:cs typeface="Arial"/>
            </a:endParaRPr>
          </a:p>
          <a:p>
            <a:pPr marL="381000" lvl="1" indent="-120650">
              <a:buClr>
                <a:schemeClr val="dk1"/>
              </a:buClr>
              <a:buFont typeface="Arial"/>
              <a:buChar char="•"/>
            </a:pPr>
            <a:endParaRPr lang="en"/>
          </a:p>
          <a:p>
            <a:pPr marL="381000" lvl="1" indent="-120650">
              <a:buClr>
                <a:schemeClr val="dk1"/>
              </a:buClr>
              <a:buFont typeface="Arial"/>
              <a:buChar char="•"/>
            </a:pPr>
            <a:endParaRPr lang="en"/>
          </a:p>
          <a:p>
            <a:pPr marL="260350" lvl="1" indent="0">
              <a:buNone/>
            </a:pPr>
            <a:r>
              <a:rPr lang="en">
                <a:solidFill>
                  <a:srgbClr val="1A1919"/>
                </a:solidFill>
                <a:highlight>
                  <a:srgbClr val="FFFFFF"/>
                </a:highlight>
              </a:rPr>
              <a:t>Deforestation often has more severe impacts compared to temporary disturbances, including permanent loss of </a:t>
            </a:r>
            <a:r>
              <a:rPr lang="en" u="sng">
                <a:solidFill>
                  <a:srgbClr val="32864B"/>
                </a:solidFill>
                <a:highlight>
                  <a:srgbClr val="FFFFFF"/>
                </a:highlight>
                <a:hlinkClick r:id="rId3"/>
              </a:rPr>
              <a:t>carbon stocks</a:t>
            </a:r>
            <a:r>
              <a:rPr lang="en">
                <a:solidFill>
                  <a:srgbClr val="1A1919"/>
                </a:solidFill>
                <a:highlight>
                  <a:srgbClr val="FFFFFF"/>
                </a:highlight>
              </a:rPr>
              <a:t>, profound </a:t>
            </a:r>
            <a:r>
              <a:rPr lang="en" u="sng">
                <a:solidFill>
                  <a:srgbClr val="32864B"/>
                </a:solidFill>
                <a:highlight>
                  <a:srgbClr val="FFFFFF"/>
                </a:highlight>
                <a:hlinkClick r:id="rId4"/>
              </a:rPr>
              <a:t>habitat disruption</a:t>
            </a:r>
            <a:r>
              <a:rPr lang="en">
                <a:solidFill>
                  <a:srgbClr val="1A1919"/>
                </a:solidFill>
                <a:highlight>
                  <a:srgbClr val="FFFFFF"/>
                </a:highlight>
              </a:rPr>
              <a:t> and </a:t>
            </a:r>
            <a:r>
              <a:rPr lang="en" u="sng">
                <a:solidFill>
                  <a:srgbClr val="32864B"/>
                </a:solidFill>
                <a:highlight>
                  <a:srgbClr val="FFFFFF"/>
                </a:highlight>
                <a:hlinkClick r:id="rId5"/>
              </a:rPr>
              <a:t>loss of ecosystem services</a:t>
            </a:r>
            <a:r>
              <a:rPr lang="en">
                <a:solidFill>
                  <a:srgbClr val="1A1919"/>
                </a:solidFill>
                <a:highlight>
                  <a:srgbClr val="FFFFFF"/>
                </a:highlight>
              </a:rPr>
              <a:t>. </a:t>
            </a:r>
          </a:p>
          <a:p>
            <a:pPr marL="260350" lvl="1" indent="0">
              <a:buNone/>
            </a:pPr>
            <a:endParaRPr lang="en"/>
          </a:p>
        </p:txBody>
      </p:sp>
      <p:sp>
        <p:nvSpPr>
          <p:cNvPr id="101" name="Google Shape;101;g3235f94e192_0_17:notes"/>
          <p:cNvSpPr txBox="1">
            <a:spLocks noGrp="1"/>
          </p:cNvSpPr>
          <p:nvPr>
            <p:ph type="sldNum" idx="12"/>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fld id="{00000000-1234-1234-1234-123412341234}" type="slidenum">
              <a:rPr lang="en" sz="1100">
                <a:solidFill>
                  <a:schemeClr val="dk1"/>
                </a:solidFill>
                <a:latin typeface="Arial"/>
                <a:ea typeface="Arial"/>
                <a:cs typeface="Arial"/>
                <a:sym typeface="Arial"/>
              </a:rPr>
              <a:t>4</a:t>
            </a:fld>
            <a:endParaRPr sz="11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382808A7-9368-68B1-84FE-52339D447A7B}"/>
            </a:ext>
          </a:extLst>
        </p:cNvPr>
        <p:cNvGrpSpPr/>
        <p:nvPr/>
      </p:nvGrpSpPr>
      <p:grpSpPr>
        <a:xfrm>
          <a:off x="0" y="0"/>
          <a:ext cx="0" cy="0"/>
          <a:chOff x="0" y="0"/>
          <a:chExt cx="0" cy="0"/>
        </a:xfrm>
      </p:grpSpPr>
      <p:sp>
        <p:nvSpPr>
          <p:cNvPr id="99" name="Google Shape;99;g3235f94e192_0_17:notes">
            <a:extLst>
              <a:ext uri="{FF2B5EF4-FFF2-40B4-BE49-F238E27FC236}">
                <a16:creationId xmlns:a16="http://schemas.microsoft.com/office/drawing/2014/main" id="{307C4D02-04EB-46B5-3D52-7C6DDD45080A}"/>
              </a:ext>
            </a:extLst>
          </p:cNvPr>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3235f94e192_0_17:notes">
            <a:extLst>
              <a:ext uri="{FF2B5EF4-FFF2-40B4-BE49-F238E27FC236}">
                <a16:creationId xmlns:a16="http://schemas.microsoft.com/office/drawing/2014/main" id="{5F2AC057-E423-D897-1F77-393F60FA9749}"/>
              </a:ext>
            </a:extLst>
          </p:cNvPr>
          <p:cNvSpPr txBox="1">
            <a:spLocks noGrp="1"/>
          </p:cNvSpPr>
          <p:nvPr>
            <p:ph type="body" idx="1"/>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260350" lvl="1" indent="0">
              <a:buNone/>
            </a:pPr>
            <a:r>
              <a:rPr lang="en"/>
              <a:t>In our work we did a global characterization of drivers of forest loss, accounting for all of these drivers and their regional contributions to loss. For today's talk, I will focus on the findings from the "wildfire" and "other natural disturbance" driver categories. </a:t>
            </a:r>
            <a:endParaRPr lang="en" sz="1100"/>
          </a:p>
          <a:p>
            <a:pPr marL="260350" lvl="1" indent="0">
              <a:buNone/>
            </a:pPr>
            <a:r>
              <a:rPr lang="en">
                <a:solidFill>
                  <a:schemeClr val="dk1"/>
                </a:solidFill>
              </a:rPr>
              <a:t>Wildfire could be started by natural causes (such as lightening, for example) or it may be related to human activities (accidental or deliberate). Use of fire for clearing land is captured in the permanent agriculture category. An escaped campfire, however, would be labeled wildfire in our categorization. </a:t>
            </a:r>
            <a:endParaRPr lang="en" sz="1100" b="0" i="0" u="none" strike="noStrike" cap="none">
              <a:solidFill>
                <a:schemeClr val="dk1"/>
              </a:solidFill>
              <a:latin typeface="Arial"/>
              <a:ea typeface="Arial"/>
              <a:cs typeface="Arial"/>
            </a:endParaRPr>
          </a:p>
          <a:p>
            <a:pPr marL="260350" lvl="1" indent="0">
              <a:buNone/>
            </a:pPr>
            <a:r>
              <a:rPr lang="en">
                <a:solidFill>
                  <a:schemeClr val="dk1"/>
                </a:solidFill>
              </a:rPr>
              <a:t>Other natural </a:t>
            </a:r>
            <a:r>
              <a:rPr lang="en" err="1">
                <a:solidFill>
                  <a:schemeClr val="dk1"/>
                </a:solidFill>
              </a:rPr>
              <a:t>distur</a:t>
            </a:r>
            <a:r>
              <a:rPr lang="en">
                <a:solidFill>
                  <a:schemeClr val="dk1"/>
                </a:solidFill>
              </a:rPr>
              <a:t>bances is a heterogeneous catchall category that includes storms, flooding, landslides, windthrow, lava flows, meandering rivers, and insect outbreaks. However, note that if forest loss due to natural causes is followed by salvage logging, a very common practice in Europe, it is classified as logging instead. </a:t>
            </a:r>
          </a:p>
          <a:p>
            <a:pPr marL="260350" lvl="1" indent="0">
              <a:buNone/>
            </a:pPr>
            <a:endParaRPr lang="en"/>
          </a:p>
          <a:p>
            <a:pPr marL="260350" lvl="1" indent="0">
              <a:buNone/>
            </a:pPr>
            <a:endParaRPr lang="en"/>
          </a:p>
        </p:txBody>
      </p:sp>
      <p:sp>
        <p:nvSpPr>
          <p:cNvPr id="101" name="Google Shape;101;g3235f94e192_0_17:notes">
            <a:extLst>
              <a:ext uri="{FF2B5EF4-FFF2-40B4-BE49-F238E27FC236}">
                <a16:creationId xmlns:a16="http://schemas.microsoft.com/office/drawing/2014/main" id="{0F7944D3-6E37-CEDC-F74D-423CFB5DE95D}"/>
              </a:ext>
            </a:extLst>
          </p:cNvPr>
          <p:cNvSpPr txBox="1">
            <a:spLocks noGrp="1"/>
          </p:cNvSpPr>
          <p:nvPr>
            <p:ph type="sldNum" idx="12"/>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fld id="{00000000-1234-1234-1234-123412341234}" type="slidenum">
              <a:rPr lang="en" sz="1100">
                <a:solidFill>
                  <a:schemeClr val="dk1"/>
                </a:solidFill>
                <a:latin typeface="Arial"/>
                <a:ea typeface="Arial"/>
                <a:cs typeface="Arial"/>
                <a:sym typeface="Arial"/>
              </a:rPr>
              <a:t>5</a:t>
            </a:fld>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70656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695716a6bc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695716a6bc_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These are the main steps of the data development process. Will cover these in the presentation today.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2bf17c601d_0_148: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g32bf17c601d_0_148:notes"/>
          <p:cNvSpPr txBox="1">
            <a:spLocks noGrp="1"/>
          </p:cNvSpPr>
          <p:nvPr>
            <p:ph type="body" idx="1"/>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101600" marR="0" lvl="0" indent="-120650" algn="l" rtl="0">
              <a:spcBef>
                <a:spcPts val="0"/>
              </a:spcBef>
              <a:spcAft>
                <a:spcPts val="0"/>
              </a:spcAft>
              <a:buClr>
                <a:schemeClr val="dk1"/>
              </a:buClr>
              <a:buSzPts val="1100"/>
              <a:buFont typeface="Arial"/>
              <a:buChar char="•"/>
            </a:pPr>
            <a:r>
              <a:rPr lang="en" sz="1100">
                <a:solidFill>
                  <a:schemeClr val="dk1"/>
                </a:solidFill>
              </a:rPr>
              <a:t>To train the model, we collected a set of over 7,000 training samples.  </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solidFill>
                  <a:schemeClr val="dk1"/>
                </a:solidFill>
              </a:rPr>
              <a:t>We generated an initial set of training data using a global random sample based on the seven driver classes and aided by ancillary data, to ensure adequate samples were drawn for each driver.</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solidFill>
                  <a:schemeClr val="dk1"/>
                </a:solidFill>
              </a:rPr>
              <a:t>These were interpreted by a team of 9 image analysts based on visual interpretation of very high resolution satellite imagery.</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t>We collected additional training data through an active learning process. </a:t>
            </a:r>
            <a:r>
              <a:rPr lang="en" sz="1100">
                <a:solidFill>
                  <a:schemeClr val="dk1"/>
                </a:solidFill>
              </a:rPr>
              <a:t>We identified areas where the model performance needed improvement, where model uncertainty was higher, or where dynamics were not well represented in our training data, and specifically targeted those areas for training data collection.</a:t>
            </a:r>
            <a:r>
              <a:rPr lang="en" sz="1100"/>
              <a:t> 30% of our data was collected through an active learning process.</a:t>
            </a:r>
            <a:endParaRPr sz="1100"/>
          </a:p>
          <a:p>
            <a:pPr marL="101600" marR="0" lvl="0" indent="-120650" algn="l" rtl="0">
              <a:spcBef>
                <a:spcPts val="0"/>
              </a:spcBef>
              <a:spcAft>
                <a:spcPts val="0"/>
              </a:spcAft>
              <a:buClr>
                <a:schemeClr val="dk1"/>
              </a:buClr>
              <a:buSzPts val="1100"/>
              <a:buChar char="•"/>
            </a:pPr>
            <a:r>
              <a:rPr lang="en" sz="1100">
                <a:solidFill>
                  <a:schemeClr val="dk1"/>
                </a:solidFill>
              </a:rPr>
              <a:t>For interpretation, we developed an application in Google Earth Engine so that interpreters could load various data, including Landsat, Sentinel, Planet imagery, Landsat time series of SWIR1 and various indices, as well as the loss data and other contextual layers</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solidFill>
                  <a:schemeClr val="dk1"/>
                </a:solidFill>
              </a:rPr>
              <a:t>Used very high resolution imagery from Google Earth Pro and Esri Wayback</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solidFill>
                  <a:schemeClr val="dk1"/>
                </a:solidFill>
              </a:rPr>
              <a:t>Interpreters used the GEE interface to record their labels. </a:t>
            </a:r>
            <a:endParaRPr sz="1100">
              <a:solidFill>
                <a:schemeClr val="dk1"/>
              </a:solidFill>
            </a:endParaRPr>
          </a:p>
          <a:p>
            <a:pPr marL="101600" marR="0" lvl="0" indent="-120650" algn="l" rtl="0">
              <a:spcBef>
                <a:spcPts val="0"/>
              </a:spcBef>
              <a:spcAft>
                <a:spcPts val="0"/>
              </a:spcAft>
              <a:buClr>
                <a:schemeClr val="dk1"/>
              </a:buClr>
              <a:buSzPts val="1100"/>
              <a:buChar char="•"/>
            </a:pPr>
            <a:r>
              <a:rPr lang="en" sz="1100">
                <a:solidFill>
                  <a:schemeClr val="dk1"/>
                </a:solidFill>
              </a:rPr>
              <a:t>Image analysts recorded the primary, or dominant, driver, secondary driver (where applicable), confidence in assigning their label. Only the primary driver label was used for training. Each plot was reviewed for quality by senior analysts with domain expertise. </a:t>
            </a:r>
            <a:endParaRPr sz="1100"/>
          </a:p>
          <a:p>
            <a:pPr marL="0" lvl="0" indent="0" algn="l" rtl="0">
              <a:spcBef>
                <a:spcPts val="0"/>
              </a:spcBef>
              <a:spcAft>
                <a:spcPts val="0"/>
              </a:spcAft>
              <a:buNone/>
            </a:pPr>
            <a:endParaRPr sz="1100"/>
          </a:p>
        </p:txBody>
      </p:sp>
      <p:sp>
        <p:nvSpPr>
          <p:cNvPr id="122" name="Google Shape;122;g32bf17c601d_0_148:notes"/>
          <p:cNvSpPr txBox="1">
            <a:spLocks noGrp="1"/>
          </p:cNvSpPr>
          <p:nvPr>
            <p:ph type="sldNum" idx="12"/>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fld id="{00000000-1234-1234-1234-123412341234}" type="slidenum">
              <a:rPr lang="en" sz="1100">
                <a:solidFill>
                  <a:schemeClr val="dk1"/>
                </a:solidFill>
                <a:latin typeface="Arial"/>
                <a:ea typeface="Arial"/>
                <a:cs typeface="Arial"/>
                <a:sym typeface="Arial"/>
              </a:rPr>
              <a:t>7</a:t>
            </a:fld>
            <a:endParaRPr sz="11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95716a6bc_2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695716a6bc_2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tested multiple models, including random forest, vision transformers, and ResNet, a variant of convolution neural networks</a:t>
            </a:r>
            <a:endParaRPr/>
          </a:p>
          <a:p>
            <a:pPr marL="457200" lvl="0" indent="-298450" algn="l" rtl="0">
              <a:spcBef>
                <a:spcPts val="0"/>
              </a:spcBef>
              <a:spcAft>
                <a:spcPts val="0"/>
              </a:spcAft>
              <a:buSzPts val="1100"/>
              <a:buChar char="●"/>
            </a:pPr>
            <a:r>
              <a:rPr lang="en"/>
              <a:t>ResNet performed the best, so we tuned it’s architecture to better fit our 1 km geospatial data</a:t>
            </a:r>
            <a:endParaRPr/>
          </a:p>
          <a:p>
            <a:pPr marL="457200" lvl="0" indent="-298450" algn="l" rtl="0">
              <a:spcBef>
                <a:spcPts val="0"/>
              </a:spcBef>
              <a:spcAft>
                <a:spcPts val="0"/>
              </a:spcAft>
              <a:buSzPts val="1100"/>
              <a:buChar char="●"/>
            </a:pPr>
            <a:r>
              <a:rPr lang="en">
                <a:solidFill>
                  <a:schemeClr val="dk1"/>
                </a:solidFill>
              </a:rPr>
              <a:t>ResNet: Deep Learning architecture. Relies on convolutional layers with predefined structure to extract local information and gradually propagate the information to the level of the whole image.</a:t>
            </a:r>
            <a:endParaRPr/>
          </a:p>
          <a:p>
            <a:pPr marL="457200" lvl="0" indent="-298450" algn="l" rtl="0">
              <a:spcBef>
                <a:spcPts val="0"/>
              </a:spcBef>
              <a:spcAft>
                <a:spcPts val="0"/>
              </a:spcAft>
              <a:buSzPts val="1100"/>
              <a:buChar char="●"/>
            </a:pPr>
            <a:r>
              <a:rPr lang="en"/>
              <a:t>The image is just a single layer, we have multiple layers plus a stem block of layers at the beginning and the classification head</a:t>
            </a:r>
            <a:endParaRPr/>
          </a:p>
          <a:p>
            <a:pPr marL="457200" lvl="0" indent="-298450" algn="l" rtl="0">
              <a:spcBef>
                <a:spcPts val="0"/>
              </a:spcBef>
              <a:spcAft>
                <a:spcPts val="0"/>
              </a:spcAft>
              <a:buSzPts val="1100"/>
              <a:buChar char="●"/>
            </a:pPr>
            <a:r>
              <a:rPr lang="en"/>
              <a:t>We performed random augmentations on training data to avoid overfitting - (random shifts, rotations, flipping, ...)</a:t>
            </a:r>
            <a:endParaRPr/>
          </a:p>
          <a:p>
            <a:pPr marL="457200" lvl="0" indent="-298450" algn="l" rtl="0">
              <a:spcBef>
                <a:spcPts val="0"/>
              </a:spcBef>
              <a:spcAft>
                <a:spcPts val="0"/>
              </a:spcAft>
              <a:buSzPts val="1100"/>
              <a:buChar char="●"/>
            </a:pPr>
            <a:r>
              <a:rPr lang="en">
                <a:solidFill>
                  <a:schemeClr val="dk1"/>
                </a:solidFill>
              </a:rPr>
              <a:t>To improve the robustness of classification and decrease the noise, we experimented with using ensembles. </a:t>
            </a:r>
            <a:endParaRPr>
              <a:solidFill>
                <a:schemeClr val="dk1"/>
              </a:solidFill>
            </a:endParaRPr>
          </a:p>
          <a:p>
            <a:pPr marL="914400" lvl="1" indent="-298450" algn="l" rtl="0">
              <a:spcBef>
                <a:spcPts val="0"/>
              </a:spcBef>
              <a:spcAft>
                <a:spcPts val="0"/>
              </a:spcAft>
              <a:buSzPts val="1100"/>
              <a:buChar char="○"/>
            </a:pPr>
            <a:r>
              <a:rPr lang="en">
                <a:solidFill>
                  <a:schemeClr val="dk1"/>
                </a:solidFill>
              </a:rPr>
              <a:t>Where we simply run X independent models and before ingesting data into EE we aggregate the probabilities of these X model outputs.</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Constructed datasets from 7 remote sensing sources across a time range of 22 years</a:t>
            </a:r>
            <a:endParaRPr/>
          </a:p>
          <a:p>
            <a:pPr marL="457200" lvl="0" indent="-298450" algn="l" rtl="0">
              <a:spcBef>
                <a:spcPts val="0"/>
              </a:spcBef>
              <a:spcAft>
                <a:spcPts val="0"/>
              </a:spcAft>
              <a:buSzPts val="1100"/>
              <a:buChar char="-"/>
            </a:pPr>
            <a:r>
              <a:rPr lang="en"/>
              <a:t>112x112 pixels at input</a:t>
            </a:r>
            <a:endParaRPr/>
          </a:p>
          <a:p>
            <a:pPr marL="457200" lvl="0" indent="-298450" algn="l" rtl="0">
              <a:spcBef>
                <a:spcPts val="0"/>
              </a:spcBef>
              <a:spcAft>
                <a:spcPts val="0"/>
              </a:spcAft>
              <a:buSzPts val="1100"/>
              <a:buChar char="-"/>
            </a:pPr>
            <a:r>
              <a:rPr lang="en"/>
              <a:t>Single global model, but using one-hot region encodings as inputs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235f94e192_0_36: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g3235f94e192_0_36:notes"/>
          <p:cNvSpPr txBox="1">
            <a:spLocks noGrp="1"/>
          </p:cNvSpPr>
          <p:nvPr>
            <p:ph type="body" idx="1"/>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6350" indent="0">
              <a:buClr>
                <a:schemeClr val="dk1"/>
              </a:buClr>
              <a:buSzPts val="700"/>
              <a:buNone/>
            </a:pPr>
            <a:r>
              <a:rPr lang="en-US" sz="900"/>
              <a:t>This is the map of global drivers of forest loss from 2001 to 2024. You can see that the tropics are dominated by permanent agriculture (shown in orange) and shifting cultivation (shown in yellow, most visible in the Congo basin). Northern latitudes are </a:t>
            </a:r>
            <a:r>
              <a:rPr lang="en-US" sz="900" err="1"/>
              <a:t>domina</a:t>
            </a:r>
            <a:r>
              <a:rPr lang="en-US" sz="900"/>
              <a:t>ted by logging shown in green and wildfire show in brown. At the global scales, losses due </a:t>
            </a:r>
            <a:r>
              <a:rPr lang="en-US" sz="900" err="1"/>
              <a:t>ot</a:t>
            </a:r>
            <a:r>
              <a:rPr lang="en-US" sz="900"/>
              <a:t> natural drivers are not </a:t>
            </a:r>
            <a:r>
              <a:rPr lang="en-US" sz="900" err="1"/>
              <a:t>visi</a:t>
            </a:r>
            <a:r>
              <a:rPr lang="en-US" sz="900"/>
              <a:t>ble. </a:t>
            </a:r>
          </a:p>
        </p:txBody>
      </p:sp>
      <p:sp>
        <p:nvSpPr>
          <p:cNvPr id="549" name="Google Shape;549;g3235f94e192_0_36:notes"/>
          <p:cNvSpPr txBox="1">
            <a:spLocks noGrp="1"/>
          </p:cNvSpPr>
          <p:nvPr>
            <p:ph type="sldNum" idx="12"/>
          </p:nvPr>
        </p:nvSpPr>
        <p:spPr>
          <a:xfrm>
            <a:off x="0" y="0"/>
            <a:ext cx="2000100" cy="1500000"/>
          </a:xfrm>
          <a:prstGeom prst="rect">
            <a:avLst/>
          </a:prstGeom>
          <a:noFill/>
          <a:ln>
            <a:noFill/>
          </a:ln>
        </p:spPr>
        <p:txBody>
          <a:bodyPr spcFirstLastPara="1" wrap="square" lIns="55875" tIns="27925" rIns="55875" bIns="27925" anchor="t" anchorCtr="0">
            <a:noAutofit/>
          </a:bodyPr>
          <a:lstStyle/>
          <a:p>
            <a:pPr marL="0" marR="0" lvl="0" indent="0" algn="l" rtl="0">
              <a:spcBef>
                <a:spcPts val="0"/>
              </a:spcBef>
              <a:spcAft>
                <a:spcPts val="0"/>
              </a:spcAft>
              <a:buNone/>
            </a:pPr>
            <a:fld id="{00000000-1234-1234-1234-123412341234}" type="slidenum">
              <a:rPr lang="en" sz="1100">
                <a:solidFill>
                  <a:schemeClr val="dk1"/>
                </a:solidFill>
                <a:latin typeface="Arial"/>
                <a:ea typeface="Arial"/>
                <a:cs typeface="Arial"/>
                <a:sym typeface="Arial"/>
              </a:rPr>
              <a:t>9</a:t>
            </a:fld>
            <a:endParaRPr sz="11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3b Content - Title and body (1 col)">
  <p:cSld name="BLANK_1_2_1_1_1_1_2">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457200" y="457200"/>
            <a:ext cx="5458800" cy="285900"/>
          </a:xfrm>
          <a:prstGeom prst="rect">
            <a:avLst/>
          </a:prstGeom>
        </p:spPr>
        <p:txBody>
          <a:bodyPr spcFirstLastPara="1" wrap="square" lIns="91425" tIns="91425" rIns="91425" bIns="91425" anchor="t" anchorCtr="0">
            <a:normAutofit/>
          </a:bodyPr>
          <a:lstStyle>
            <a:lvl1pPr lvl="0">
              <a:lnSpc>
                <a:spcPct val="90000"/>
              </a:lnSpc>
              <a:spcBef>
                <a:spcPts val="0"/>
              </a:spcBef>
              <a:spcAft>
                <a:spcPts val="0"/>
              </a:spcAft>
              <a:buSzPts val="28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65" name="Google Shape;65;p15"/>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5"/>
          <p:cNvSpPr txBox="1">
            <a:spLocks noGrp="1"/>
          </p:cNvSpPr>
          <p:nvPr>
            <p:ph type="body" idx="1"/>
          </p:nvPr>
        </p:nvSpPr>
        <p:spPr>
          <a:xfrm>
            <a:off x="457200" y="1535475"/>
            <a:ext cx="4073700" cy="3152700"/>
          </a:xfrm>
          <a:prstGeom prst="rect">
            <a:avLst/>
          </a:prstGeom>
        </p:spPr>
        <p:txBody>
          <a:bodyPr spcFirstLastPara="1" wrap="square" lIns="0" tIns="0" rIns="182875"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4E34-A42C-7B42-8F60-DB71A3E1316B}"/>
              </a:ext>
            </a:extLst>
          </p:cNvPr>
          <p:cNvSpPr>
            <a:spLocks noGrp="1"/>
          </p:cNvSpPr>
          <p:nvPr>
            <p:ph type="title"/>
          </p:nvPr>
        </p:nvSpPr>
        <p:spPr>
          <a:xfrm>
            <a:off x="457200" y="273844"/>
            <a:ext cx="8229600" cy="74688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E124225-8CAE-9140-ACF5-E29043B3BDD2}"/>
              </a:ext>
            </a:extLst>
          </p:cNvPr>
          <p:cNvSpPr>
            <a:spLocks noGrp="1"/>
          </p:cNvSpPr>
          <p:nvPr>
            <p:ph idx="1"/>
          </p:nvPr>
        </p:nvSpPr>
        <p:spPr>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green sign with white text&#10;&#10;Description automatically generated">
            <a:extLst>
              <a:ext uri="{FF2B5EF4-FFF2-40B4-BE49-F238E27FC236}">
                <a16:creationId xmlns:a16="http://schemas.microsoft.com/office/drawing/2014/main" id="{386E4E8E-99A5-5140-85D0-AE2F963CFB04}"/>
              </a:ext>
            </a:extLst>
          </p:cNvPr>
          <p:cNvPicPr>
            <a:picLocks noChangeAspect="1"/>
          </p:cNvPicPr>
          <p:nvPr userDrawn="1"/>
        </p:nvPicPr>
        <p:blipFill>
          <a:blip r:embed="rId2"/>
          <a:stretch>
            <a:fillRect/>
          </a:stretch>
        </p:blipFill>
        <p:spPr>
          <a:xfrm>
            <a:off x="8286750" y="4743450"/>
            <a:ext cx="400051" cy="400051"/>
          </a:xfrm>
          <a:prstGeom prst="rect">
            <a:avLst/>
          </a:prstGeom>
        </p:spPr>
      </p:pic>
      <p:sp>
        <p:nvSpPr>
          <p:cNvPr id="9" name="Text Placeholder 8">
            <a:extLst>
              <a:ext uri="{FF2B5EF4-FFF2-40B4-BE49-F238E27FC236}">
                <a16:creationId xmlns:a16="http://schemas.microsoft.com/office/drawing/2014/main" id="{225568D8-AE1B-4C4D-A0E0-EE500DB85AA2}"/>
              </a:ext>
            </a:extLst>
          </p:cNvPr>
          <p:cNvSpPr>
            <a:spLocks noGrp="1"/>
          </p:cNvSpPr>
          <p:nvPr>
            <p:ph type="body" sz="quarter" idx="10" hasCustomPrompt="1"/>
          </p:nvPr>
        </p:nvSpPr>
        <p:spPr>
          <a:xfrm>
            <a:off x="457200" y="4823460"/>
            <a:ext cx="4114800" cy="205740"/>
          </a:xfrm>
        </p:spPr>
        <p:txBody>
          <a:bodyPr anchor="ctr" anchorCtr="0">
            <a:normAutofit/>
          </a:bodyPr>
          <a:lstStyle>
            <a:lvl1pPr marL="0" indent="0">
              <a:buNone/>
              <a:defRPr sz="750" b="0">
                <a:solidFill>
                  <a:schemeClr val="bg1">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Photo: </a:t>
            </a:r>
          </a:p>
        </p:txBody>
      </p:sp>
    </p:spTree>
    <p:extLst>
      <p:ext uri="{BB962C8B-B14F-4D97-AF65-F5344CB8AC3E}">
        <p14:creationId xmlns:p14="http://schemas.microsoft.com/office/powerpoint/2010/main" val="999134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44634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3133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1" r:id="rId10"/>
    <p:sldLayoutId id="2147483695" r:id="rId11"/>
    <p:sldLayoutId id="2147483696" r:id="rId12"/>
    <p:sldLayoutId id="214748369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18/10/relationships/comments" Target="../comments/modernComment_100_0.xm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8E_1C8585B3.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8F_5CDC4E9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microsoft.com/office/2018/10/relationships/comments" Target="../comments/modernComment_116_0.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A_0.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8D_6716D5B3.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1_0.xml"/><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gfw.global/7MQz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wri.org/insights/global-trends-forest-fir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B_0.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35848" y="271780"/>
            <a:ext cx="8346000" cy="1218000"/>
          </a:xfrm>
          <a:prstGeom prst="rect">
            <a:avLst/>
          </a:prstGeom>
        </p:spPr>
        <p:txBody>
          <a:bodyPr spcFirstLastPara="1" wrap="square" lIns="91425" tIns="91425" rIns="91425" bIns="91425" anchor="b" anchorCtr="0">
            <a:noAutofit/>
          </a:bodyPr>
          <a:lstStyle/>
          <a:p>
            <a:pPr algn="l">
              <a:buSzPts val="990"/>
            </a:pPr>
            <a:r>
              <a:rPr lang="en" sz="3350">
                <a:solidFill>
                  <a:srgbClr val="333333"/>
                </a:solidFill>
                <a:latin typeface="IBM Plex Sans SemiBold"/>
                <a:ea typeface="IBM Plex Sans SemiBold"/>
                <a:cs typeface="IBM Plex Sans SemiBold"/>
                <a:sym typeface="IBM Plex Sans SemiBold"/>
              </a:rPr>
              <a:t>Mapping natural drivers of forest loss at global scale</a:t>
            </a:r>
            <a:endParaRPr lang="en" sz="3350">
              <a:solidFill>
                <a:srgbClr val="333333"/>
              </a:solidFill>
              <a:latin typeface="IBM Plex Sans SemiBold"/>
              <a:ea typeface="IBM Plex Sans SemiBold"/>
              <a:cs typeface="IBM Plex Sans SemiBold"/>
            </a:endParaRPr>
          </a:p>
        </p:txBody>
      </p:sp>
      <p:pic>
        <p:nvPicPr>
          <p:cNvPr id="72" name="Google Shape;72;p16"/>
          <p:cNvPicPr preferRelativeResize="0"/>
          <p:nvPr/>
        </p:nvPicPr>
        <p:blipFill>
          <a:blip r:embed="rId4">
            <a:alphaModFix/>
          </a:blip>
          <a:stretch>
            <a:fillRect/>
          </a:stretch>
        </p:blipFill>
        <p:spPr>
          <a:xfrm>
            <a:off x="5442697" y="4351125"/>
            <a:ext cx="562904" cy="562925"/>
          </a:xfrm>
          <a:prstGeom prst="rect">
            <a:avLst/>
          </a:prstGeom>
          <a:noFill/>
          <a:ln>
            <a:noFill/>
          </a:ln>
        </p:spPr>
      </p:pic>
      <p:pic>
        <p:nvPicPr>
          <p:cNvPr id="73" name="Google Shape;73;p16"/>
          <p:cNvPicPr preferRelativeResize="0"/>
          <p:nvPr/>
        </p:nvPicPr>
        <p:blipFill>
          <a:blip r:embed="rId5">
            <a:alphaModFix/>
          </a:blip>
          <a:stretch>
            <a:fillRect/>
          </a:stretch>
        </p:blipFill>
        <p:spPr>
          <a:xfrm>
            <a:off x="455298" y="1548555"/>
            <a:ext cx="1590675" cy="85725"/>
          </a:xfrm>
          <a:prstGeom prst="rect">
            <a:avLst/>
          </a:prstGeom>
          <a:noFill/>
          <a:ln>
            <a:noFill/>
          </a:ln>
        </p:spPr>
      </p:pic>
      <p:pic>
        <p:nvPicPr>
          <p:cNvPr id="74" name="Google Shape;74;p16"/>
          <p:cNvPicPr preferRelativeResize="0"/>
          <p:nvPr/>
        </p:nvPicPr>
        <p:blipFill>
          <a:blip r:embed="rId6">
            <a:alphaModFix/>
          </a:blip>
          <a:stretch>
            <a:fillRect/>
          </a:stretch>
        </p:blipFill>
        <p:spPr>
          <a:xfrm>
            <a:off x="2318524" y="4452175"/>
            <a:ext cx="3069075" cy="461875"/>
          </a:xfrm>
          <a:prstGeom prst="rect">
            <a:avLst/>
          </a:prstGeom>
          <a:noFill/>
          <a:ln>
            <a:noFill/>
          </a:ln>
        </p:spPr>
      </p:pic>
      <p:pic>
        <p:nvPicPr>
          <p:cNvPr id="75" name="Google Shape;75;p16"/>
          <p:cNvPicPr preferRelativeResize="0"/>
          <p:nvPr/>
        </p:nvPicPr>
        <p:blipFill>
          <a:blip r:embed="rId7">
            <a:alphaModFix/>
          </a:blip>
          <a:stretch>
            <a:fillRect/>
          </a:stretch>
        </p:blipFill>
        <p:spPr>
          <a:xfrm>
            <a:off x="6254450" y="4357200"/>
            <a:ext cx="1279356" cy="562925"/>
          </a:xfrm>
          <a:prstGeom prst="rect">
            <a:avLst/>
          </a:prstGeom>
          <a:noFill/>
          <a:ln>
            <a:noFill/>
          </a:ln>
        </p:spPr>
      </p:pic>
      <p:pic>
        <p:nvPicPr>
          <p:cNvPr id="76" name="Google Shape;76;p16"/>
          <p:cNvPicPr preferRelativeResize="0"/>
          <p:nvPr/>
        </p:nvPicPr>
        <p:blipFill>
          <a:blip r:embed="rId8">
            <a:alphaModFix/>
          </a:blip>
          <a:stretch>
            <a:fillRect/>
          </a:stretch>
        </p:blipFill>
        <p:spPr>
          <a:xfrm>
            <a:off x="73648" y="4468348"/>
            <a:ext cx="2297675" cy="461875"/>
          </a:xfrm>
          <a:prstGeom prst="rect">
            <a:avLst/>
          </a:prstGeom>
          <a:noFill/>
          <a:ln>
            <a:noFill/>
          </a:ln>
        </p:spPr>
      </p:pic>
      <p:pic>
        <p:nvPicPr>
          <p:cNvPr id="79" name="Google Shape;79;p16"/>
          <p:cNvPicPr preferRelativeResize="0"/>
          <p:nvPr/>
        </p:nvPicPr>
        <p:blipFill>
          <a:blip r:embed="rId9">
            <a:alphaModFix/>
          </a:blip>
          <a:stretch>
            <a:fillRect/>
          </a:stretch>
        </p:blipFill>
        <p:spPr>
          <a:xfrm>
            <a:off x="7743499" y="4153949"/>
            <a:ext cx="1091850" cy="868400"/>
          </a:xfrm>
          <a:prstGeom prst="rect">
            <a:avLst/>
          </a:prstGeom>
          <a:noFill/>
          <a:ln>
            <a:noFill/>
          </a:ln>
        </p:spPr>
      </p:pic>
      <p:sp>
        <p:nvSpPr>
          <p:cNvPr id="2" name="Google Shape;77;p16">
            <a:extLst>
              <a:ext uri="{FF2B5EF4-FFF2-40B4-BE49-F238E27FC236}">
                <a16:creationId xmlns:a16="http://schemas.microsoft.com/office/drawing/2014/main" id="{4F8A4FCC-7FC1-1B3C-2E80-018E2215F180}"/>
              </a:ext>
            </a:extLst>
          </p:cNvPr>
          <p:cNvSpPr txBox="1"/>
          <p:nvPr/>
        </p:nvSpPr>
        <p:spPr>
          <a:xfrm>
            <a:off x="365111" y="1747109"/>
            <a:ext cx="8470200" cy="677078"/>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en-US" sz="1600">
                <a:latin typeface="IBM Plex Sans Light"/>
              </a:rPr>
              <a:t>Radost </a:t>
            </a:r>
            <a:r>
              <a:rPr lang="en-US" sz="1600" err="1">
                <a:latin typeface="IBM Plex Sans Light"/>
              </a:rPr>
              <a:t>Stanimirova</a:t>
            </a:r>
            <a:endParaRPr lang="en-US" sz="1600">
              <a:latin typeface="IBM Plex Sans Light"/>
            </a:endParaRPr>
          </a:p>
          <a:p>
            <a:pPr>
              <a:buSzPts val="1100"/>
            </a:pPr>
            <a:r>
              <a:rPr lang="en-US" sz="1600">
                <a:latin typeface="IBM Plex Sans Light"/>
              </a:rPr>
              <a:t>World Resources Institute</a:t>
            </a:r>
          </a:p>
        </p:txBody>
      </p:sp>
      <p:pic>
        <p:nvPicPr>
          <p:cNvPr id="3" name="Picture 2" descr="A close-up of a research page&#10;&#10;AI-generated content may be incorrect.">
            <a:extLst>
              <a:ext uri="{FF2B5EF4-FFF2-40B4-BE49-F238E27FC236}">
                <a16:creationId xmlns:a16="http://schemas.microsoft.com/office/drawing/2014/main" id="{7D2EEC23-7E3D-DBD6-E3CA-B425C13CC7D3}"/>
              </a:ext>
            </a:extLst>
          </p:cNvPr>
          <p:cNvPicPr>
            <a:picLocks noChangeAspect="1"/>
          </p:cNvPicPr>
          <p:nvPr/>
        </p:nvPicPr>
        <p:blipFill>
          <a:blip r:embed="rId10"/>
          <a:stretch>
            <a:fillRect/>
          </a:stretch>
        </p:blipFill>
        <p:spPr>
          <a:xfrm>
            <a:off x="3938429" y="1914655"/>
            <a:ext cx="5050349" cy="2009259"/>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A46D3237-FF02-E8B0-8855-E36EA3450B4B}"/>
              </a:ext>
            </a:extLst>
          </p:cNvPr>
          <p:cNvPicPr>
            <a:picLocks noChangeAspect="1"/>
          </p:cNvPicPr>
          <p:nvPr/>
        </p:nvPicPr>
        <p:blipFill>
          <a:blip r:embed="rId11"/>
          <a:stretch>
            <a:fillRect/>
          </a:stretch>
        </p:blipFill>
        <p:spPr>
          <a:xfrm>
            <a:off x="2605701" y="2707569"/>
            <a:ext cx="1246718" cy="1217085"/>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E36B-BAB7-0425-7261-317298997008}"/>
            </a:ext>
          </a:extLst>
        </p:cNvPr>
        <p:cNvGrpSpPr/>
        <p:nvPr/>
      </p:nvGrpSpPr>
      <p:grpSpPr>
        <a:xfrm>
          <a:off x="0" y="0"/>
          <a:ext cx="0" cy="0"/>
          <a:chOff x="0" y="0"/>
          <a:chExt cx="0" cy="0"/>
        </a:xfrm>
      </p:grpSpPr>
      <p:pic>
        <p:nvPicPr>
          <p:cNvPr id="4" name="Picture 3" descr="A map of the world with numbers and colored circles&#10;&#10;AI-generated content may be incorrect.">
            <a:extLst>
              <a:ext uri="{FF2B5EF4-FFF2-40B4-BE49-F238E27FC236}">
                <a16:creationId xmlns:a16="http://schemas.microsoft.com/office/drawing/2014/main" id="{39054919-BCC4-AC67-4D10-F1C176BA5541}"/>
              </a:ext>
            </a:extLst>
          </p:cNvPr>
          <p:cNvPicPr>
            <a:picLocks noChangeAspect="1"/>
          </p:cNvPicPr>
          <p:nvPr/>
        </p:nvPicPr>
        <p:blipFill>
          <a:blip r:embed="rId3"/>
          <a:stretch>
            <a:fillRect/>
          </a:stretch>
        </p:blipFill>
        <p:spPr>
          <a:xfrm>
            <a:off x="361753" y="0"/>
            <a:ext cx="8420493" cy="5143500"/>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496BC027-8AED-B00C-BD8A-3F40CFFCD6BD}"/>
              </a:ext>
            </a:extLst>
          </p:cNvPr>
          <p:cNvPicPr>
            <a:picLocks noChangeAspect="1"/>
          </p:cNvPicPr>
          <p:nvPr/>
        </p:nvPicPr>
        <p:blipFill>
          <a:blip r:embed="rId4"/>
          <a:stretch>
            <a:fillRect/>
          </a:stretch>
        </p:blipFill>
        <p:spPr>
          <a:xfrm>
            <a:off x="378" y="3858011"/>
            <a:ext cx="865718" cy="846112"/>
          </a:xfrm>
          <a:prstGeom prst="rect">
            <a:avLst/>
          </a:prstGeom>
        </p:spPr>
      </p:pic>
      <p:sp>
        <p:nvSpPr>
          <p:cNvPr id="7" name="Rectangle 6">
            <a:extLst>
              <a:ext uri="{FF2B5EF4-FFF2-40B4-BE49-F238E27FC236}">
                <a16:creationId xmlns:a16="http://schemas.microsoft.com/office/drawing/2014/main" id="{35DED3FE-118F-CEB8-716E-B898924F1684}"/>
              </a:ext>
            </a:extLst>
          </p:cNvPr>
          <p:cNvSpPr/>
          <p:nvPr/>
        </p:nvSpPr>
        <p:spPr>
          <a:xfrm>
            <a:off x="415636" y="46182"/>
            <a:ext cx="4144818" cy="3232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551;p60">
            <a:extLst>
              <a:ext uri="{FF2B5EF4-FFF2-40B4-BE49-F238E27FC236}">
                <a16:creationId xmlns:a16="http://schemas.microsoft.com/office/drawing/2014/main" id="{11348589-0FB7-6FE0-3799-838E4BC76DCB}"/>
              </a:ext>
            </a:extLst>
          </p:cNvPr>
          <p:cNvSpPr txBox="1"/>
          <p:nvPr/>
        </p:nvSpPr>
        <p:spPr>
          <a:xfrm>
            <a:off x="413327" y="47526"/>
            <a:ext cx="8005500" cy="667200"/>
          </a:xfrm>
          <a:prstGeom prst="rect">
            <a:avLst/>
          </a:prstGeom>
          <a:noFill/>
          <a:ln>
            <a:noFill/>
          </a:ln>
        </p:spPr>
        <p:txBody>
          <a:bodyPr spcFirstLastPara="1" wrap="square" lIns="45725" tIns="22850" rIns="45725" bIns="22850" anchor="ctr" anchorCtr="0">
            <a:noAutofit/>
          </a:bodyPr>
          <a:lstStyle/>
          <a:p>
            <a:pPr>
              <a:lnSpc>
                <a:spcPct val="90000"/>
              </a:lnSpc>
              <a:buClr>
                <a:srgbClr val="97BD3D"/>
              </a:buClr>
              <a:buSzPts val="2700"/>
            </a:pPr>
            <a:r>
              <a:rPr lang="en" sz="2700">
                <a:solidFill>
                  <a:schemeClr val="dk1"/>
                </a:solidFill>
                <a:latin typeface="IBM Plex Sans SemiBold"/>
                <a:ea typeface="IBM Plex Sans SemiBold"/>
                <a:cs typeface="IBM Plex Sans SemiBold"/>
                <a:sym typeface="IBM Plex Sans SemiBold"/>
              </a:rPr>
              <a:t>Forest loss by dominant driver (2001-2024)</a:t>
            </a:r>
            <a:endParaRPr sz="700">
              <a:solidFill>
                <a:schemeClr val="dk1"/>
              </a:solidFill>
              <a:latin typeface="IBM Plex Sans SemiBold"/>
              <a:ea typeface="IBM Plex Sans SemiBold"/>
              <a:cs typeface="IBM Plex Sans SemiBold"/>
              <a:sym typeface="IBM Plex Sans SemiBold"/>
            </a:endParaRPr>
          </a:p>
        </p:txBody>
      </p:sp>
    </p:spTree>
    <p:extLst>
      <p:ext uri="{BB962C8B-B14F-4D97-AF65-F5344CB8AC3E}">
        <p14:creationId xmlns:p14="http://schemas.microsoft.com/office/powerpoint/2010/main" val="238319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91E2-6F35-B25B-9D22-1E4ACB6E39C1}"/>
              </a:ext>
            </a:extLst>
          </p:cNvPr>
          <p:cNvSpPr>
            <a:spLocks noGrp="1"/>
          </p:cNvSpPr>
          <p:nvPr>
            <p:ph type="title"/>
          </p:nvPr>
        </p:nvSpPr>
        <p:spPr>
          <a:xfrm>
            <a:off x="311700" y="262631"/>
            <a:ext cx="8520600" cy="572700"/>
          </a:xfrm>
        </p:spPr>
        <p:txBody>
          <a:bodyPr>
            <a:normAutofit/>
          </a:bodyPr>
          <a:lstStyle/>
          <a:p>
            <a:r>
              <a:rPr lang="en-US" sz="2500" b="1">
                <a:solidFill>
                  <a:srgbClr val="1A1919"/>
                </a:solidFill>
                <a:highlight>
                  <a:srgbClr val="FFFFFF"/>
                </a:highlight>
                <a:latin typeface="IBM Plex Sans SemiBold"/>
              </a:rPr>
              <a:t>Wildfires are getting worse</a:t>
            </a:r>
            <a:endParaRPr lang="en-US" sz="2500">
              <a:latin typeface="IBM Plex Sans SemiBold"/>
            </a:endParaRPr>
          </a:p>
          <a:p>
            <a:endParaRPr lang="en-US"/>
          </a:p>
        </p:txBody>
      </p:sp>
      <p:sp>
        <p:nvSpPr>
          <p:cNvPr id="3" name="Text Placeholder 2">
            <a:extLst>
              <a:ext uri="{FF2B5EF4-FFF2-40B4-BE49-F238E27FC236}">
                <a16:creationId xmlns:a16="http://schemas.microsoft.com/office/drawing/2014/main" id="{BD7993DB-420C-7365-9458-7258778E7AAF}"/>
              </a:ext>
            </a:extLst>
          </p:cNvPr>
          <p:cNvSpPr>
            <a:spLocks noGrp="1"/>
          </p:cNvSpPr>
          <p:nvPr>
            <p:ph type="body" idx="1"/>
          </p:nvPr>
        </p:nvSpPr>
        <p:spPr>
          <a:xfrm>
            <a:off x="316404" y="836556"/>
            <a:ext cx="8526024" cy="943954"/>
          </a:xfrm>
        </p:spPr>
        <p:txBody>
          <a:bodyPr>
            <a:normAutofit/>
          </a:bodyPr>
          <a:lstStyle/>
          <a:p>
            <a:r>
              <a:rPr lang="en-US">
                <a:latin typeface="IBM Plex Sans Light"/>
              </a:rPr>
              <a:t>Wildfire is the second largest driver of global forest loss, accounting for 152 </a:t>
            </a:r>
            <a:r>
              <a:rPr lang="en-US" err="1">
                <a:latin typeface="IBM Plex Sans Light"/>
              </a:rPr>
              <a:t>Mha</a:t>
            </a:r>
            <a:r>
              <a:rPr lang="en-US">
                <a:latin typeface="IBM Plex Sans Light"/>
              </a:rPr>
              <a:t> (29%) since 2001</a:t>
            </a:r>
          </a:p>
          <a:p>
            <a:pPr>
              <a:lnSpc>
                <a:spcPct val="114999"/>
              </a:lnSpc>
            </a:pPr>
            <a:endParaRPr lang="en-US">
              <a:latin typeface="IBM Plex Sans Light"/>
            </a:endParaRPr>
          </a:p>
          <a:p>
            <a:pPr>
              <a:lnSpc>
                <a:spcPct val="114999"/>
              </a:lnSpc>
            </a:pPr>
            <a:r>
              <a:rPr lang="en-US">
                <a:latin typeface="IBM Plex Sans Light"/>
              </a:rPr>
              <a:t>Wildfire leading driver of loss: North America (50%), Asia (63%), Oceania(57%)</a:t>
            </a:r>
          </a:p>
          <a:p>
            <a:pPr>
              <a:lnSpc>
                <a:spcPct val="114999"/>
              </a:lnSpc>
            </a:pPr>
            <a:endParaRPr lang="en-US"/>
          </a:p>
          <a:p>
            <a:pPr>
              <a:lnSpc>
                <a:spcPct val="114999"/>
              </a:lnSpc>
            </a:pPr>
            <a:endParaRPr lang="en-US"/>
          </a:p>
        </p:txBody>
      </p:sp>
      <p:pic>
        <p:nvPicPr>
          <p:cNvPr id="4" name="Picture 3" descr="A graph of a tree cover loss due to fires&#10;&#10;AI-generated content may be incorrect.">
            <a:extLst>
              <a:ext uri="{FF2B5EF4-FFF2-40B4-BE49-F238E27FC236}">
                <a16:creationId xmlns:a16="http://schemas.microsoft.com/office/drawing/2014/main" id="{AB58BE64-54C2-C963-9BEF-34FB63286F63}"/>
              </a:ext>
            </a:extLst>
          </p:cNvPr>
          <p:cNvPicPr>
            <a:picLocks noChangeAspect="1"/>
          </p:cNvPicPr>
          <p:nvPr/>
        </p:nvPicPr>
        <p:blipFill>
          <a:blip r:embed="rId4"/>
          <a:stretch>
            <a:fillRect/>
          </a:stretch>
        </p:blipFill>
        <p:spPr>
          <a:xfrm>
            <a:off x="466224" y="1795095"/>
            <a:ext cx="3976592" cy="3143251"/>
          </a:xfrm>
          <a:prstGeom prst="rect">
            <a:avLst/>
          </a:prstGeom>
        </p:spPr>
      </p:pic>
      <p:sp>
        <p:nvSpPr>
          <p:cNvPr id="5" name="TextBox 4">
            <a:extLst>
              <a:ext uri="{FF2B5EF4-FFF2-40B4-BE49-F238E27FC236}">
                <a16:creationId xmlns:a16="http://schemas.microsoft.com/office/drawing/2014/main" id="{BCD3BB14-94B5-16DC-39F7-6D36C9C42B61}"/>
              </a:ext>
            </a:extLst>
          </p:cNvPr>
          <p:cNvSpPr txBox="1"/>
          <p:nvPr/>
        </p:nvSpPr>
        <p:spPr>
          <a:xfrm>
            <a:off x="4442624" y="4240986"/>
            <a:ext cx="3796393"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rgbClr val="1A1919"/>
                </a:solidFill>
                <a:highlight>
                  <a:srgbClr val="FFFFFF"/>
                </a:highlight>
                <a:latin typeface="IBM Plex Sans Light"/>
              </a:rPr>
              <a:t>Forest fires are getting worse, burning more than twice as much tree cover today as they did 20 years ago, largely due to climate change.</a:t>
            </a:r>
            <a:endParaRPr lang="en-US" sz="1300">
              <a:latin typeface="IBM Plex Sans Light"/>
            </a:endParaRPr>
          </a:p>
        </p:txBody>
      </p:sp>
      <p:pic>
        <p:nvPicPr>
          <p:cNvPr id="7" name="Picture 6" descr="A group of colorful circles with text&#10;&#10;AI-generated content may be incorrect.">
            <a:extLst>
              <a:ext uri="{FF2B5EF4-FFF2-40B4-BE49-F238E27FC236}">
                <a16:creationId xmlns:a16="http://schemas.microsoft.com/office/drawing/2014/main" id="{FB36B072-B0A3-3FF6-B536-A0AA777EE717}"/>
              </a:ext>
            </a:extLst>
          </p:cNvPr>
          <p:cNvPicPr>
            <a:picLocks noChangeAspect="1"/>
          </p:cNvPicPr>
          <p:nvPr/>
        </p:nvPicPr>
        <p:blipFill>
          <a:blip r:embed="rId5"/>
          <a:stretch>
            <a:fillRect/>
          </a:stretch>
        </p:blipFill>
        <p:spPr>
          <a:xfrm>
            <a:off x="4583275" y="1797486"/>
            <a:ext cx="3791723" cy="1343798"/>
          </a:xfrm>
          <a:prstGeom prst="rect">
            <a:avLst/>
          </a:prstGeom>
        </p:spPr>
      </p:pic>
    </p:spTree>
    <p:extLst>
      <p:ext uri="{BB962C8B-B14F-4D97-AF65-F5344CB8AC3E}">
        <p14:creationId xmlns:p14="http://schemas.microsoft.com/office/powerpoint/2010/main" val="47851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6151-6F13-2531-0E3C-6FE1321DD7C0}"/>
              </a:ext>
            </a:extLst>
          </p:cNvPr>
          <p:cNvSpPr>
            <a:spLocks noGrp="1"/>
          </p:cNvSpPr>
          <p:nvPr>
            <p:ph type="title"/>
          </p:nvPr>
        </p:nvSpPr>
        <p:spPr/>
        <p:txBody>
          <a:bodyPr>
            <a:normAutofit fontScale="90000"/>
          </a:bodyPr>
          <a:lstStyle/>
          <a:p>
            <a:r>
              <a:rPr lang="en-US"/>
              <a:t>Wildfire in boreal Russia</a:t>
            </a:r>
          </a:p>
        </p:txBody>
      </p:sp>
      <p:pic>
        <p:nvPicPr>
          <p:cNvPr id="5" name="Picture 4">
            <a:extLst>
              <a:ext uri="{FF2B5EF4-FFF2-40B4-BE49-F238E27FC236}">
                <a16:creationId xmlns:a16="http://schemas.microsoft.com/office/drawing/2014/main" id="{B1E0F08D-A90B-14CC-3B5A-740AF1DD1F12}"/>
              </a:ext>
            </a:extLst>
          </p:cNvPr>
          <p:cNvPicPr>
            <a:picLocks noChangeAspect="1"/>
          </p:cNvPicPr>
          <p:nvPr/>
        </p:nvPicPr>
        <p:blipFill>
          <a:blip r:embed="rId3"/>
          <a:stretch>
            <a:fillRect/>
          </a:stretch>
        </p:blipFill>
        <p:spPr>
          <a:xfrm>
            <a:off x="113539" y="1288595"/>
            <a:ext cx="4457025" cy="3149331"/>
          </a:xfrm>
          <a:prstGeom prst="rect">
            <a:avLst/>
          </a:prstGeom>
        </p:spPr>
      </p:pic>
      <p:pic>
        <p:nvPicPr>
          <p:cNvPr id="6" name="Picture 5" descr="A map of land with mountains and water&#10;&#10;AI-generated content may be incorrect.">
            <a:extLst>
              <a:ext uri="{FF2B5EF4-FFF2-40B4-BE49-F238E27FC236}">
                <a16:creationId xmlns:a16="http://schemas.microsoft.com/office/drawing/2014/main" id="{EC6F5806-FCEF-2DD9-F9A6-87EC37421E17}"/>
              </a:ext>
            </a:extLst>
          </p:cNvPr>
          <p:cNvPicPr>
            <a:picLocks noChangeAspect="1"/>
          </p:cNvPicPr>
          <p:nvPr/>
        </p:nvPicPr>
        <p:blipFill>
          <a:blip r:embed="rId4"/>
          <a:stretch>
            <a:fillRect/>
          </a:stretch>
        </p:blipFill>
        <p:spPr>
          <a:xfrm>
            <a:off x="4744110" y="1301074"/>
            <a:ext cx="4288579" cy="3137171"/>
          </a:xfrm>
          <a:prstGeom prst="rect">
            <a:avLst/>
          </a:prstGeom>
        </p:spPr>
      </p:pic>
      <p:pic>
        <p:nvPicPr>
          <p:cNvPr id="8" name="Google Shape;294;p38" descr="A group of words on a white background&#10;&#10;AI-generated content may be incorrect.">
            <a:extLst>
              <a:ext uri="{FF2B5EF4-FFF2-40B4-BE49-F238E27FC236}">
                <a16:creationId xmlns:a16="http://schemas.microsoft.com/office/drawing/2014/main" id="{1E9501DF-82C5-1156-E8E4-B3A5D2FE2560}"/>
              </a:ext>
            </a:extLst>
          </p:cNvPr>
          <p:cNvPicPr preferRelativeResize="0"/>
          <p:nvPr/>
        </p:nvPicPr>
        <p:blipFill>
          <a:blip r:embed="rId5">
            <a:alphaModFix/>
          </a:blip>
          <a:stretch>
            <a:fillRect/>
          </a:stretch>
        </p:blipFill>
        <p:spPr>
          <a:xfrm>
            <a:off x="4815282" y="4472932"/>
            <a:ext cx="4329552" cy="668656"/>
          </a:xfrm>
          <a:prstGeom prst="rect">
            <a:avLst/>
          </a:prstGeom>
          <a:noFill/>
          <a:ln>
            <a:noFill/>
          </a:ln>
        </p:spPr>
      </p:pic>
    </p:spTree>
    <p:extLst>
      <p:ext uri="{BB962C8B-B14F-4D97-AF65-F5344CB8AC3E}">
        <p14:creationId xmlns:p14="http://schemas.microsoft.com/office/powerpoint/2010/main" val="250079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59CF-F5BF-E34B-5268-B670BA8DA130}"/>
              </a:ext>
            </a:extLst>
          </p:cNvPr>
          <p:cNvSpPr>
            <a:spLocks noGrp="1"/>
          </p:cNvSpPr>
          <p:nvPr>
            <p:ph type="title"/>
          </p:nvPr>
        </p:nvSpPr>
        <p:spPr>
          <a:xfrm>
            <a:off x="311700" y="237207"/>
            <a:ext cx="8520600" cy="572700"/>
          </a:xfrm>
        </p:spPr>
        <p:txBody>
          <a:bodyPr>
            <a:normAutofit fontScale="90000"/>
          </a:bodyPr>
          <a:lstStyle/>
          <a:p>
            <a:r>
              <a:rPr lang="en-US">
                <a:latin typeface="IBM Plex Sans SemiBold"/>
              </a:rPr>
              <a:t>Other natural disturbance </a:t>
            </a:r>
          </a:p>
        </p:txBody>
      </p:sp>
      <p:sp>
        <p:nvSpPr>
          <p:cNvPr id="3" name="Text Placeholder 2">
            <a:extLst>
              <a:ext uri="{FF2B5EF4-FFF2-40B4-BE49-F238E27FC236}">
                <a16:creationId xmlns:a16="http://schemas.microsoft.com/office/drawing/2014/main" id="{E3C8B6D6-BC69-3838-8686-368B915ED76D}"/>
              </a:ext>
            </a:extLst>
          </p:cNvPr>
          <p:cNvSpPr>
            <a:spLocks noGrp="1"/>
          </p:cNvSpPr>
          <p:nvPr>
            <p:ph type="body" idx="1"/>
          </p:nvPr>
        </p:nvSpPr>
        <p:spPr>
          <a:xfrm>
            <a:off x="277064" y="1216466"/>
            <a:ext cx="3813102" cy="3160549"/>
          </a:xfrm>
        </p:spPr>
        <p:txBody>
          <a:bodyPr/>
          <a:lstStyle/>
          <a:p>
            <a:r>
              <a:rPr lang="en-US">
                <a:latin typeface="IBM Plex Sans Light"/>
              </a:rPr>
              <a:t>Other natural disturbances are minor globally at 7.3 </a:t>
            </a:r>
            <a:r>
              <a:rPr lang="en-US" err="1">
                <a:latin typeface="IBM Plex Sans Light"/>
              </a:rPr>
              <a:t>Mha</a:t>
            </a:r>
            <a:r>
              <a:rPr lang="en-US">
                <a:latin typeface="IBM Plex Sans Light"/>
              </a:rPr>
              <a:t> (1.4%) since 2001</a:t>
            </a:r>
            <a:endParaRPr lang="en-US"/>
          </a:p>
          <a:p>
            <a:pPr>
              <a:lnSpc>
                <a:spcPct val="114999"/>
              </a:lnSpc>
            </a:pPr>
            <a:endParaRPr lang="en-US">
              <a:latin typeface="IBM Plex Sans Light"/>
            </a:endParaRPr>
          </a:p>
          <a:p>
            <a:pPr>
              <a:lnSpc>
                <a:spcPct val="114999"/>
              </a:lnSpc>
            </a:pPr>
            <a:r>
              <a:rPr lang="en-US">
                <a:latin typeface="IBM Plex Sans Light"/>
              </a:rPr>
              <a:t>Episodic increases, driven by specific events, important in certain regions </a:t>
            </a:r>
            <a:endParaRPr lang="en-US">
              <a:solidFill>
                <a:srgbClr val="595959"/>
              </a:solidFill>
              <a:latin typeface="IBM Plex Sans Light"/>
            </a:endParaRPr>
          </a:p>
          <a:p>
            <a:pPr lvl="1">
              <a:lnSpc>
                <a:spcPct val="114999"/>
              </a:lnSpc>
              <a:buSzPts val="1400"/>
            </a:pPr>
            <a:r>
              <a:rPr lang="en-US" sz="1400">
                <a:solidFill>
                  <a:schemeClr val="bg2"/>
                </a:solidFill>
                <a:latin typeface="IBM Plex Sans Light"/>
              </a:rPr>
              <a:t>Insect outbreaks fueled by climate change have occurred in USA &amp; Russia</a:t>
            </a:r>
          </a:p>
          <a:p>
            <a:pPr lvl="1">
              <a:lnSpc>
                <a:spcPct val="114999"/>
              </a:lnSpc>
              <a:buSzPts val="1400"/>
            </a:pPr>
            <a:r>
              <a:rPr lang="en-US" sz="1400">
                <a:solidFill>
                  <a:schemeClr val="bg2"/>
                </a:solidFill>
                <a:highlight>
                  <a:srgbClr val="FFFFFF"/>
                </a:highlight>
                <a:latin typeface="IBM Plex Sans Light"/>
              </a:rPr>
              <a:t>Caribbean hurricanes Irma &amp; Maria (2017) caused extensive forest loss </a:t>
            </a:r>
          </a:p>
        </p:txBody>
      </p:sp>
      <p:pic>
        <p:nvPicPr>
          <p:cNvPr id="6" name="Picture 5" descr="A graph with numbers and dots&#10;&#10;AI-generated content may be incorrect.">
            <a:extLst>
              <a:ext uri="{FF2B5EF4-FFF2-40B4-BE49-F238E27FC236}">
                <a16:creationId xmlns:a16="http://schemas.microsoft.com/office/drawing/2014/main" id="{8053EB31-2ACA-9256-4728-07379B8EBAF2}"/>
              </a:ext>
            </a:extLst>
          </p:cNvPr>
          <p:cNvPicPr>
            <a:picLocks noChangeAspect="1"/>
          </p:cNvPicPr>
          <p:nvPr/>
        </p:nvPicPr>
        <p:blipFill>
          <a:blip r:embed="rId4"/>
          <a:stretch>
            <a:fillRect/>
          </a:stretch>
        </p:blipFill>
        <p:spPr>
          <a:xfrm>
            <a:off x="4118588" y="1212624"/>
            <a:ext cx="4992998" cy="3355510"/>
          </a:xfrm>
          <a:prstGeom prst="rect">
            <a:avLst/>
          </a:prstGeom>
        </p:spPr>
      </p:pic>
    </p:spTree>
    <p:extLst>
      <p:ext uri="{BB962C8B-B14F-4D97-AF65-F5344CB8AC3E}">
        <p14:creationId xmlns:p14="http://schemas.microsoft.com/office/powerpoint/2010/main" val="155794190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E3B3-5DFD-CB32-71D8-D3E94071217D}"/>
              </a:ext>
            </a:extLst>
          </p:cNvPr>
          <p:cNvSpPr>
            <a:spLocks noGrp="1"/>
          </p:cNvSpPr>
          <p:nvPr>
            <p:ph type="title"/>
          </p:nvPr>
        </p:nvSpPr>
        <p:spPr>
          <a:xfrm>
            <a:off x="311700" y="133298"/>
            <a:ext cx="8520600" cy="572700"/>
          </a:xfrm>
        </p:spPr>
        <p:txBody>
          <a:bodyPr>
            <a:normAutofit fontScale="90000"/>
          </a:bodyPr>
          <a:lstStyle/>
          <a:p>
            <a:r>
              <a:rPr lang="en-US"/>
              <a:t>Hurricane Maria in Puerto Rico</a:t>
            </a:r>
          </a:p>
        </p:txBody>
      </p:sp>
      <p:pic>
        <p:nvPicPr>
          <p:cNvPr id="5" name="Picture 4" descr="A collage of trees and a mountain&#10;&#10;AI-generated content may be incorrect.">
            <a:extLst>
              <a:ext uri="{FF2B5EF4-FFF2-40B4-BE49-F238E27FC236}">
                <a16:creationId xmlns:a16="http://schemas.microsoft.com/office/drawing/2014/main" id="{DE9C4890-C555-8D20-1F13-2AA2773F7164}"/>
              </a:ext>
            </a:extLst>
          </p:cNvPr>
          <p:cNvPicPr>
            <a:picLocks noChangeAspect="1"/>
          </p:cNvPicPr>
          <p:nvPr/>
        </p:nvPicPr>
        <p:blipFill>
          <a:blip r:embed="rId3"/>
          <a:stretch>
            <a:fillRect/>
          </a:stretch>
        </p:blipFill>
        <p:spPr>
          <a:xfrm>
            <a:off x="4287086" y="1287318"/>
            <a:ext cx="4651149" cy="2949865"/>
          </a:xfrm>
          <a:prstGeom prst="rect">
            <a:avLst/>
          </a:prstGeom>
        </p:spPr>
      </p:pic>
      <p:pic>
        <p:nvPicPr>
          <p:cNvPr id="6" name="Picture 5" descr="A map of a mountain&#10;&#10;AI-generated content may be incorrect.">
            <a:extLst>
              <a:ext uri="{FF2B5EF4-FFF2-40B4-BE49-F238E27FC236}">
                <a16:creationId xmlns:a16="http://schemas.microsoft.com/office/drawing/2014/main" id="{770D6F92-9D05-8468-50F2-89C02196CD5D}"/>
              </a:ext>
            </a:extLst>
          </p:cNvPr>
          <p:cNvPicPr>
            <a:picLocks noChangeAspect="1"/>
          </p:cNvPicPr>
          <p:nvPr/>
        </p:nvPicPr>
        <p:blipFill>
          <a:blip r:embed="rId4"/>
          <a:stretch>
            <a:fillRect/>
          </a:stretch>
        </p:blipFill>
        <p:spPr>
          <a:xfrm>
            <a:off x="442781" y="704272"/>
            <a:ext cx="3686440" cy="2164774"/>
          </a:xfrm>
          <a:prstGeom prst="rect">
            <a:avLst/>
          </a:prstGeom>
        </p:spPr>
      </p:pic>
      <p:pic>
        <p:nvPicPr>
          <p:cNvPr id="7" name="Picture 6" descr="A map of a city&#10;&#10;AI-generated content may be incorrect.">
            <a:extLst>
              <a:ext uri="{FF2B5EF4-FFF2-40B4-BE49-F238E27FC236}">
                <a16:creationId xmlns:a16="http://schemas.microsoft.com/office/drawing/2014/main" id="{56846215-7FAD-72A7-3F40-8A38A8A7693A}"/>
              </a:ext>
            </a:extLst>
          </p:cNvPr>
          <p:cNvPicPr>
            <a:picLocks noChangeAspect="1"/>
          </p:cNvPicPr>
          <p:nvPr/>
        </p:nvPicPr>
        <p:blipFill>
          <a:blip r:embed="rId5"/>
          <a:stretch>
            <a:fillRect/>
          </a:stretch>
        </p:blipFill>
        <p:spPr>
          <a:xfrm>
            <a:off x="437008" y="2978725"/>
            <a:ext cx="3694593" cy="2164774"/>
          </a:xfrm>
          <a:prstGeom prst="rect">
            <a:avLst/>
          </a:prstGeom>
        </p:spPr>
      </p:pic>
    </p:spTree>
    <p:extLst>
      <p:ext uri="{BB962C8B-B14F-4D97-AF65-F5344CB8AC3E}">
        <p14:creationId xmlns:p14="http://schemas.microsoft.com/office/powerpoint/2010/main" val="1584649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8"/>
          <p:cNvPicPr preferRelativeResize="0"/>
          <p:nvPr/>
        </p:nvPicPr>
        <p:blipFill rotWithShape="1">
          <a:blip r:embed="rId6">
            <a:alphaModFix/>
          </a:blip>
          <a:srcRect t="3166" b="9"/>
          <a:stretch/>
        </p:blipFill>
        <p:spPr>
          <a:xfrm>
            <a:off x="5171900" y="1197975"/>
            <a:ext cx="3628475" cy="2646375"/>
          </a:xfrm>
          <a:prstGeom prst="rect">
            <a:avLst/>
          </a:prstGeom>
          <a:noFill/>
          <a:ln>
            <a:noFill/>
          </a:ln>
        </p:spPr>
      </p:pic>
      <p:sp>
        <p:nvSpPr>
          <p:cNvPr id="288" name="Google Shape;28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IBM Plex Sans SemiBold"/>
                <a:ea typeface="IBM Plex Sans SemiBold"/>
                <a:cs typeface="IBM Plex Sans SemiBold"/>
                <a:sym typeface="IBM Plex Sans SemiBold"/>
              </a:rPr>
              <a:t>Mountain pine beetle outbreak in the U.S.</a:t>
            </a:r>
            <a:endParaRPr>
              <a:latin typeface="IBM Plex Sans SemiBold"/>
              <a:ea typeface="IBM Plex Sans SemiBold"/>
              <a:cs typeface="IBM Plex Sans SemiBold"/>
              <a:sym typeface="IBM Plex Sans SemiBold"/>
            </a:endParaRPr>
          </a:p>
        </p:txBody>
      </p:sp>
      <p:sp>
        <p:nvSpPr>
          <p:cNvPr id="289" name="Google Shape;289;p38"/>
          <p:cNvSpPr txBox="1">
            <a:spLocks noGrp="1"/>
          </p:cNvSpPr>
          <p:nvPr>
            <p:ph type="body" idx="1"/>
          </p:nvPr>
        </p:nvSpPr>
        <p:spPr>
          <a:xfrm>
            <a:off x="467850" y="4186521"/>
            <a:ext cx="3044700" cy="572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a:latin typeface="IBM Plex Sans Light"/>
                <a:ea typeface="IBM Plex Sans Light"/>
                <a:cs typeface="IBM Plex Sans Light"/>
                <a:sym typeface="IBM Plex Sans Light"/>
              </a:rPr>
              <a:t>Arapaho National Forest, U.S.</a:t>
            </a:r>
            <a:endParaRPr>
              <a:latin typeface="IBM Plex Sans Light"/>
              <a:ea typeface="IBM Plex Sans Light"/>
              <a:cs typeface="IBM Plex Sans Light"/>
              <a:sym typeface="IBM Plex Sans Light"/>
            </a:endParaRPr>
          </a:p>
        </p:txBody>
      </p:sp>
      <p:sp>
        <p:nvSpPr>
          <p:cNvPr id="290" name="Google Shape;290;p38"/>
          <p:cNvSpPr/>
          <p:nvPr/>
        </p:nvSpPr>
        <p:spPr>
          <a:xfrm>
            <a:off x="6868725" y="1862775"/>
            <a:ext cx="953100" cy="733800"/>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292" name="Google Shape;292;p38"/>
          <p:cNvCxnSpPr/>
          <p:nvPr/>
        </p:nvCxnSpPr>
        <p:spPr>
          <a:xfrm rot="10800000">
            <a:off x="5099850" y="1272750"/>
            <a:ext cx="1752600" cy="590400"/>
          </a:xfrm>
          <a:prstGeom prst="straightConnector1">
            <a:avLst/>
          </a:prstGeom>
          <a:noFill/>
          <a:ln w="9525" cap="flat" cmpd="sng">
            <a:solidFill>
              <a:srgbClr val="FF0000"/>
            </a:solidFill>
            <a:prstDash val="solid"/>
            <a:round/>
            <a:headEnd type="none" w="med" len="med"/>
            <a:tailEnd type="none" w="med" len="med"/>
          </a:ln>
        </p:spPr>
      </p:cxnSp>
      <p:cxnSp>
        <p:nvCxnSpPr>
          <p:cNvPr id="293" name="Google Shape;293;p38"/>
          <p:cNvCxnSpPr/>
          <p:nvPr/>
        </p:nvCxnSpPr>
        <p:spPr>
          <a:xfrm flipH="1">
            <a:off x="5090250" y="2596575"/>
            <a:ext cx="1762200" cy="1409700"/>
          </a:xfrm>
          <a:prstGeom prst="straightConnector1">
            <a:avLst/>
          </a:prstGeom>
          <a:noFill/>
          <a:ln w="9525" cap="flat" cmpd="sng">
            <a:solidFill>
              <a:srgbClr val="FF0000"/>
            </a:solidFill>
            <a:prstDash val="solid"/>
            <a:round/>
            <a:headEnd type="none" w="med" len="med"/>
            <a:tailEnd type="none" w="med" len="med"/>
          </a:ln>
        </p:spPr>
      </p:cxnSp>
      <p:pic>
        <p:nvPicPr>
          <p:cNvPr id="294" name="Google Shape;294;p38"/>
          <p:cNvPicPr preferRelativeResize="0"/>
          <p:nvPr/>
        </p:nvPicPr>
        <p:blipFill>
          <a:blip r:embed="rId7">
            <a:alphaModFix/>
          </a:blip>
          <a:stretch>
            <a:fillRect/>
          </a:stretch>
        </p:blipFill>
        <p:spPr>
          <a:xfrm>
            <a:off x="4821362" y="4138544"/>
            <a:ext cx="4329552" cy="668656"/>
          </a:xfrm>
          <a:prstGeom prst="rect">
            <a:avLst/>
          </a:prstGeom>
          <a:noFill/>
          <a:ln>
            <a:noFill/>
          </a:ln>
        </p:spPr>
      </p:pic>
      <p:pic>
        <p:nvPicPr>
          <p:cNvPr id="3" name="Colorado_pine_beetle">
            <a:hlinkClick r:id="" action="ppaction://media"/>
            <a:extLst>
              <a:ext uri="{FF2B5EF4-FFF2-40B4-BE49-F238E27FC236}">
                <a16:creationId xmlns:a16="http://schemas.microsoft.com/office/drawing/2014/main" id="{D109E107-81DC-F72F-1023-924E2F1294F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193" y="1247594"/>
            <a:ext cx="5045374" cy="28154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p:nvPr/>
        </p:nvSpPr>
        <p:spPr>
          <a:xfrm>
            <a:off x="419100" y="67611"/>
            <a:ext cx="8005500" cy="667200"/>
          </a:xfrm>
          <a:prstGeom prst="rect">
            <a:avLst/>
          </a:prstGeom>
          <a:noFill/>
          <a:ln>
            <a:noFill/>
          </a:ln>
        </p:spPr>
        <p:txBody>
          <a:bodyPr spcFirstLastPara="1" wrap="square" lIns="45725" tIns="22850" rIns="45725" bIns="22850" anchor="ctr" anchorCtr="0">
            <a:noAutofit/>
          </a:bodyPr>
          <a:lstStyle/>
          <a:p>
            <a:pPr>
              <a:buClr>
                <a:schemeClr val="dk1"/>
              </a:buClr>
              <a:buSzPts val="1100"/>
            </a:pPr>
            <a:r>
              <a:rPr lang="en" sz="2500">
                <a:solidFill>
                  <a:schemeClr val="dk1"/>
                </a:solidFill>
                <a:latin typeface="IBM Plex Sans SemiBold"/>
                <a:ea typeface="IBM Plex Sans SemiBold"/>
                <a:cs typeface="IBM Plex Sans SemiBold"/>
                <a:sym typeface="IBM Plex Sans SemiBold"/>
              </a:rPr>
              <a:t>Global overall accuracy is 90.5%, user's and producer's accuracy vary </a:t>
            </a:r>
            <a:endParaRPr lang="en-US" sz="2500" b="1">
              <a:solidFill>
                <a:schemeClr val="dk1"/>
              </a:solidFill>
              <a:latin typeface="IBM Plex Sans SemiBold"/>
            </a:endParaRPr>
          </a:p>
        </p:txBody>
      </p:sp>
      <p:sp>
        <p:nvSpPr>
          <p:cNvPr id="3" name="Google Shape;872;p94">
            <a:extLst>
              <a:ext uri="{FF2B5EF4-FFF2-40B4-BE49-F238E27FC236}">
                <a16:creationId xmlns:a16="http://schemas.microsoft.com/office/drawing/2014/main" id="{B3EAB7A6-EE62-BE49-1193-B770BCEDD31A}"/>
              </a:ext>
            </a:extLst>
          </p:cNvPr>
          <p:cNvSpPr txBox="1"/>
          <p:nvPr/>
        </p:nvSpPr>
        <p:spPr>
          <a:xfrm>
            <a:off x="4976238" y="923239"/>
            <a:ext cx="3993600" cy="3942311"/>
          </a:xfrm>
          <a:prstGeom prst="rect">
            <a:avLst/>
          </a:prstGeom>
          <a:noFill/>
          <a:ln>
            <a:noFill/>
          </a:ln>
        </p:spPr>
        <p:txBody>
          <a:bodyPr spcFirstLastPara="1" wrap="square" lIns="45725" tIns="45725" rIns="45725" bIns="457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lvl="0" indent="-203200" algn="l" rtl="0">
              <a:spcBef>
                <a:spcPts val="0"/>
              </a:spcBef>
              <a:spcAft>
                <a:spcPts val="0"/>
              </a:spcAft>
              <a:buClr>
                <a:schemeClr val="dk2"/>
              </a:buClr>
              <a:buSzPts val="1400"/>
              <a:buFont typeface="IBM Plex Sans Light"/>
              <a:buChar char="●"/>
            </a:pPr>
            <a:r>
              <a:rPr lang="en" sz="1600">
                <a:solidFill>
                  <a:schemeClr val="dk2"/>
                </a:solidFill>
                <a:latin typeface="IBM Plex Sans Light"/>
                <a:ea typeface="IBM Plex Sans Light"/>
                <a:cs typeface="IBM Plex Sans Light"/>
                <a:sym typeface="IBM Plex Sans Light"/>
              </a:rPr>
              <a:t>Overall high per class and per region accuracies</a:t>
            </a:r>
            <a:endParaRPr sz="1600">
              <a:solidFill>
                <a:schemeClr val="dk2"/>
              </a:solidFill>
              <a:latin typeface="IBM Plex Sans Light"/>
              <a:ea typeface="IBM Plex Sans Light"/>
              <a:cs typeface="IBM Plex Sans Light"/>
              <a:sym typeface="IBM Plex Sans Light"/>
            </a:endParaRPr>
          </a:p>
          <a:p>
            <a:pPr marL="0" lvl="0" indent="0" algn="l" rtl="0">
              <a:lnSpc>
                <a:spcPct val="115000"/>
              </a:lnSpc>
              <a:spcBef>
                <a:spcPts val="600"/>
              </a:spcBef>
              <a:spcAft>
                <a:spcPts val="0"/>
              </a:spcAft>
              <a:buNone/>
            </a:pPr>
            <a:r>
              <a:rPr lang="en" sz="1400">
                <a:solidFill>
                  <a:schemeClr val="dk2"/>
                </a:solidFill>
                <a:latin typeface="IBM Plex Sans Light"/>
                <a:ea typeface="IBM Plex Sans Light"/>
                <a:cs typeface="IBM Plex Sans Light"/>
                <a:sym typeface="IBM Plex Sans Light"/>
              </a:rPr>
              <a:t>		</a:t>
            </a:r>
            <a:endParaRPr sz="1400">
              <a:solidFill>
                <a:schemeClr val="dk2"/>
              </a:solidFill>
              <a:latin typeface="IBM Plex Sans Light"/>
              <a:ea typeface="IBM Plex Sans Light"/>
              <a:cs typeface="IBM Plex Sans Light"/>
              <a:sym typeface="IBM Plex Sans Light"/>
            </a:endParaRPr>
          </a:p>
          <a:p>
            <a:pPr marL="228600" indent="-203200">
              <a:lnSpc>
                <a:spcPct val="115000"/>
              </a:lnSpc>
              <a:spcBef>
                <a:spcPts val="600"/>
              </a:spcBef>
              <a:buClr>
                <a:schemeClr val="dk2"/>
              </a:buClr>
              <a:buSzPts val="1400"/>
              <a:buFont typeface="IBM Plex Sans Light"/>
              <a:buChar char="●"/>
            </a:pPr>
            <a:r>
              <a:rPr lang="en" sz="1600">
                <a:solidFill>
                  <a:schemeClr val="dk2"/>
                </a:solidFill>
                <a:latin typeface="IBM Plex Sans Light"/>
                <a:ea typeface="IBM Plex Sans Light"/>
                <a:cs typeface="IBM Plex Sans Light"/>
              </a:rPr>
              <a:t>Overall high user's and producer's accuracy for wildfire globally and for regions most impacted</a:t>
            </a:r>
            <a:endParaRPr lang="en" sz="1600">
              <a:solidFill>
                <a:schemeClr val="dk2"/>
              </a:solidFill>
              <a:latin typeface="IBM Plex Sans Light"/>
              <a:ea typeface="IBM Plex Sans Light"/>
              <a:cs typeface="IBM Plex Sans Light"/>
              <a:sym typeface="IBM Plex Sans Light"/>
            </a:endParaRPr>
          </a:p>
          <a:p>
            <a:pPr marL="228600" indent="-203200">
              <a:lnSpc>
                <a:spcPct val="114999"/>
              </a:lnSpc>
              <a:spcBef>
                <a:spcPts val="600"/>
              </a:spcBef>
              <a:buClr>
                <a:schemeClr val="dk2"/>
              </a:buClr>
              <a:buSzPts val="1400"/>
              <a:buFont typeface="IBM Plex Sans Light"/>
              <a:buChar char="●"/>
            </a:pPr>
            <a:endParaRPr lang="en" sz="1600">
              <a:solidFill>
                <a:schemeClr val="dk2"/>
              </a:solidFill>
              <a:latin typeface="IBM Plex Sans Light"/>
              <a:ea typeface="IBM Plex Sans Light"/>
              <a:cs typeface="IBM Plex Sans Light"/>
              <a:sym typeface="IBM Plex Sans Light"/>
            </a:endParaRPr>
          </a:p>
          <a:p>
            <a:pPr marL="228600" lvl="0" indent="-203200" algn="l">
              <a:lnSpc>
                <a:spcPct val="114999"/>
              </a:lnSpc>
              <a:spcBef>
                <a:spcPts val="600"/>
              </a:spcBef>
              <a:spcAft>
                <a:spcPts val="0"/>
              </a:spcAft>
              <a:buClr>
                <a:schemeClr val="dk2"/>
              </a:buClr>
              <a:buSzPts val="1400"/>
              <a:buFont typeface="IBM Plex Sans Light"/>
              <a:buChar char="●"/>
            </a:pPr>
            <a:r>
              <a:rPr lang="en" sz="1600">
                <a:solidFill>
                  <a:schemeClr val="dk2"/>
                </a:solidFill>
                <a:latin typeface="IBM Plex Sans Light"/>
                <a:ea typeface="IBM Plex Sans Light"/>
                <a:cs typeface="IBM Plex Sans Light"/>
                <a:sym typeface="IBM Plex Sans Light"/>
              </a:rPr>
              <a:t>Other natural disturbances and hard commodities had lower producer’s accuracy and higher standard error due to their heterogeneous characteristics  </a:t>
            </a:r>
            <a:endParaRPr sz="1600">
              <a:solidFill>
                <a:schemeClr val="dk2"/>
              </a:solidFill>
              <a:latin typeface="IBM Plex Sans Light"/>
              <a:ea typeface="IBM Plex Sans Light"/>
              <a:cs typeface="IBM Plex Sans Light"/>
            </a:endParaRPr>
          </a:p>
          <a:p>
            <a:pPr marL="228600" lvl="0" indent="0" algn="l" rtl="0">
              <a:lnSpc>
                <a:spcPct val="115000"/>
              </a:lnSpc>
              <a:spcBef>
                <a:spcPts val="600"/>
              </a:spcBef>
              <a:spcAft>
                <a:spcPts val="0"/>
              </a:spcAft>
              <a:buNone/>
            </a:pPr>
            <a:r>
              <a:rPr lang="en" sz="1600">
                <a:solidFill>
                  <a:schemeClr val="dk1"/>
                </a:solidFill>
                <a:latin typeface="IBM Plex Sans Light"/>
                <a:ea typeface="IBM Plex Sans Light"/>
                <a:cs typeface="IBM Plex Sans Light"/>
                <a:sym typeface="IBM Plex Sans Light"/>
              </a:rPr>
              <a:t>		</a:t>
            </a:r>
            <a:endParaRPr sz="1600">
              <a:solidFill>
                <a:schemeClr val="dk1"/>
              </a:solidFill>
              <a:latin typeface="IBM Plex Sans Light"/>
              <a:ea typeface="IBM Plex Sans Light"/>
              <a:cs typeface="IBM Plex Sans Light"/>
              <a:sym typeface="IBM Plex Sans Light"/>
            </a:endParaRPr>
          </a:p>
          <a:p>
            <a:pPr marL="228600" lvl="0" indent="0" algn="l" rtl="0">
              <a:lnSpc>
                <a:spcPct val="115000"/>
              </a:lnSpc>
              <a:spcBef>
                <a:spcPts val="600"/>
              </a:spcBef>
              <a:spcAft>
                <a:spcPts val="0"/>
              </a:spcAft>
              <a:buNone/>
            </a:pPr>
            <a:endParaRPr sz="600">
              <a:solidFill>
                <a:schemeClr val="dk1"/>
              </a:solidFill>
              <a:latin typeface="IBM Plex Sans Light"/>
              <a:ea typeface="IBM Plex Sans Light"/>
              <a:cs typeface="IBM Plex Sans Light"/>
              <a:sym typeface="IBM Plex Sans Light"/>
            </a:endParaRPr>
          </a:p>
          <a:p>
            <a:pPr marL="0" lvl="0" indent="0" algn="l" rtl="0">
              <a:spcBef>
                <a:spcPts val="600"/>
              </a:spcBef>
              <a:spcAft>
                <a:spcPts val="0"/>
              </a:spcAft>
              <a:buNone/>
            </a:pPr>
            <a:endParaRPr sz="1400">
              <a:latin typeface="IBM Plex Sans Light"/>
              <a:ea typeface="IBM Plex Sans Light"/>
              <a:cs typeface="IBM Plex Sans Light"/>
              <a:sym typeface="IBM Plex Sans Light"/>
            </a:endParaRPr>
          </a:p>
        </p:txBody>
      </p:sp>
      <p:pic>
        <p:nvPicPr>
          <p:cNvPr id="4" name="Picture 3">
            <a:extLst>
              <a:ext uri="{FF2B5EF4-FFF2-40B4-BE49-F238E27FC236}">
                <a16:creationId xmlns:a16="http://schemas.microsoft.com/office/drawing/2014/main" id="{64FC7002-8A61-2F66-2078-82465FBAEDFB}"/>
              </a:ext>
            </a:extLst>
          </p:cNvPr>
          <p:cNvPicPr>
            <a:picLocks noChangeAspect="1"/>
          </p:cNvPicPr>
          <p:nvPr/>
        </p:nvPicPr>
        <p:blipFill>
          <a:blip r:embed="rId4"/>
          <a:stretch>
            <a:fillRect/>
          </a:stretch>
        </p:blipFill>
        <p:spPr>
          <a:xfrm>
            <a:off x="224437" y="754280"/>
            <a:ext cx="4752624" cy="4280170"/>
          </a:xfrm>
          <a:prstGeom prst="rect">
            <a:avLst/>
          </a:prstGeom>
        </p:spPr>
      </p:pic>
      <p:sp>
        <p:nvSpPr>
          <p:cNvPr id="5" name="Rectangle 4">
            <a:extLst>
              <a:ext uri="{FF2B5EF4-FFF2-40B4-BE49-F238E27FC236}">
                <a16:creationId xmlns:a16="http://schemas.microsoft.com/office/drawing/2014/main" id="{07BB4F1C-F081-3440-322B-8558A00EA237}"/>
              </a:ext>
            </a:extLst>
          </p:cNvPr>
          <p:cNvSpPr/>
          <p:nvPr/>
        </p:nvSpPr>
        <p:spPr>
          <a:xfrm>
            <a:off x="1957691" y="924127"/>
            <a:ext cx="305218" cy="38059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779D49-A03E-A2E8-E5A2-2EC46C61202E}"/>
              </a:ext>
            </a:extLst>
          </p:cNvPr>
          <p:cNvSpPr/>
          <p:nvPr/>
        </p:nvSpPr>
        <p:spPr>
          <a:xfrm>
            <a:off x="3989691" y="924127"/>
            <a:ext cx="282127" cy="38059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9CB00C-7DA5-E19F-8A9B-7F150E17E5BF}"/>
              </a:ext>
            </a:extLst>
          </p:cNvPr>
          <p:cNvSpPr/>
          <p:nvPr/>
        </p:nvSpPr>
        <p:spPr>
          <a:xfrm>
            <a:off x="1467009" y="924126"/>
            <a:ext cx="293672" cy="3805946"/>
          </a:xfrm>
          <a:prstGeom prst="rect">
            <a:avLst/>
          </a:pr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94D4FAF-1969-F6C7-7C33-FEA5D8B87378}"/>
              </a:ext>
            </a:extLst>
          </p:cNvPr>
          <p:cNvSpPr/>
          <p:nvPr/>
        </p:nvSpPr>
        <p:spPr>
          <a:xfrm>
            <a:off x="3481690" y="924126"/>
            <a:ext cx="305218" cy="3805946"/>
          </a:xfrm>
          <a:prstGeom prst="rect">
            <a:avLst/>
          </a:pr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379D-AF98-F985-194B-91CD7E3F36F8}"/>
              </a:ext>
            </a:extLst>
          </p:cNvPr>
          <p:cNvSpPr>
            <a:spLocks noGrp="1"/>
          </p:cNvSpPr>
          <p:nvPr>
            <p:ph type="title"/>
          </p:nvPr>
        </p:nvSpPr>
        <p:spPr>
          <a:xfrm>
            <a:off x="311700" y="153195"/>
            <a:ext cx="8520600" cy="572700"/>
          </a:xfrm>
        </p:spPr>
        <p:txBody>
          <a:bodyPr>
            <a:normAutofit fontScale="90000"/>
          </a:bodyPr>
          <a:lstStyle/>
          <a:p>
            <a:r>
              <a:rPr lang="en-US"/>
              <a:t>Implications</a:t>
            </a:r>
          </a:p>
        </p:txBody>
      </p:sp>
      <p:sp>
        <p:nvSpPr>
          <p:cNvPr id="3" name="Text Placeholder 2">
            <a:extLst>
              <a:ext uri="{FF2B5EF4-FFF2-40B4-BE49-F238E27FC236}">
                <a16:creationId xmlns:a16="http://schemas.microsoft.com/office/drawing/2014/main" id="{B3B2CF63-DD66-49C9-596F-A48AF3F1557E}"/>
              </a:ext>
            </a:extLst>
          </p:cNvPr>
          <p:cNvSpPr>
            <a:spLocks noGrp="1"/>
          </p:cNvSpPr>
          <p:nvPr>
            <p:ph type="body" idx="1"/>
          </p:nvPr>
        </p:nvSpPr>
        <p:spPr/>
        <p:txBody>
          <a:bodyPr>
            <a:normAutofit/>
          </a:bodyPr>
          <a:lstStyle/>
          <a:p>
            <a:endParaRPr lang="en-US" sz="1500">
              <a:solidFill>
                <a:srgbClr val="1A1919"/>
              </a:solidFill>
              <a:highlight>
                <a:srgbClr val="FFFFFF"/>
              </a:highlight>
            </a:endParaRPr>
          </a:p>
          <a:p>
            <a:endParaRPr lang="en-US" sz="1500">
              <a:solidFill>
                <a:srgbClr val="1A1919"/>
              </a:solidFill>
              <a:highlight>
                <a:srgbClr val="FFFFFF"/>
              </a:highlight>
            </a:endParaRPr>
          </a:p>
        </p:txBody>
      </p:sp>
      <p:sp>
        <p:nvSpPr>
          <p:cNvPr id="4" name="Text Placeholder 3">
            <a:extLst>
              <a:ext uri="{FF2B5EF4-FFF2-40B4-BE49-F238E27FC236}">
                <a16:creationId xmlns:a16="http://schemas.microsoft.com/office/drawing/2014/main" id="{2254885B-1B9E-A6AA-B9D6-2D888F927EE2}"/>
              </a:ext>
            </a:extLst>
          </p:cNvPr>
          <p:cNvSpPr>
            <a:spLocks noGrp="1"/>
          </p:cNvSpPr>
          <p:nvPr>
            <p:ph type="body" idx="2"/>
          </p:nvPr>
        </p:nvSpPr>
        <p:spPr>
          <a:xfrm>
            <a:off x="417443" y="672172"/>
            <a:ext cx="8420937" cy="3416400"/>
          </a:xfrm>
        </p:spPr>
        <p:txBody>
          <a:bodyPr>
            <a:normAutofit/>
          </a:bodyPr>
          <a:lstStyle/>
          <a:p>
            <a:r>
              <a:rPr lang="en-US">
                <a:solidFill>
                  <a:srgbClr val="141413"/>
                </a:solidFill>
                <a:highlight>
                  <a:srgbClr val="FFFFFF"/>
                </a:highlight>
                <a:latin typeface="IBM Plex Sans Light"/>
              </a:rPr>
              <a:t>Wildfire and other natural disturbances account for 30% of global forest loss but are largely temporary — forests can recover, enabling carbon sequestration and habitat regeneration if disturbance frequency and severity remain within natural bounds</a:t>
            </a:r>
            <a:endParaRPr lang="en-US">
              <a:solidFill>
                <a:srgbClr val="000000"/>
              </a:solidFill>
              <a:latin typeface="IBM Plex Sans Light"/>
            </a:endParaRPr>
          </a:p>
          <a:p>
            <a:pPr>
              <a:lnSpc>
                <a:spcPct val="114999"/>
              </a:lnSpc>
            </a:pPr>
            <a:endParaRPr lang="en-US">
              <a:solidFill>
                <a:srgbClr val="141413"/>
              </a:solidFill>
              <a:highlight>
                <a:srgbClr val="FFFFFF"/>
              </a:highlight>
              <a:latin typeface="IBM Plex Sans Light"/>
            </a:endParaRPr>
          </a:p>
          <a:p>
            <a:pPr>
              <a:lnSpc>
                <a:spcPct val="114999"/>
              </a:lnSpc>
            </a:pPr>
            <a:r>
              <a:rPr lang="en-US">
                <a:solidFill>
                  <a:srgbClr val="141413"/>
                </a:solidFill>
                <a:highlight>
                  <a:srgbClr val="FFFFFF"/>
                </a:highlight>
                <a:latin typeface="IBM Plex Sans Light"/>
              </a:rPr>
              <a:t>Increasing fire and storm frequency and severity driven by climate change can exceed forest recovery capacity, shifting ecosystems from carbon sinks to permanent sources</a:t>
            </a:r>
            <a:endParaRPr lang="en-US">
              <a:latin typeface="IBM Plex Sans Light"/>
            </a:endParaRPr>
          </a:p>
          <a:p>
            <a:pPr>
              <a:lnSpc>
                <a:spcPct val="114999"/>
              </a:lnSpc>
            </a:pPr>
            <a:endParaRPr lang="en-US">
              <a:solidFill>
                <a:srgbClr val="141413"/>
              </a:solidFill>
              <a:highlight>
                <a:srgbClr val="FFFFFF"/>
              </a:highlight>
              <a:latin typeface="IBM Plex Sans Light"/>
            </a:endParaRPr>
          </a:p>
          <a:p>
            <a:pPr>
              <a:lnSpc>
                <a:spcPct val="114999"/>
              </a:lnSpc>
            </a:pPr>
            <a:r>
              <a:rPr lang="en-US">
                <a:solidFill>
                  <a:srgbClr val="141413"/>
                </a:solidFill>
                <a:highlight>
                  <a:srgbClr val="FFFFFF"/>
                </a:highlight>
                <a:latin typeface="IBM Plex Sans Light"/>
              </a:rPr>
              <a:t>Climate-driven bark beetle outbreaks can increase the susceptibility and severity of subsequent wildfires — natural disturbance interactions are intensifying and compounding losses</a:t>
            </a:r>
            <a:endParaRPr lang="en-US">
              <a:latin typeface="IBM Plex Sans Light"/>
            </a:endParaRPr>
          </a:p>
          <a:p>
            <a:pPr>
              <a:lnSpc>
                <a:spcPct val="114999"/>
              </a:lnSpc>
            </a:pPr>
            <a:endParaRPr lang="en-US" sz="1500">
              <a:solidFill>
                <a:srgbClr val="000000"/>
              </a:solidFill>
            </a:endParaRPr>
          </a:p>
          <a:p>
            <a:pPr>
              <a:lnSpc>
                <a:spcPct val="114999"/>
              </a:lnSpc>
            </a:pPr>
            <a:endParaRPr lang="en-US" sz="1500">
              <a:solidFill>
                <a:srgbClr val="000000"/>
              </a:solidFill>
            </a:endParaRPr>
          </a:p>
        </p:txBody>
      </p:sp>
      <p:pic>
        <p:nvPicPr>
          <p:cNvPr id="5" name="Picture 4" descr="A forest fire with smoke and trees&#10;&#10;AI-generated content may be incorrect.">
            <a:extLst>
              <a:ext uri="{FF2B5EF4-FFF2-40B4-BE49-F238E27FC236}">
                <a16:creationId xmlns:a16="http://schemas.microsoft.com/office/drawing/2014/main" id="{90DBB6B0-3823-DB92-B928-5FA8A6288D56}"/>
              </a:ext>
            </a:extLst>
          </p:cNvPr>
          <p:cNvPicPr>
            <a:picLocks noChangeAspect="1"/>
          </p:cNvPicPr>
          <p:nvPr/>
        </p:nvPicPr>
        <p:blipFill>
          <a:blip r:embed="rId4"/>
          <a:stretch>
            <a:fillRect/>
          </a:stretch>
        </p:blipFill>
        <p:spPr>
          <a:xfrm>
            <a:off x="0" y="3018256"/>
            <a:ext cx="9144000" cy="2122563"/>
          </a:xfrm>
          <a:prstGeom prst="rect">
            <a:avLst/>
          </a:prstGeom>
          <a:ln>
            <a:noFill/>
          </a:ln>
          <a:effectLst>
            <a:softEdge rad="112500"/>
          </a:effectLst>
        </p:spPr>
      </p:pic>
    </p:spTree>
    <p:extLst>
      <p:ext uri="{BB962C8B-B14F-4D97-AF65-F5344CB8AC3E}">
        <p14:creationId xmlns:p14="http://schemas.microsoft.com/office/powerpoint/2010/main" val="172954974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EDE4-D13D-6D36-2C7B-DEC7692E3059}"/>
              </a:ext>
            </a:extLst>
          </p:cNvPr>
          <p:cNvSpPr>
            <a:spLocks noGrp="1"/>
          </p:cNvSpPr>
          <p:nvPr>
            <p:ph type="title"/>
          </p:nvPr>
        </p:nvSpPr>
        <p:spPr>
          <a:xfrm>
            <a:off x="445455" y="154376"/>
            <a:ext cx="8520600" cy="572700"/>
          </a:xfrm>
        </p:spPr>
        <p:txBody>
          <a:bodyPr/>
          <a:lstStyle/>
          <a:p>
            <a:r>
              <a:rPr lang="en-US" sz="2500"/>
              <a:t>Future work</a:t>
            </a:r>
          </a:p>
          <a:p>
            <a:endParaRPr lang="en-US"/>
          </a:p>
        </p:txBody>
      </p:sp>
      <p:pic>
        <p:nvPicPr>
          <p:cNvPr id="17" name="Picture 16" descr="A map of a city&#10;&#10;AI-generated content may be incorrect.">
            <a:extLst>
              <a:ext uri="{FF2B5EF4-FFF2-40B4-BE49-F238E27FC236}">
                <a16:creationId xmlns:a16="http://schemas.microsoft.com/office/drawing/2014/main" id="{28D93ED7-76EB-2947-7827-2FF01D574663}"/>
              </a:ext>
            </a:extLst>
          </p:cNvPr>
          <p:cNvPicPr>
            <a:picLocks noChangeAspect="1"/>
          </p:cNvPicPr>
          <p:nvPr/>
        </p:nvPicPr>
        <p:blipFill>
          <a:blip r:embed="rId3"/>
          <a:stretch>
            <a:fillRect/>
          </a:stretch>
        </p:blipFill>
        <p:spPr>
          <a:xfrm>
            <a:off x="3207882" y="924127"/>
            <a:ext cx="2691755" cy="367219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9CD329E-DEDC-3AEF-2C92-4D86C6C1792D}"/>
              </a:ext>
            </a:extLst>
          </p:cNvPr>
          <p:cNvPicPr>
            <a:picLocks noChangeAspect="1"/>
          </p:cNvPicPr>
          <p:nvPr/>
        </p:nvPicPr>
        <p:blipFill>
          <a:blip r:embed="rId4"/>
          <a:stretch>
            <a:fillRect/>
          </a:stretch>
        </p:blipFill>
        <p:spPr>
          <a:xfrm>
            <a:off x="277425" y="924127"/>
            <a:ext cx="2691755" cy="3672192"/>
          </a:xfrm>
          <a:prstGeom prst="rect">
            <a:avLst/>
          </a:prstGeom>
          <a:ln>
            <a:noFill/>
          </a:ln>
          <a:effectLst>
            <a:outerShdw blurRad="292100" dist="139700" dir="2700000" algn="tl" rotWithShape="0">
              <a:srgbClr val="333333">
                <a:alpha val="65000"/>
              </a:srgbClr>
            </a:outerShdw>
          </a:effectLst>
        </p:spPr>
      </p:pic>
      <p:pic>
        <p:nvPicPr>
          <p:cNvPr id="19" name="Picture 18" descr="A map of a city&#10;&#10;AI-generated content may be incorrect.">
            <a:extLst>
              <a:ext uri="{FF2B5EF4-FFF2-40B4-BE49-F238E27FC236}">
                <a16:creationId xmlns:a16="http://schemas.microsoft.com/office/drawing/2014/main" id="{F2C17203-6E43-DBA5-47B6-E94D9D97AA96}"/>
              </a:ext>
            </a:extLst>
          </p:cNvPr>
          <p:cNvPicPr>
            <a:picLocks noChangeAspect="1"/>
          </p:cNvPicPr>
          <p:nvPr/>
        </p:nvPicPr>
        <p:blipFill>
          <a:blip r:embed="rId5"/>
          <a:stretch>
            <a:fillRect/>
          </a:stretch>
        </p:blipFill>
        <p:spPr>
          <a:xfrm>
            <a:off x="6150500" y="924127"/>
            <a:ext cx="2691755" cy="3672192"/>
          </a:xfrm>
          <a:prstGeom prst="rect">
            <a:avLst/>
          </a:prstGeom>
          <a:ln>
            <a:noFill/>
          </a:ln>
          <a:effectLst>
            <a:outerShdw blurRad="292100" dist="139700" dir="2700000" algn="tl" rotWithShape="0">
              <a:srgbClr val="333333">
                <a:alpha val="65000"/>
              </a:srgbClr>
            </a:outerShdw>
          </a:effectLst>
        </p:spPr>
      </p:pic>
      <p:pic>
        <p:nvPicPr>
          <p:cNvPr id="21" name="Picture 20" descr="A black text on a white background&#10;&#10;AI-generated content may be incorrect.">
            <a:extLst>
              <a:ext uri="{FF2B5EF4-FFF2-40B4-BE49-F238E27FC236}">
                <a16:creationId xmlns:a16="http://schemas.microsoft.com/office/drawing/2014/main" id="{433D6ED8-07ED-BD9B-9C61-9B44462E9817}"/>
              </a:ext>
            </a:extLst>
          </p:cNvPr>
          <p:cNvPicPr>
            <a:picLocks noChangeAspect="1"/>
          </p:cNvPicPr>
          <p:nvPr/>
        </p:nvPicPr>
        <p:blipFill>
          <a:blip r:embed="rId6"/>
          <a:stretch>
            <a:fillRect/>
          </a:stretch>
        </p:blipFill>
        <p:spPr>
          <a:xfrm>
            <a:off x="2287495" y="620386"/>
            <a:ext cx="6516410" cy="302001"/>
          </a:xfrm>
          <a:prstGeom prst="rect">
            <a:avLst/>
          </a:prstGeom>
        </p:spPr>
      </p:pic>
      <p:sp>
        <p:nvSpPr>
          <p:cNvPr id="23" name="TextBox 22">
            <a:extLst>
              <a:ext uri="{FF2B5EF4-FFF2-40B4-BE49-F238E27FC236}">
                <a16:creationId xmlns:a16="http://schemas.microsoft.com/office/drawing/2014/main" id="{9984AE99-E40F-F878-1216-CB9668E5E682}"/>
              </a:ext>
            </a:extLst>
          </p:cNvPr>
          <p:cNvSpPr txBox="1"/>
          <p:nvPr/>
        </p:nvSpPr>
        <p:spPr>
          <a:xfrm>
            <a:off x="287027" y="4639027"/>
            <a:ext cx="291904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000000"/>
                </a:solidFill>
                <a:latin typeface="IBM Plex Sans Light"/>
              </a:rPr>
              <a:t>Dominant driver of forest loss at 10 km  (Curtis et al. 2018)</a:t>
            </a:r>
          </a:p>
          <a:p>
            <a:endParaRPr lang="en-US"/>
          </a:p>
          <a:p>
            <a:pPr algn="ctr"/>
            <a:endParaRPr lang="en-US"/>
          </a:p>
        </p:txBody>
      </p:sp>
      <p:sp>
        <p:nvSpPr>
          <p:cNvPr id="25" name="TextBox 24">
            <a:extLst>
              <a:ext uri="{FF2B5EF4-FFF2-40B4-BE49-F238E27FC236}">
                <a16:creationId xmlns:a16="http://schemas.microsoft.com/office/drawing/2014/main" id="{7F63DAEE-600C-959D-91FD-9CEC5062A46C}"/>
              </a:ext>
            </a:extLst>
          </p:cNvPr>
          <p:cNvSpPr txBox="1"/>
          <p:nvPr/>
        </p:nvSpPr>
        <p:spPr>
          <a:xfrm>
            <a:off x="3205399" y="4639028"/>
            <a:ext cx="27728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000000"/>
                </a:solidFill>
                <a:latin typeface="IBM Plex Sans Light"/>
              </a:rPr>
              <a:t>Dominant driver of forest loss at 1 km (Sims et al. 2025) </a:t>
            </a:r>
          </a:p>
          <a:p>
            <a:endParaRPr lang="en-US"/>
          </a:p>
          <a:p>
            <a:pPr algn="ctr"/>
            <a:endParaRPr lang="en-US"/>
          </a:p>
        </p:txBody>
      </p:sp>
      <p:sp>
        <p:nvSpPr>
          <p:cNvPr id="27" name="TextBox 26">
            <a:extLst>
              <a:ext uri="{FF2B5EF4-FFF2-40B4-BE49-F238E27FC236}">
                <a16:creationId xmlns:a16="http://schemas.microsoft.com/office/drawing/2014/main" id="{9F7AD0FB-39A2-6FCA-EF70-01308F52DDE5}"/>
              </a:ext>
            </a:extLst>
          </p:cNvPr>
          <p:cNvSpPr txBox="1"/>
          <p:nvPr/>
        </p:nvSpPr>
        <p:spPr>
          <a:xfrm>
            <a:off x="6202283" y="4639027"/>
            <a:ext cx="2772833" cy="9470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latin typeface="IBM Plex Sans Light"/>
              </a:rPr>
              <a:t>Annual drivers of forest loss </a:t>
            </a:r>
            <a:r>
              <a:rPr lang="en-US">
                <a:latin typeface="IBM Plex Sans Light"/>
              </a:rPr>
              <a:t>at 30</a:t>
            </a:r>
            <a:r>
              <a:rPr lang="en-US" b="0" i="0" u="none" strike="noStrike">
                <a:latin typeface="IBM Plex Sans Light"/>
              </a:rPr>
              <a:t> m (testing)</a:t>
            </a:r>
          </a:p>
          <a:p>
            <a:endParaRPr lang="en-US"/>
          </a:p>
          <a:p>
            <a:pPr algn="ctr"/>
            <a:endParaRPr lang="en-US"/>
          </a:p>
        </p:txBody>
      </p:sp>
    </p:spTree>
    <p:extLst>
      <p:ext uri="{BB962C8B-B14F-4D97-AF65-F5344CB8AC3E}">
        <p14:creationId xmlns:p14="http://schemas.microsoft.com/office/powerpoint/2010/main" val="20432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txBox="1">
            <a:spLocks noGrp="1"/>
          </p:cNvSpPr>
          <p:nvPr>
            <p:ph type="title"/>
          </p:nvPr>
        </p:nvSpPr>
        <p:spPr>
          <a:xfrm>
            <a:off x="311700" y="245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IBM Plex Sans SemiBold"/>
                <a:ea typeface="IBM Plex Sans SemiBold"/>
                <a:cs typeface="IBM Plex Sans SemiBold"/>
                <a:sym typeface="IBM Plex Sans SemiBold"/>
              </a:rPr>
              <a:t>Annual Updates</a:t>
            </a:r>
            <a:endParaRPr>
              <a:latin typeface="IBM Plex Sans SemiBold"/>
              <a:ea typeface="IBM Plex Sans SemiBold"/>
              <a:cs typeface="IBM Plex Sans SemiBold"/>
              <a:sym typeface="IBM Plex Sans SemiBold"/>
            </a:endParaRPr>
          </a:p>
        </p:txBody>
      </p:sp>
      <p:sp>
        <p:nvSpPr>
          <p:cNvPr id="242" name="Google Shape;242;p33"/>
          <p:cNvSpPr txBox="1">
            <a:spLocks noGrp="1"/>
          </p:cNvSpPr>
          <p:nvPr>
            <p:ph type="body" idx="1"/>
          </p:nvPr>
        </p:nvSpPr>
        <p:spPr>
          <a:xfrm>
            <a:off x="187125" y="1074125"/>
            <a:ext cx="2467200" cy="3823333"/>
          </a:xfrm>
          <a:prstGeom prst="rect">
            <a:avLst/>
          </a:prstGeom>
        </p:spPr>
        <p:txBody>
          <a:bodyPr spcFirstLastPara="1" wrap="square" lIns="91425" tIns="91425" rIns="91425" bIns="91425" anchor="t" anchorCtr="0">
            <a:normAutofit lnSpcReduction="10000"/>
          </a:bodyPr>
          <a:lstStyle/>
          <a:p>
            <a:pPr indent="-323850">
              <a:buSzPts val="1500"/>
              <a:buFont typeface="IBM Plex Sans Light"/>
              <a:buChar char="●"/>
            </a:pPr>
            <a:r>
              <a:rPr lang="en" sz="1500">
                <a:latin typeface="IBM Plex Sans Light"/>
                <a:ea typeface="IBM Plex Sans Light"/>
                <a:cs typeface="IBM Plex Sans Light"/>
                <a:sym typeface="IBM Plex Sans Light"/>
              </a:rPr>
              <a:t>Updated to 2024</a:t>
            </a:r>
            <a:endParaRPr lang="en-US" sz="1500">
              <a:latin typeface="IBM Plex Sans Light"/>
              <a:ea typeface="IBM Plex Sans Light"/>
              <a:cs typeface="IBM Plex Sans Light"/>
              <a:sym typeface="IBM Plex Sans Light"/>
            </a:endParaRPr>
          </a:p>
          <a:p>
            <a:pPr indent="-323850">
              <a:lnSpc>
                <a:spcPct val="114999"/>
              </a:lnSpc>
              <a:buSzPts val="1500"/>
              <a:buFont typeface="IBM Plex Sans Light"/>
              <a:buChar char="●"/>
            </a:pPr>
            <a:r>
              <a:rPr lang="en" sz="1500">
                <a:latin typeface="IBM Plex Sans Light"/>
                <a:ea typeface="IBM Plex Sans Light"/>
                <a:cs typeface="IBM Plex Sans Light"/>
                <a:sym typeface="IBM Plex Sans Light"/>
              </a:rPr>
              <a:t>Update to 2025 to be released shortly</a:t>
            </a:r>
            <a:endParaRPr lang="en" sz="1500">
              <a:latin typeface="IBM Plex Sans Light"/>
              <a:ea typeface="IBM Plex Sans Light"/>
              <a:cs typeface="IBM Plex Sans Light"/>
            </a:endParaRPr>
          </a:p>
          <a:p>
            <a:pPr indent="-323850">
              <a:lnSpc>
                <a:spcPct val="114999"/>
              </a:lnSpc>
              <a:buSzPts val="1500"/>
              <a:buFont typeface="IBM Plex Sans Light"/>
              <a:buChar char="●"/>
            </a:pPr>
            <a:endParaRPr lang="en" sz="1500">
              <a:latin typeface="IBM Plex Sans Light"/>
              <a:ea typeface="IBM Plex Sans Light"/>
              <a:cs typeface="IBM Plex Sans Light"/>
              <a:sym typeface="IBM Plex Sans Light"/>
            </a:endParaRPr>
          </a:p>
          <a:p>
            <a:pPr marL="457200" lvl="0" indent="-323850" algn="l" rtl="0">
              <a:spcBef>
                <a:spcPts val="0"/>
              </a:spcBef>
              <a:spcAft>
                <a:spcPts val="0"/>
              </a:spcAft>
              <a:buSzPts val="1500"/>
              <a:buFont typeface="IBM Plex Sans Light"/>
              <a:buChar char="●"/>
            </a:pPr>
            <a:r>
              <a:rPr lang="en" sz="1500">
                <a:latin typeface="IBM Plex Sans Light"/>
                <a:ea typeface="IBM Plex Sans Light"/>
                <a:cs typeface="IBM Plex Sans Light"/>
                <a:sym typeface="IBM Plex Sans Light"/>
              </a:rPr>
              <a:t>Available on Google Earth Engine, Global Forest Watch</a:t>
            </a:r>
            <a:endParaRPr sz="1500">
              <a:latin typeface="IBM Plex Sans Light"/>
              <a:ea typeface="IBM Plex Sans Light"/>
              <a:cs typeface="IBM Plex Sans Light"/>
              <a:sym typeface="IBM Plex Sans Light"/>
            </a:endParaRPr>
          </a:p>
          <a:p>
            <a:pPr indent="-323850">
              <a:lnSpc>
                <a:spcPct val="114999"/>
              </a:lnSpc>
              <a:buSzPts val="1500"/>
              <a:buFont typeface="IBM Plex Sans Light"/>
              <a:buChar char="●"/>
            </a:pPr>
            <a:endParaRPr lang="en" sz="1500">
              <a:latin typeface="IBM Plex Sans Light"/>
              <a:ea typeface="IBM Plex Sans Light"/>
              <a:cs typeface="IBM Plex Sans Light"/>
              <a:sym typeface="IBM Plex Sans Light"/>
            </a:endParaRPr>
          </a:p>
          <a:p>
            <a:pPr marL="457200" lvl="0" indent="-323850" algn="l" rtl="0">
              <a:spcBef>
                <a:spcPts val="0"/>
              </a:spcBef>
              <a:spcAft>
                <a:spcPts val="0"/>
              </a:spcAft>
              <a:buSzPts val="1500"/>
              <a:buFont typeface="IBM Plex Sans Light"/>
              <a:buChar char="●"/>
            </a:pPr>
            <a:r>
              <a:rPr lang="en" sz="1500">
                <a:latin typeface="IBM Plex Sans Light"/>
                <a:ea typeface="IBM Plex Sans Light"/>
                <a:cs typeface="IBM Plex Sans Light"/>
                <a:sym typeface="IBM Plex Sans Light"/>
              </a:rPr>
              <a:t>Available for download from </a:t>
            </a:r>
            <a:r>
              <a:rPr lang="en" sz="1500" err="1">
                <a:latin typeface="IBM Plex Sans Light"/>
                <a:ea typeface="IBM Plex Sans Light"/>
                <a:cs typeface="IBM Plex Sans Light"/>
                <a:sym typeface="IBM Plex Sans Light"/>
              </a:rPr>
              <a:t>Zenodo</a:t>
            </a:r>
            <a:r>
              <a:rPr lang="en" sz="1500">
                <a:latin typeface="IBM Plex Sans Light"/>
                <a:ea typeface="IBM Plex Sans Light"/>
                <a:cs typeface="IBM Plex Sans Light"/>
                <a:sym typeface="IBM Plex Sans Light"/>
              </a:rPr>
              <a:t> &amp; WRI Data Explorer (maps, training and validation data)</a:t>
            </a:r>
            <a:endParaRPr sz="1500">
              <a:latin typeface="IBM Plex Sans Light"/>
              <a:ea typeface="IBM Plex Sans Light"/>
              <a:cs typeface="IBM Plex Sans Light"/>
              <a:sym typeface="IBM Plex Sans Light"/>
            </a:endParaRPr>
          </a:p>
        </p:txBody>
      </p:sp>
      <p:pic>
        <p:nvPicPr>
          <p:cNvPr id="243" name="Google Shape;243;p33"/>
          <p:cNvPicPr preferRelativeResize="0"/>
          <p:nvPr/>
        </p:nvPicPr>
        <p:blipFill>
          <a:blip r:embed="rId4">
            <a:alphaModFix/>
          </a:blip>
          <a:stretch>
            <a:fillRect/>
          </a:stretch>
        </p:blipFill>
        <p:spPr>
          <a:xfrm>
            <a:off x="7272825" y="810325"/>
            <a:ext cx="1823100" cy="3800600"/>
          </a:xfrm>
          <a:prstGeom prst="rect">
            <a:avLst/>
          </a:prstGeom>
          <a:noFill/>
          <a:ln>
            <a:noFill/>
          </a:ln>
        </p:spPr>
      </p:pic>
      <p:pic>
        <p:nvPicPr>
          <p:cNvPr id="244" name="Google Shape;244;p33"/>
          <p:cNvPicPr preferRelativeResize="0"/>
          <p:nvPr/>
        </p:nvPicPr>
        <p:blipFill>
          <a:blip r:embed="rId5">
            <a:alphaModFix/>
          </a:blip>
          <a:stretch>
            <a:fillRect/>
          </a:stretch>
        </p:blipFill>
        <p:spPr>
          <a:xfrm>
            <a:off x="2744250" y="960763"/>
            <a:ext cx="4438647" cy="2536374"/>
          </a:xfrm>
          <a:prstGeom prst="rect">
            <a:avLst/>
          </a:prstGeom>
          <a:noFill/>
          <a:ln>
            <a:noFill/>
          </a:ln>
        </p:spPr>
      </p:pic>
      <p:pic>
        <p:nvPicPr>
          <p:cNvPr id="245" name="Google Shape;245;p33"/>
          <p:cNvPicPr preferRelativeResize="0"/>
          <p:nvPr/>
        </p:nvPicPr>
        <p:blipFill>
          <a:blip r:embed="rId6">
            <a:alphaModFix/>
          </a:blip>
          <a:stretch>
            <a:fillRect/>
          </a:stretch>
        </p:blipFill>
        <p:spPr>
          <a:xfrm>
            <a:off x="5945647" y="3225975"/>
            <a:ext cx="1143875" cy="1121150"/>
          </a:xfrm>
          <a:prstGeom prst="rect">
            <a:avLst/>
          </a:prstGeom>
          <a:noFill/>
          <a:ln>
            <a:noFill/>
          </a:ln>
        </p:spPr>
      </p:pic>
      <p:sp>
        <p:nvSpPr>
          <p:cNvPr id="246" name="Google Shape;246;p33"/>
          <p:cNvSpPr txBox="1"/>
          <p:nvPr/>
        </p:nvSpPr>
        <p:spPr>
          <a:xfrm>
            <a:off x="3921625" y="3758550"/>
            <a:ext cx="19614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IBM Plex Sans Light"/>
                <a:ea typeface="IBM Plex Sans Light"/>
                <a:cs typeface="IBM Plex Sans Light"/>
                <a:sym typeface="IBM Plex Sans Light"/>
              </a:rPr>
              <a:t>View the data on GFW:</a:t>
            </a:r>
            <a:endParaRPr>
              <a:solidFill>
                <a:schemeClr val="dk2"/>
              </a:solidFill>
              <a:latin typeface="IBM Plex Sans Light"/>
              <a:ea typeface="IBM Plex Sans Light"/>
              <a:cs typeface="IBM Plex Sans Light"/>
              <a:sym typeface="IBM Plex Sans Light"/>
            </a:endParaRPr>
          </a:p>
        </p:txBody>
      </p:sp>
      <p:pic>
        <p:nvPicPr>
          <p:cNvPr id="247" name="Google Shape;247;p33"/>
          <p:cNvPicPr preferRelativeResize="0"/>
          <p:nvPr/>
        </p:nvPicPr>
        <p:blipFill>
          <a:blip r:embed="rId7">
            <a:alphaModFix/>
          </a:blip>
          <a:stretch>
            <a:fillRect/>
          </a:stretch>
        </p:blipFill>
        <p:spPr>
          <a:xfrm>
            <a:off x="8535825" y="4181550"/>
            <a:ext cx="481200" cy="48120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p:nvPr/>
        </p:nvSpPr>
        <p:spPr>
          <a:xfrm>
            <a:off x="342900" y="164424"/>
            <a:ext cx="8005500" cy="667200"/>
          </a:xfrm>
          <a:prstGeom prst="rect">
            <a:avLst/>
          </a:prstGeom>
          <a:noFill/>
          <a:ln>
            <a:noFill/>
          </a:ln>
        </p:spPr>
        <p:txBody>
          <a:bodyPr spcFirstLastPara="1" wrap="square" lIns="45725" tIns="22850" rIns="45725" bIns="22850" anchor="ctr" anchorCtr="0">
            <a:noAutofit/>
          </a:bodyPr>
          <a:lstStyle/>
          <a:p>
            <a:pPr>
              <a:lnSpc>
                <a:spcPct val="90000"/>
              </a:lnSpc>
            </a:pPr>
            <a:r>
              <a:rPr lang="en" sz="2700">
                <a:solidFill>
                  <a:schemeClr val="dk1"/>
                </a:solidFill>
                <a:latin typeface="IBM Plex Sans SemiBold"/>
                <a:sym typeface="IBM Plex Sans SemiBold"/>
              </a:rPr>
              <a:t>Not all forest loss is the same</a:t>
            </a:r>
            <a:endParaRPr lang="en-US">
              <a:solidFill>
                <a:schemeClr val="dk1"/>
              </a:solidFill>
            </a:endParaRPr>
          </a:p>
        </p:txBody>
      </p:sp>
      <p:sp>
        <p:nvSpPr>
          <p:cNvPr id="86" name="Google Shape;86;p17"/>
          <p:cNvSpPr txBox="1"/>
          <p:nvPr/>
        </p:nvSpPr>
        <p:spPr>
          <a:xfrm>
            <a:off x="260751" y="1103026"/>
            <a:ext cx="3405300" cy="3695100"/>
          </a:xfrm>
          <a:prstGeom prst="rect">
            <a:avLst/>
          </a:prstGeom>
          <a:noFill/>
          <a:ln>
            <a:noFill/>
          </a:ln>
        </p:spPr>
        <p:txBody>
          <a:bodyPr spcFirstLastPara="1" wrap="square" lIns="45725" tIns="22850" rIns="45725" bIns="22850" anchor="t" anchorCtr="0">
            <a:noAutofit/>
          </a:bodyPr>
          <a:lstStyle/>
          <a:p>
            <a:pPr marL="177800" indent="-171450">
              <a:buClr>
                <a:schemeClr val="dk2"/>
              </a:buClr>
              <a:buSzPts val="1500"/>
              <a:buFont typeface="Arial"/>
              <a:buChar char="•"/>
            </a:pPr>
            <a:r>
              <a:rPr lang="en" sz="1500">
                <a:solidFill>
                  <a:schemeClr val="dk2"/>
                </a:solidFill>
                <a:latin typeface="IBM Plex Sans Light"/>
                <a:ea typeface="IBM Plex Sans Light"/>
                <a:cs typeface="IBM Plex Sans Light"/>
                <a:sym typeface="IBM Plex Sans Light"/>
              </a:rPr>
              <a:t>Forest loss data on Global Forest Watch include all types of stand-replacement disturbances to trees</a:t>
            </a:r>
            <a:endParaRPr sz="700">
              <a:solidFill>
                <a:schemeClr val="dk2"/>
              </a:solidFill>
              <a:latin typeface="IBM Plex Sans Light"/>
              <a:ea typeface="IBM Plex Sans Light"/>
              <a:cs typeface="IBM Plex Sans Light"/>
              <a:sym typeface="IBM Plex Sans Light"/>
            </a:endParaRPr>
          </a:p>
          <a:p>
            <a:pPr marL="6350">
              <a:buClr>
                <a:schemeClr val="dk2"/>
              </a:buClr>
              <a:buSzPts val="1500"/>
            </a:pPr>
            <a:endParaRPr lang="en" sz="1500">
              <a:solidFill>
                <a:schemeClr val="dk2"/>
              </a:solidFill>
              <a:latin typeface="IBM Plex Sans Light"/>
              <a:ea typeface="IBM Plex Sans Light"/>
              <a:cs typeface="IBM Plex Sans Light"/>
            </a:endParaRPr>
          </a:p>
          <a:p>
            <a:pPr marL="177800" marR="0" lvl="0" indent="-171450" algn="l" rtl="0">
              <a:spcBef>
                <a:spcPts val="300"/>
              </a:spcBef>
              <a:spcAft>
                <a:spcPts val="0"/>
              </a:spcAft>
              <a:buClr>
                <a:schemeClr val="dk2"/>
              </a:buClr>
              <a:buSzPts val="1500"/>
              <a:buFont typeface="Arial"/>
              <a:buChar char="•"/>
            </a:pPr>
            <a:r>
              <a:rPr lang="en" sz="1500">
                <a:solidFill>
                  <a:schemeClr val="dk2"/>
                </a:solidFill>
                <a:latin typeface="IBM Plex Sans Light"/>
                <a:ea typeface="IBM Plex Sans Light"/>
                <a:cs typeface="IBM Plex Sans Light"/>
                <a:sym typeface="IBM Plex Sans Light"/>
              </a:rPr>
              <a:t>Distinguishing </a:t>
            </a:r>
            <a:r>
              <a:rPr lang="en" sz="1500" b="1">
                <a:solidFill>
                  <a:schemeClr val="dk2"/>
                </a:solidFill>
                <a:latin typeface="IBM Plex Sans"/>
                <a:ea typeface="IBM Plex Sans"/>
                <a:cs typeface="IBM Plex Sans"/>
                <a:sym typeface="IBM Plex Sans"/>
              </a:rPr>
              <a:t>temporary losses</a:t>
            </a:r>
            <a:r>
              <a:rPr lang="en" sz="1500">
                <a:solidFill>
                  <a:schemeClr val="dk2"/>
                </a:solidFill>
                <a:latin typeface="IBM Plex Sans Light"/>
                <a:ea typeface="IBM Plex Sans Light"/>
                <a:cs typeface="IBM Plex Sans Light"/>
                <a:sym typeface="IBM Plex Sans Light"/>
              </a:rPr>
              <a:t> (e.g., </a:t>
            </a:r>
            <a:r>
              <a:rPr lang="en" sz="1500" i="1">
                <a:solidFill>
                  <a:schemeClr val="dk2"/>
                </a:solidFill>
                <a:latin typeface="IBM Plex Sans Light"/>
                <a:ea typeface="IBM Plex Sans Light"/>
                <a:cs typeface="IBM Plex Sans Light"/>
                <a:sym typeface="IBM Plex Sans Light"/>
              </a:rPr>
              <a:t>degradation, management</a:t>
            </a:r>
            <a:r>
              <a:rPr lang="en" sz="1500">
                <a:solidFill>
                  <a:schemeClr val="dk2"/>
                </a:solidFill>
                <a:latin typeface="IBM Plex Sans Light"/>
                <a:ea typeface="IBM Plex Sans Light"/>
                <a:cs typeface="IBM Plex Sans Light"/>
                <a:sym typeface="IBM Plex Sans Light"/>
              </a:rPr>
              <a:t>) from </a:t>
            </a:r>
            <a:r>
              <a:rPr lang="en" sz="1500" b="1">
                <a:solidFill>
                  <a:schemeClr val="dk2"/>
                </a:solidFill>
                <a:latin typeface="IBM Plex Sans"/>
                <a:ea typeface="IBM Plex Sans"/>
                <a:cs typeface="IBM Plex Sans"/>
                <a:sym typeface="IBM Plex Sans"/>
              </a:rPr>
              <a:t>long-term forest conversion</a:t>
            </a:r>
            <a:r>
              <a:rPr lang="en" sz="1500">
                <a:solidFill>
                  <a:schemeClr val="dk2"/>
                </a:solidFill>
                <a:latin typeface="IBM Plex Sans Light"/>
                <a:ea typeface="IBM Plex Sans Light"/>
                <a:cs typeface="IBM Plex Sans Light"/>
                <a:sym typeface="IBM Plex Sans Light"/>
              </a:rPr>
              <a:t> (e.g., </a:t>
            </a:r>
            <a:r>
              <a:rPr lang="en" sz="1500" i="1">
                <a:solidFill>
                  <a:schemeClr val="dk2"/>
                </a:solidFill>
                <a:latin typeface="IBM Plex Sans Light"/>
                <a:ea typeface="IBM Plex Sans Light"/>
                <a:cs typeface="IBM Plex Sans Light"/>
                <a:sym typeface="IBM Plex Sans Light"/>
              </a:rPr>
              <a:t>deforestation</a:t>
            </a:r>
            <a:r>
              <a:rPr lang="en" sz="1500">
                <a:solidFill>
                  <a:schemeClr val="dk2"/>
                </a:solidFill>
                <a:latin typeface="IBM Plex Sans Light"/>
                <a:ea typeface="IBM Plex Sans Light"/>
                <a:cs typeface="IBM Plex Sans Light"/>
                <a:sym typeface="IBM Plex Sans Light"/>
              </a:rPr>
              <a:t>) is important for:</a:t>
            </a:r>
            <a:endParaRPr sz="700">
              <a:solidFill>
                <a:schemeClr val="dk2"/>
              </a:solidFill>
              <a:latin typeface="IBM Plex Sans Light"/>
              <a:ea typeface="IBM Plex Sans Light"/>
              <a:cs typeface="IBM Plex Sans Light"/>
              <a:sym typeface="IBM Plex Sans Light"/>
            </a:endParaRPr>
          </a:p>
          <a:p>
            <a:pPr marL="368300" marR="0" lvl="1" indent="-133350" algn="l" rtl="0">
              <a:spcBef>
                <a:spcPts val="300"/>
              </a:spcBef>
              <a:spcAft>
                <a:spcPts val="0"/>
              </a:spcAft>
              <a:buClr>
                <a:schemeClr val="dk2"/>
              </a:buClr>
              <a:buSzPts val="1300"/>
              <a:buFont typeface="IBM Plex Sans Light"/>
              <a:buChar char="–"/>
            </a:pPr>
            <a:r>
              <a:rPr lang="en" sz="1300" i="0" u="none" strike="noStrike" cap="none">
                <a:solidFill>
                  <a:schemeClr val="dk2"/>
                </a:solidFill>
                <a:latin typeface="IBM Plex Sans Light"/>
                <a:ea typeface="IBM Plex Sans Light"/>
                <a:cs typeface="IBM Plex Sans Light"/>
                <a:sym typeface="IBM Plex Sans Light"/>
              </a:rPr>
              <a:t> understanding different carbon and ecological implications</a:t>
            </a:r>
            <a:endParaRPr sz="700">
              <a:solidFill>
                <a:schemeClr val="dk2"/>
              </a:solidFill>
              <a:latin typeface="IBM Plex Sans Light"/>
              <a:ea typeface="IBM Plex Sans Light"/>
              <a:cs typeface="IBM Plex Sans Light"/>
              <a:sym typeface="IBM Plex Sans Light"/>
            </a:endParaRPr>
          </a:p>
          <a:p>
            <a:pPr marL="368300" marR="0" lvl="1" indent="-133350" algn="l" rtl="0">
              <a:spcBef>
                <a:spcPts val="300"/>
              </a:spcBef>
              <a:spcAft>
                <a:spcPts val="0"/>
              </a:spcAft>
              <a:buClr>
                <a:schemeClr val="dk2"/>
              </a:buClr>
              <a:buSzPts val="1300"/>
              <a:buFont typeface="IBM Plex Sans Light"/>
              <a:buChar char="–"/>
            </a:pPr>
            <a:r>
              <a:rPr lang="en" sz="1300" i="0" u="none" strike="noStrike" cap="none">
                <a:solidFill>
                  <a:schemeClr val="dk2"/>
                </a:solidFill>
                <a:latin typeface="IBM Plex Sans Light"/>
                <a:ea typeface="IBM Plex Sans Light"/>
                <a:cs typeface="IBM Plex Sans Light"/>
                <a:sym typeface="IBM Plex Sans Light"/>
              </a:rPr>
              <a:t>developing appropriate policy response</a:t>
            </a:r>
            <a:endParaRPr sz="700">
              <a:solidFill>
                <a:schemeClr val="dk2"/>
              </a:solidFill>
              <a:latin typeface="IBM Plex Sans Light"/>
              <a:ea typeface="IBM Plex Sans Light"/>
              <a:cs typeface="IBM Plex Sans Light"/>
            </a:endParaRPr>
          </a:p>
          <a:p>
            <a:pPr marL="368300" marR="0" lvl="1" indent="-133350" algn="l" rtl="0">
              <a:spcBef>
                <a:spcPts val="300"/>
              </a:spcBef>
              <a:spcAft>
                <a:spcPts val="0"/>
              </a:spcAft>
              <a:buClr>
                <a:schemeClr val="dk2"/>
              </a:buClr>
              <a:buSzPts val="1300"/>
              <a:buFont typeface="IBM Plex Sans Light"/>
              <a:buChar char="–"/>
            </a:pPr>
            <a:r>
              <a:rPr lang="en" sz="1300" i="0" u="none" strike="noStrike" cap="none">
                <a:solidFill>
                  <a:schemeClr val="dk2"/>
                </a:solidFill>
                <a:latin typeface="IBM Plex Sans Light"/>
                <a:ea typeface="IBM Plex Sans Light"/>
                <a:cs typeface="IBM Plex Sans Light"/>
                <a:sym typeface="IBM Plex Sans Light"/>
              </a:rPr>
              <a:t>tracking progress on global targets to end deforestation</a:t>
            </a:r>
            <a:endParaRPr sz="700">
              <a:solidFill>
                <a:schemeClr val="dk2"/>
              </a:solidFill>
              <a:latin typeface="IBM Plex Sans Light"/>
              <a:ea typeface="IBM Plex Sans Light"/>
              <a:cs typeface="IBM Plex Sans Light"/>
              <a:sym typeface="IBM Plex Sans Light"/>
            </a:endParaRPr>
          </a:p>
        </p:txBody>
      </p:sp>
      <p:sp>
        <p:nvSpPr>
          <p:cNvPr id="88" name="Google Shape;88;p17"/>
          <p:cNvSpPr txBox="1"/>
          <p:nvPr/>
        </p:nvSpPr>
        <p:spPr>
          <a:xfrm>
            <a:off x="3562104" y="3620096"/>
            <a:ext cx="5502521" cy="5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latin typeface="IBM Plex Sans Light"/>
                <a:ea typeface="IBM Plex Sans"/>
                <a:cs typeface="IBM Plex Sans"/>
                <a:sym typeface="IBM Plex Sans"/>
              </a:rPr>
              <a:t>Global tree cover loss (Hansen et al. 2013), available on Global Forest Watch</a:t>
            </a:r>
            <a:endParaRPr lang="en" sz="1100">
              <a:solidFill>
                <a:schemeClr val="dk2"/>
              </a:solidFill>
              <a:latin typeface="IBM Plex Sans Light"/>
              <a:ea typeface="IBM Plex Sans"/>
              <a:cs typeface="IBM Plex Sans"/>
            </a:endParaRPr>
          </a:p>
          <a:p>
            <a:r>
              <a:rPr lang="en" sz="1100">
                <a:solidFill>
                  <a:schemeClr val="dk2"/>
                </a:solidFill>
                <a:latin typeface="IBM Plex Sans Light"/>
                <a:ea typeface="IBM Plex Sans"/>
                <a:cs typeface="IBM Plex Sans"/>
              </a:rPr>
              <a:t>Link: </a:t>
            </a:r>
            <a:r>
              <a:rPr lang="en" sz="1100">
                <a:solidFill>
                  <a:schemeClr val="dk2"/>
                </a:solidFill>
                <a:ea typeface="IBM Plex Sans"/>
                <a:hlinkClick r:id="rId3"/>
              </a:rPr>
              <a:t>https://gfw.global/7MQzOM</a:t>
            </a:r>
            <a:endParaRPr lang="en" sz="1100">
              <a:solidFill>
                <a:schemeClr val="dk2"/>
              </a:solidFill>
              <a:latin typeface="IBM Plex Sans Light"/>
              <a:ea typeface="IBM Plex Sans"/>
              <a:hlinkClick r:id="rId3"/>
            </a:endParaRPr>
          </a:p>
          <a:p>
            <a:endParaRPr lang="en" sz="1100">
              <a:solidFill>
                <a:schemeClr val="dk2"/>
              </a:solidFill>
              <a:ea typeface="IBM Plex Sans"/>
            </a:endParaRPr>
          </a:p>
          <a:p>
            <a:endParaRPr lang="en" sz="1100">
              <a:solidFill>
                <a:schemeClr val="dk2"/>
              </a:solidFill>
              <a:latin typeface="IBM Plex Sans Light"/>
              <a:ea typeface="IBM Plex Sans"/>
            </a:endParaRPr>
          </a:p>
        </p:txBody>
      </p:sp>
      <p:pic>
        <p:nvPicPr>
          <p:cNvPr id="2" name="Picture 1" descr="A map of the world&#10;&#10;AI-generated content may be incorrect.">
            <a:extLst>
              <a:ext uri="{FF2B5EF4-FFF2-40B4-BE49-F238E27FC236}">
                <a16:creationId xmlns:a16="http://schemas.microsoft.com/office/drawing/2014/main" id="{29743B07-5411-F7C2-AE9D-F268AC8463E8}"/>
              </a:ext>
            </a:extLst>
          </p:cNvPr>
          <p:cNvPicPr>
            <a:picLocks noChangeAspect="1"/>
          </p:cNvPicPr>
          <p:nvPr/>
        </p:nvPicPr>
        <p:blipFill>
          <a:blip r:embed="rId4"/>
          <a:stretch>
            <a:fillRect/>
          </a:stretch>
        </p:blipFill>
        <p:spPr>
          <a:xfrm>
            <a:off x="3654592" y="1101444"/>
            <a:ext cx="5409198" cy="25195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field of plants&#10;&#10;AI-generated content may be incorrect.">
            <a:extLst>
              <a:ext uri="{FF2B5EF4-FFF2-40B4-BE49-F238E27FC236}">
                <a16:creationId xmlns:a16="http://schemas.microsoft.com/office/drawing/2014/main" id="{E1145623-B615-290D-E9E2-A1B20628F336}"/>
              </a:ext>
            </a:extLst>
          </p:cNvPr>
          <p:cNvPicPr>
            <a:picLocks noChangeAspect="1"/>
          </p:cNvPicPr>
          <p:nvPr/>
        </p:nvPicPr>
        <p:blipFill>
          <a:blip r:embed="rId3"/>
          <a:stretch>
            <a:fillRect/>
          </a:stretch>
        </p:blipFill>
        <p:spPr>
          <a:xfrm>
            <a:off x="0" y="488"/>
            <a:ext cx="9144000" cy="5142523"/>
          </a:xfrm>
          <a:prstGeom prst="rect">
            <a:avLst/>
          </a:prstGeom>
        </p:spPr>
      </p:pic>
    </p:spTree>
    <p:extLst>
      <p:ext uri="{BB962C8B-B14F-4D97-AF65-F5344CB8AC3E}">
        <p14:creationId xmlns:p14="http://schemas.microsoft.com/office/powerpoint/2010/main" val="62826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IBM Plex Sans SemiBold"/>
                <a:ea typeface="IBM Plex Sans SemiBold"/>
                <a:cs typeface="IBM Plex Sans SemiBold"/>
                <a:sym typeface="IBM Plex Sans SemiBold"/>
              </a:rPr>
              <a:t>Additional slides</a:t>
            </a:r>
            <a:endParaRPr>
              <a:latin typeface="IBM Plex Sans SemiBold"/>
              <a:ea typeface="IBM Plex Sans SemiBold"/>
              <a:cs typeface="IBM Plex Sans SemiBold"/>
              <a:sym typeface="IBM Plex Sans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p:nvPr/>
        </p:nvSpPr>
        <p:spPr>
          <a:xfrm>
            <a:off x="366634" y="212049"/>
            <a:ext cx="8005500" cy="667200"/>
          </a:xfrm>
          <a:prstGeom prst="rect">
            <a:avLst/>
          </a:prstGeom>
          <a:noFill/>
          <a:ln>
            <a:noFill/>
          </a:ln>
        </p:spPr>
        <p:txBody>
          <a:bodyPr spcFirstLastPara="1" wrap="square" lIns="45725" tIns="22850" rIns="45725" bIns="22850" anchor="ctr" anchorCtr="0">
            <a:noAutofit/>
          </a:bodyPr>
          <a:lstStyle/>
          <a:p>
            <a:pPr marL="0" marR="0" lvl="0" indent="0" algn="l" rtl="0">
              <a:lnSpc>
                <a:spcPct val="90000"/>
              </a:lnSpc>
              <a:spcBef>
                <a:spcPts val="0"/>
              </a:spcBef>
              <a:spcAft>
                <a:spcPts val="0"/>
              </a:spcAft>
              <a:buClr>
                <a:srgbClr val="97BD3D"/>
              </a:buClr>
              <a:buSzPts val="2700"/>
              <a:buFont typeface="Arial"/>
              <a:buNone/>
            </a:pPr>
            <a:r>
              <a:rPr lang="en" sz="2700">
                <a:solidFill>
                  <a:schemeClr val="dk1"/>
                </a:solidFill>
                <a:latin typeface="IBM Plex Sans SemiBold"/>
                <a:ea typeface="IBM Plex Sans SemiBold"/>
                <a:cs typeface="IBM Plex Sans SemiBold"/>
                <a:sym typeface="IBM Plex Sans SemiBold"/>
              </a:rPr>
              <a:t>Training data collection</a:t>
            </a:r>
            <a:endParaRPr sz="700">
              <a:solidFill>
                <a:schemeClr val="dk1"/>
              </a:solidFill>
              <a:latin typeface="IBM Plex Sans SemiBold"/>
              <a:ea typeface="IBM Plex Sans SemiBold"/>
              <a:cs typeface="IBM Plex Sans SemiBold"/>
              <a:sym typeface="IBM Plex Sans SemiBold"/>
            </a:endParaRPr>
          </a:p>
        </p:txBody>
      </p:sp>
      <p:pic>
        <p:nvPicPr>
          <p:cNvPr id="269" name="Google Shape;269;p36"/>
          <p:cNvPicPr preferRelativeResize="0"/>
          <p:nvPr/>
        </p:nvPicPr>
        <p:blipFill rotWithShape="1">
          <a:blip r:embed="rId3">
            <a:alphaModFix/>
          </a:blip>
          <a:srcRect/>
          <a:stretch/>
        </p:blipFill>
        <p:spPr>
          <a:xfrm>
            <a:off x="3301350" y="879250"/>
            <a:ext cx="5530174" cy="2797150"/>
          </a:xfrm>
          <a:prstGeom prst="rect">
            <a:avLst/>
          </a:prstGeom>
          <a:noFill/>
          <a:ln>
            <a:noFill/>
          </a:ln>
        </p:spPr>
      </p:pic>
      <p:pic>
        <p:nvPicPr>
          <p:cNvPr id="270" name="Google Shape;270;p36"/>
          <p:cNvPicPr preferRelativeResize="0"/>
          <p:nvPr/>
        </p:nvPicPr>
        <p:blipFill rotWithShape="1">
          <a:blip r:embed="rId4">
            <a:alphaModFix/>
          </a:blip>
          <a:srcRect l="14662" t="3079" r="8567" b="4720"/>
          <a:stretch/>
        </p:blipFill>
        <p:spPr>
          <a:xfrm>
            <a:off x="1670800" y="951150"/>
            <a:ext cx="1448224" cy="1321626"/>
          </a:xfrm>
          <a:prstGeom prst="rect">
            <a:avLst/>
          </a:prstGeom>
          <a:noFill/>
          <a:ln>
            <a:noFill/>
          </a:ln>
        </p:spPr>
      </p:pic>
      <p:pic>
        <p:nvPicPr>
          <p:cNvPr id="271" name="Google Shape;271;p36"/>
          <p:cNvPicPr preferRelativeResize="0"/>
          <p:nvPr/>
        </p:nvPicPr>
        <p:blipFill rotWithShape="1">
          <a:blip r:embed="rId5">
            <a:alphaModFix/>
          </a:blip>
          <a:srcRect l="7011"/>
          <a:stretch/>
        </p:blipFill>
        <p:spPr>
          <a:xfrm>
            <a:off x="134700" y="951150"/>
            <a:ext cx="1448226" cy="1321626"/>
          </a:xfrm>
          <a:prstGeom prst="rect">
            <a:avLst/>
          </a:prstGeom>
          <a:noFill/>
          <a:ln>
            <a:noFill/>
          </a:ln>
        </p:spPr>
      </p:pic>
      <p:pic>
        <p:nvPicPr>
          <p:cNvPr id="272" name="Google Shape;272;p36"/>
          <p:cNvPicPr preferRelativeResize="0"/>
          <p:nvPr/>
        </p:nvPicPr>
        <p:blipFill>
          <a:blip r:embed="rId6">
            <a:alphaModFix/>
          </a:blip>
          <a:stretch>
            <a:fillRect/>
          </a:stretch>
        </p:blipFill>
        <p:spPr>
          <a:xfrm>
            <a:off x="246300" y="2686775"/>
            <a:ext cx="2711100" cy="1615675"/>
          </a:xfrm>
          <a:prstGeom prst="rect">
            <a:avLst/>
          </a:prstGeom>
          <a:noFill/>
          <a:ln>
            <a:noFill/>
          </a:ln>
        </p:spPr>
      </p:pic>
      <p:sp>
        <p:nvSpPr>
          <p:cNvPr id="273" name="Google Shape;273;p36"/>
          <p:cNvSpPr txBox="1"/>
          <p:nvPr/>
        </p:nvSpPr>
        <p:spPr>
          <a:xfrm>
            <a:off x="308625" y="2272775"/>
            <a:ext cx="28104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IBM Plex Sans Light"/>
                <a:ea typeface="IBM Plex Sans Light"/>
                <a:cs typeface="IBM Plex Sans Light"/>
                <a:sym typeface="IBM Plex Sans Light"/>
              </a:rPr>
              <a:t>Google Earth Pro historical imagery</a:t>
            </a:r>
            <a:endParaRPr sz="1200">
              <a:solidFill>
                <a:schemeClr val="dk2"/>
              </a:solidFill>
              <a:latin typeface="IBM Plex Sans Light"/>
              <a:ea typeface="IBM Plex Sans Light"/>
              <a:cs typeface="IBM Plex Sans Light"/>
              <a:sym typeface="IBM Plex Sans Light"/>
            </a:endParaRPr>
          </a:p>
        </p:txBody>
      </p:sp>
      <p:sp>
        <p:nvSpPr>
          <p:cNvPr id="274" name="Google Shape;274;p36"/>
          <p:cNvSpPr txBox="1"/>
          <p:nvPr/>
        </p:nvSpPr>
        <p:spPr>
          <a:xfrm>
            <a:off x="246300" y="4357000"/>
            <a:ext cx="28104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IBM Plex Sans Light"/>
                <a:ea typeface="IBM Plex Sans Light"/>
                <a:cs typeface="IBM Plex Sans Light"/>
                <a:sym typeface="IBM Plex Sans Light"/>
              </a:rPr>
              <a:t>ESRI Wayback historical imagery</a:t>
            </a:r>
            <a:endParaRPr sz="1200">
              <a:solidFill>
                <a:schemeClr val="dk2"/>
              </a:solidFill>
              <a:latin typeface="IBM Plex Sans Light"/>
              <a:ea typeface="IBM Plex Sans Light"/>
              <a:cs typeface="IBM Plex Sans Light"/>
              <a:sym typeface="IBM Plex Sans Light"/>
            </a:endParaRPr>
          </a:p>
        </p:txBody>
      </p:sp>
      <p:sp>
        <p:nvSpPr>
          <p:cNvPr id="275" name="Google Shape;275;p36"/>
          <p:cNvSpPr txBox="1"/>
          <p:nvPr/>
        </p:nvSpPr>
        <p:spPr>
          <a:xfrm>
            <a:off x="3343400" y="3939250"/>
            <a:ext cx="5436300" cy="6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IBM Plex Sans Light"/>
                <a:ea typeface="IBM Plex Sans Light"/>
                <a:cs typeface="IBM Plex Sans Light"/>
                <a:sym typeface="IBM Plex Sans Light"/>
              </a:rPr>
              <a:t>Google Earth Engine app to view Landsat and Sentinel-2 images, Planet, Landsat time series (SWIR1 and indices), loss data and other contextual layers, and record interpretation</a:t>
            </a:r>
            <a:endParaRPr sz="1200">
              <a:solidFill>
                <a:schemeClr val="dk2"/>
              </a:solidFill>
              <a:latin typeface="IBM Plex Sans Light"/>
              <a:ea typeface="IBM Plex Sans Light"/>
              <a:cs typeface="IBM Plex Sans Light"/>
              <a:sym typeface="IBM Plex Sans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311700" y="27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IBM Plex Sans SemiBold"/>
                <a:ea typeface="IBM Plex Sans SemiBold"/>
                <a:cs typeface="IBM Plex Sans SemiBold"/>
                <a:sym typeface="IBM Plex Sans SemiBold"/>
              </a:rPr>
              <a:t>Overall flow of data and model training</a:t>
            </a:r>
            <a:endParaRPr>
              <a:latin typeface="IBM Plex Sans SemiBold"/>
              <a:ea typeface="IBM Plex Sans SemiBold"/>
              <a:cs typeface="IBM Plex Sans SemiBold"/>
              <a:sym typeface="IBM Plex Sans SemiBold"/>
            </a:endParaRPr>
          </a:p>
        </p:txBody>
      </p:sp>
      <p:pic>
        <p:nvPicPr>
          <p:cNvPr id="132" name="Google Shape;132;p22"/>
          <p:cNvPicPr preferRelativeResize="0"/>
          <p:nvPr/>
        </p:nvPicPr>
        <p:blipFill rotWithShape="1">
          <a:blip r:embed="rId3">
            <a:alphaModFix/>
          </a:blip>
          <a:srcRect t="-2859"/>
          <a:stretch/>
        </p:blipFill>
        <p:spPr>
          <a:xfrm>
            <a:off x="496175" y="1256750"/>
            <a:ext cx="7616926" cy="3353625"/>
          </a:xfrm>
          <a:prstGeom prst="rect">
            <a:avLst/>
          </a:prstGeom>
          <a:noFill/>
          <a:ln>
            <a:noFill/>
          </a:ln>
        </p:spPr>
      </p:pic>
      <p:pic>
        <p:nvPicPr>
          <p:cNvPr id="133" name="Google Shape;133;p22"/>
          <p:cNvPicPr preferRelativeResize="0"/>
          <p:nvPr/>
        </p:nvPicPr>
        <p:blipFill>
          <a:blip r:embed="rId4">
            <a:alphaModFix/>
          </a:blip>
          <a:stretch>
            <a:fillRect/>
          </a:stretch>
        </p:blipFill>
        <p:spPr>
          <a:xfrm>
            <a:off x="7792375" y="2005188"/>
            <a:ext cx="481200" cy="481200"/>
          </a:xfrm>
          <a:prstGeom prst="rect">
            <a:avLst/>
          </a:prstGeom>
          <a:noFill/>
          <a:ln>
            <a:noFill/>
          </a:ln>
        </p:spPr>
      </p:pic>
      <p:pic>
        <p:nvPicPr>
          <p:cNvPr id="134" name="Google Shape;134;p22"/>
          <p:cNvPicPr preferRelativeResize="0"/>
          <p:nvPr/>
        </p:nvPicPr>
        <p:blipFill>
          <a:blip r:embed="rId4">
            <a:alphaModFix/>
          </a:blip>
          <a:stretch>
            <a:fillRect/>
          </a:stretch>
        </p:blipFill>
        <p:spPr>
          <a:xfrm>
            <a:off x="2590150" y="1976250"/>
            <a:ext cx="481200" cy="48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6FD0-CDD2-B8C3-E91F-A176648FB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5A5C7-E25A-4707-F500-A7440FA83A5E}"/>
              </a:ext>
            </a:extLst>
          </p:cNvPr>
          <p:cNvSpPr>
            <a:spLocks noGrp="1"/>
          </p:cNvSpPr>
          <p:nvPr>
            <p:ph type="title"/>
          </p:nvPr>
        </p:nvSpPr>
        <p:spPr>
          <a:xfrm>
            <a:off x="457200" y="152050"/>
            <a:ext cx="8229600" cy="746882"/>
          </a:xfrm>
        </p:spPr>
        <p:txBody>
          <a:bodyPr/>
          <a:lstStyle/>
          <a:p>
            <a:r>
              <a:rPr lang="en-US">
                <a:solidFill>
                  <a:srgbClr val="97BD3C"/>
                </a:solidFill>
                <a:latin typeface="Arial"/>
                <a:cs typeface="Arial"/>
              </a:rPr>
              <a:t>Accuracy improvements</a:t>
            </a:r>
            <a:endParaRPr lang="en-US">
              <a:solidFill>
                <a:srgbClr val="97BD3C"/>
              </a:solidFill>
            </a:endParaRPr>
          </a:p>
        </p:txBody>
      </p:sp>
      <p:pic>
        <p:nvPicPr>
          <p:cNvPr id="7" name="Content Placeholder 6" descr="A graph of a number of drivers&#10;&#10;AI-generated content may be incorrect.">
            <a:extLst>
              <a:ext uri="{FF2B5EF4-FFF2-40B4-BE49-F238E27FC236}">
                <a16:creationId xmlns:a16="http://schemas.microsoft.com/office/drawing/2014/main" id="{EB21B512-C1F9-26F8-3A31-D926EA59ED41}"/>
              </a:ext>
            </a:extLst>
          </p:cNvPr>
          <p:cNvPicPr>
            <a:picLocks noGrp="1" noChangeAspect="1"/>
          </p:cNvPicPr>
          <p:nvPr>
            <p:ph idx="1"/>
          </p:nvPr>
        </p:nvPicPr>
        <p:blipFill>
          <a:blip r:embed="rId3"/>
          <a:stretch>
            <a:fillRect/>
          </a:stretch>
        </p:blipFill>
        <p:spPr>
          <a:xfrm>
            <a:off x="1436630" y="814389"/>
            <a:ext cx="5520323" cy="4116068"/>
          </a:xfrm>
          <a:prstGeom prst="rect">
            <a:avLst/>
          </a:prstGeom>
          <a:noFill/>
        </p:spPr>
      </p:pic>
      <p:sp>
        <p:nvSpPr>
          <p:cNvPr id="3" name="TextBox 2">
            <a:extLst>
              <a:ext uri="{FF2B5EF4-FFF2-40B4-BE49-F238E27FC236}">
                <a16:creationId xmlns:a16="http://schemas.microsoft.com/office/drawing/2014/main" id="{E25591AD-15D5-3FF9-71C9-642926E15E2C}"/>
              </a:ext>
            </a:extLst>
          </p:cNvPr>
          <p:cNvSpPr txBox="1"/>
          <p:nvPr/>
        </p:nvSpPr>
        <p:spPr>
          <a:xfrm>
            <a:off x="1708500" y="4268849"/>
            <a:ext cx="1612955"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a:ea typeface="Calibri"/>
              </a:rPr>
              <a:t>Overall accuracy</a:t>
            </a:r>
            <a:endParaRPr lang="en-US" sz="1050" b="1"/>
          </a:p>
        </p:txBody>
      </p:sp>
      <p:sp>
        <p:nvSpPr>
          <p:cNvPr id="4" name="TextBox 3">
            <a:extLst>
              <a:ext uri="{FF2B5EF4-FFF2-40B4-BE49-F238E27FC236}">
                <a16:creationId xmlns:a16="http://schemas.microsoft.com/office/drawing/2014/main" id="{1B9FEDB3-D565-5F8F-ADA4-6DFE0D168B98}"/>
              </a:ext>
            </a:extLst>
          </p:cNvPr>
          <p:cNvSpPr txBox="1"/>
          <p:nvPr/>
        </p:nvSpPr>
        <p:spPr>
          <a:xfrm>
            <a:off x="3896786" y="4267908"/>
            <a:ext cx="76286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ea typeface="Calibri"/>
                <a:cs typeface="Calibri"/>
              </a:rPr>
              <a:t>89 ± 3%</a:t>
            </a:r>
            <a:endParaRPr lang="en-US" sz="1050"/>
          </a:p>
        </p:txBody>
      </p:sp>
      <p:sp>
        <p:nvSpPr>
          <p:cNvPr id="5" name="TextBox 4">
            <a:extLst>
              <a:ext uri="{FF2B5EF4-FFF2-40B4-BE49-F238E27FC236}">
                <a16:creationId xmlns:a16="http://schemas.microsoft.com/office/drawing/2014/main" id="{EA6114F9-0D68-AF23-612C-B941B98895A6}"/>
              </a:ext>
            </a:extLst>
          </p:cNvPr>
          <p:cNvSpPr txBox="1"/>
          <p:nvPr/>
        </p:nvSpPr>
        <p:spPr>
          <a:xfrm>
            <a:off x="5377064" y="4267907"/>
            <a:ext cx="762863"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ea typeface="Calibri"/>
                <a:cs typeface="Calibri"/>
              </a:rPr>
              <a:t>91 ± 1%</a:t>
            </a:r>
            <a:endParaRPr lang="en-US" sz="1050"/>
          </a:p>
        </p:txBody>
      </p:sp>
    </p:spTree>
    <p:extLst>
      <p:ext uri="{BB962C8B-B14F-4D97-AF65-F5344CB8AC3E}">
        <p14:creationId xmlns:p14="http://schemas.microsoft.com/office/powerpoint/2010/main" val="676816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11700" y="41780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200000"/>
              </a:lnSpc>
              <a:spcBef>
                <a:spcPts val="0"/>
              </a:spcBef>
              <a:spcAft>
                <a:spcPts val="0"/>
              </a:spcAft>
              <a:buNone/>
            </a:pPr>
            <a:r>
              <a:rPr lang="en" sz="2400">
                <a:latin typeface="IBM Plex Sans SemiBold"/>
                <a:ea typeface="IBM Plex Sans SemiBold"/>
                <a:cs typeface="IBM Plex Sans SemiBold"/>
                <a:sym typeface="IBM Plex Sans SemiBold"/>
              </a:rPr>
              <a:t>Validation data collection</a:t>
            </a:r>
            <a:endParaRPr sz="2400">
              <a:latin typeface="IBM Plex Sans SemiBold"/>
              <a:ea typeface="IBM Plex Sans SemiBold"/>
              <a:cs typeface="IBM Plex Sans SemiBold"/>
              <a:sym typeface="IBM Plex Sans SemiBold"/>
            </a:endParaRPr>
          </a:p>
        </p:txBody>
      </p:sp>
      <p:sp>
        <p:nvSpPr>
          <p:cNvPr id="154" name="Google Shape;154;p25"/>
          <p:cNvSpPr txBox="1">
            <a:spLocks noGrp="1"/>
          </p:cNvSpPr>
          <p:nvPr>
            <p:ph type="body" idx="1"/>
          </p:nvPr>
        </p:nvSpPr>
        <p:spPr>
          <a:xfrm>
            <a:off x="311700" y="1447425"/>
            <a:ext cx="2316900" cy="3156000"/>
          </a:xfrm>
          <a:prstGeom prst="rect">
            <a:avLst/>
          </a:prstGeom>
        </p:spPr>
        <p:txBody>
          <a:bodyPr spcFirstLastPara="1" wrap="square" lIns="91425" tIns="91425" rIns="91425" bIns="91425" anchor="t" anchorCtr="0">
            <a:normAutofit lnSpcReduction="10000"/>
          </a:bodyPr>
          <a:lstStyle/>
          <a:p>
            <a:pPr marL="228600" lvl="0" indent="-209550" algn="l" rtl="0">
              <a:lnSpc>
                <a:spcPct val="100000"/>
              </a:lnSpc>
              <a:spcBef>
                <a:spcPts val="0"/>
              </a:spcBef>
              <a:spcAft>
                <a:spcPts val="0"/>
              </a:spcAft>
              <a:buSzPts val="1500"/>
              <a:buFont typeface="IBM Plex Sans Light"/>
              <a:buChar char="●"/>
            </a:pPr>
            <a:r>
              <a:rPr lang="en" sz="1500">
                <a:latin typeface="IBM Plex Sans Light"/>
                <a:ea typeface="IBM Plex Sans Light"/>
                <a:cs typeface="IBM Plex Sans Light"/>
                <a:sym typeface="IBM Plex Sans Light"/>
              </a:rPr>
              <a:t>Independent, probabilistic sample</a:t>
            </a:r>
            <a:endParaRPr sz="1500">
              <a:latin typeface="IBM Plex Sans Light"/>
              <a:ea typeface="IBM Plex Sans Light"/>
              <a:cs typeface="IBM Plex Sans Light"/>
              <a:sym typeface="IBM Plex Sans Light"/>
            </a:endParaRPr>
          </a:p>
          <a:p>
            <a:pPr marL="228600" lvl="0" indent="-209550" algn="l" rtl="0">
              <a:lnSpc>
                <a:spcPct val="100000"/>
              </a:lnSpc>
              <a:spcBef>
                <a:spcPts val="0"/>
              </a:spcBef>
              <a:spcAft>
                <a:spcPts val="0"/>
              </a:spcAft>
              <a:buSzPts val="1500"/>
              <a:buFont typeface="IBM Plex Sans Light"/>
              <a:buChar char="●"/>
            </a:pPr>
            <a:r>
              <a:rPr lang="en" sz="1500">
                <a:latin typeface="IBM Plex Sans Light"/>
                <a:ea typeface="IBM Plex Sans Light"/>
                <a:cs typeface="IBM Plex Sans Light"/>
                <a:sym typeface="IBM Plex Sans Light"/>
              </a:rPr>
              <a:t>Stratified random sample of </a:t>
            </a:r>
            <a:r>
              <a:rPr lang="en" sz="1500" b="1">
                <a:latin typeface="IBM Plex Sans"/>
                <a:ea typeface="IBM Plex Sans"/>
                <a:cs typeface="IBM Plex Sans"/>
                <a:sym typeface="IBM Plex Sans"/>
              </a:rPr>
              <a:t>3,574 plots</a:t>
            </a:r>
            <a:endParaRPr sz="1500" b="1">
              <a:latin typeface="IBM Plex Sans"/>
              <a:ea typeface="IBM Plex Sans"/>
              <a:cs typeface="IBM Plex Sans"/>
              <a:sym typeface="IBM Plex Sans"/>
            </a:endParaRPr>
          </a:p>
          <a:p>
            <a:pPr marL="228600" lvl="0" indent="-209550" algn="l" rtl="0">
              <a:lnSpc>
                <a:spcPct val="100000"/>
              </a:lnSpc>
              <a:spcBef>
                <a:spcPts val="0"/>
              </a:spcBef>
              <a:spcAft>
                <a:spcPts val="0"/>
              </a:spcAft>
              <a:buSzPts val="1500"/>
              <a:buFont typeface="IBM Plex Sans Light"/>
              <a:buChar char="●"/>
            </a:pPr>
            <a:r>
              <a:rPr lang="en" sz="1500">
                <a:latin typeface="IBM Plex Sans Light"/>
                <a:ea typeface="IBM Plex Sans Light"/>
                <a:cs typeface="IBM Plex Sans Light"/>
                <a:sym typeface="IBM Plex Sans Light"/>
              </a:rPr>
              <a:t>49 strata: 7 driver classes and 7 regions</a:t>
            </a:r>
            <a:endParaRPr sz="1500">
              <a:latin typeface="IBM Plex Sans Light"/>
              <a:ea typeface="IBM Plex Sans Light"/>
              <a:cs typeface="IBM Plex Sans Light"/>
              <a:sym typeface="IBM Plex Sans Light"/>
            </a:endParaRPr>
          </a:p>
          <a:p>
            <a:pPr marL="228600" lvl="0" indent="-209550" algn="l" rtl="0">
              <a:lnSpc>
                <a:spcPct val="100000"/>
              </a:lnSpc>
              <a:spcBef>
                <a:spcPts val="0"/>
              </a:spcBef>
              <a:spcAft>
                <a:spcPts val="0"/>
              </a:spcAft>
              <a:buSzPts val="1500"/>
              <a:buFont typeface="IBM Plex Sans Light"/>
              <a:buChar char="●"/>
            </a:pPr>
            <a:r>
              <a:rPr lang="en" sz="1500">
                <a:latin typeface="IBM Plex Sans Light"/>
                <a:ea typeface="IBM Plex Sans Light"/>
                <a:cs typeface="IBM Plex Sans Light"/>
                <a:sym typeface="IBM Plex Sans Light"/>
              </a:rPr>
              <a:t>Estimated the proportion of forest loss from 2001-2022 attributed to each driver</a:t>
            </a:r>
            <a:endParaRPr sz="1500">
              <a:latin typeface="IBM Plex Sans Light"/>
              <a:ea typeface="IBM Plex Sans Light"/>
              <a:cs typeface="IBM Plex Sans Light"/>
              <a:sym typeface="IBM Plex Sans Light"/>
            </a:endParaRPr>
          </a:p>
          <a:p>
            <a:pPr marL="228600" lvl="0" indent="-209550" algn="l" rtl="0">
              <a:lnSpc>
                <a:spcPct val="100000"/>
              </a:lnSpc>
              <a:spcBef>
                <a:spcPts val="0"/>
              </a:spcBef>
              <a:spcAft>
                <a:spcPts val="0"/>
              </a:spcAft>
              <a:buSzPts val="1500"/>
              <a:buFont typeface="IBM Plex Sans Light"/>
              <a:buChar char="●"/>
            </a:pPr>
            <a:r>
              <a:rPr lang="en" sz="1500">
                <a:latin typeface="IBM Plex Sans Light"/>
                <a:ea typeface="IBM Plex Sans Light"/>
                <a:cs typeface="IBM Plex Sans Light"/>
                <a:sym typeface="IBM Plex Sans Light"/>
              </a:rPr>
              <a:t>Estimate overall, user’s, and producer’s accuracy</a:t>
            </a:r>
            <a:endParaRPr sz="1500">
              <a:latin typeface="IBM Plex Sans Light"/>
              <a:ea typeface="IBM Plex Sans Light"/>
              <a:cs typeface="IBM Plex Sans Light"/>
              <a:sym typeface="IBM Plex Sans Light"/>
            </a:endParaRPr>
          </a:p>
          <a:p>
            <a:pPr marL="228600" lvl="0" indent="0" algn="l" rtl="0">
              <a:lnSpc>
                <a:spcPct val="100000"/>
              </a:lnSpc>
              <a:spcBef>
                <a:spcPts val="0"/>
              </a:spcBef>
              <a:spcAft>
                <a:spcPts val="0"/>
              </a:spcAft>
              <a:buNone/>
            </a:pPr>
            <a:endParaRPr sz="1500">
              <a:latin typeface="IBM Plex Sans SemiBold"/>
              <a:ea typeface="IBM Plex Sans SemiBold"/>
              <a:cs typeface="IBM Plex Sans SemiBold"/>
              <a:sym typeface="IBM Plex Sans SemiBold"/>
            </a:endParaRPr>
          </a:p>
          <a:p>
            <a:pPr marL="228600" lvl="0" indent="0" algn="l" rtl="0">
              <a:lnSpc>
                <a:spcPct val="100000"/>
              </a:lnSpc>
              <a:spcBef>
                <a:spcPts val="0"/>
              </a:spcBef>
              <a:spcAft>
                <a:spcPts val="0"/>
              </a:spcAft>
              <a:buNone/>
            </a:pPr>
            <a:endParaRPr sz="1500">
              <a:latin typeface="IBM Plex Sans Light"/>
              <a:ea typeface="IBM Plex Sans Light"/>
              <a:cs typeface="IBM Plex Sans Light"/>
              <a:sym typeface="IBM Plex Sans Light"/>
            </a:endParaRPr>
          </a:p>
        </p:txBody>
      </p:sp>
      <p:pic>
        <p:nvPicPr>
          <p:cNvPr id="155" name="Google Shape;155;p25"/>
          <p:cNvPicPr preferRelativeResize="0"/>
          <p:nvPr/>
        </p:nvPicPr>
        <p:blipFill>
          <a:blip r:embed="rId3">
            <a:alphaModFix/>
          </a:blip>
          <a:stretch>
            <a:fillRect/>
          </a:stretch>
        </p:blipFill>
        <p:spPr>
          <a:xfrm>
            <a:off x="2628713" y="1143713"/>
            <a:ext cx="6515277" cy="2630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ap&#10;&#10;AI-generated content may be incorrect.">
            <a:extLst>
              <a:ext uri="{FF2B5EF4-FFF2-40B4-BE49-F238E27FC236}">
                <a16:creationId xmlns:a16="http://schemas.microsoft.com/office/drawing/2014/main" id="{4EBFE7D5-6216-7E58-3084-8997E2B7AA03}"/>
              </a:ext>
            </a:extLst>
          </p:cNvPr>
          <p:cNvPicPr>
            <a:picLocks noChangeAspect="1"/>
          </p:cNvPicPr>
          <p:nvPr/>
        </p:nvPicPr>
        <p:blipFill>
          <a:blip r:embed="rId2"/>
          <a:stretch>
            <a:fillRect/>
          </a:stretch>
        </p:blipFill>
        <p:spPr>
          <a:xfrm>
            <a:off x="1325852" y="0"/>
            <a:ext cx="6159787" cy="5143500"/>
          </a:xfrm>
          <a:prstGeom prst="rect">
            <a:avLst/>
          </a:prstGeom>
        </p:spPr>
      </p:pic>
    </p:spTree>
    <p:extLst>
      <p:ext uri="{BB962C8B-B14F-4D97-AF65-F5344CB8AC3E}">
        <p14:creationId xmlns:p14="http://schemas.microsoft.com/office/powerpoint/2010/main" val="287586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F357F8-6C3F-5F35-7664-FD9D099E5BC5}"/>
              </a:ext>
            </a:extLst>
          </p:cNvPr>
          <p:cNvSpPr>
            <a:spLocks noGrp="1"/>
          </p:cNvSpPr>
          <p:nvPr>
            <p:ph type="title"/>
          </p:nvPr>
        </p:nvSpPr>
        <p:spPr>
          <a:xfrm>
            <a:off x="332867" y="148692"/>
            <a:ext cx="8520600" cy="572700"/>
          </a:xfrm>
        </p:spPr>
        <p:txBody>
          <a:bodyPr>
            <a:normAutofit fontScale="90000"/>
          </a:bodyPr>
          <a:lstStyle/>
          <a:p>
            <a:r>
              <a:rPr lang="en" sz="2700">
                <a:latin typeface="IBM Plex Sans SemiBold"/>
              </a:rPr>
              <a:t>Why natural disturbances matter</a:t>
            </a:r>
          </a:p>
        </p:txBody>
      </p:sp>
      <p:sp>
        <p:nvSpPr>
          <p:cNvPr id="6" name="Text Placeholder 5">
            <a:extLst>
              <a:ext uri="{FF2B5EF4-FFF2-40B4-BE49-F238E27FC236}">
                <a16:creationId xmlns:a16="http://schemas.microsoft.com/office/drawing/2014/main" id="{4CF00FA2-3F05-D90A-B75A-632F52C19911}"/>
              </a:ext>
            </a:extLst>
          </p:cNvPr>
          <p:cNvSpPr>
            <a:spLocks noGrp="1"/>
          </p:cNvSpPr>
          <p:nvPr>
            <p:ph type="body" idx="1"/>
          </p:nvPr>
        </p:nvSpPr>
        <p:spPr>
          <a:xfrm>
            <a:off x="411486" y="866725"/>
            <a:ext cx="3999900" cy="3416400"/>
          </a:xfrm>
        </p:spPr>
        <p:txBody>
          <a:bodyPr/>
          <a:lstStyle/>
          <a:p>
            <a:pPr marL="139700" indent="0">
              <a:buNone/>
            </a:pPr>
            <a:r>
              <a:rPr lang="en-US">
                <a:latin typeface="IBM Plex Sans Light"/>
              </a:rPr>
              <a:t>Natural disturbances behave differently </a:t>
            </a:r>
          </a:p>
          <a:p>
            <a:pPr>
              <a:lnSpc>
                <a:spcPct val="114999"/>
              </a:lnSpc>
            </a:pPr>
            <a:r>
              <a:rPr lang="en-US">
                <a:latin typeface="IBM Plex Sans Light"/>
              </a:rPr>
              <a:t>Often temporary (forest regrowth)</a:t>
            </a:r>
          </a:p>
          <a:p>
            <a:pPr>
              <a:lnSpc>
                <a:spcPct val="114999"/>
              </a:lnSpc>
            </a:pPr>
            <a:r>
              <a:rPr lang="en-US">
                <a:latin typeface="IBM Plex Sans Light"/>
              </a:rPr>
              <a:t>Cyclical and climate-driven </a:t>
            </a:r>
          </a:p>
          <a:p>
            <a:pPr>
              <a:lnSpc>
                <a:spcPct val="114999"/>
              </a:lnSpc>
            </a:pPr>
            <a:r>
              <a:rPr lang="en-US">
                <a:latin typeface="IBM Plex Sans Light"/>
              </a:rPr>
              <a:t>Highly variable across regions </a:t>
            </a:r>
          </a:p>
          <a:p>
            <a:pPr lvl="1">
              <a:lnSpc>
                <a:spcPct val="114999"/>
              </a:lnSpc>
            </a:pPr>
            <a:endParaRPr lang="en-US"/>
          </a:p>
          <a:p>
            <a:pPr lvl="1">
              <a:lnSpc>
                <a:spcPct val="114999"/>
              </a:lnSpc>
            </a:pPr>
            <a:endParaRPr lang="en-US"/>
          </a:p>
        </p:txBody>
      </p:sp>
      <p:sp>
        <p:nvSpPr>
          <p:cNvPr id="7" name="Text Placeholder 6">
            <a:extLst>
              <a:ext uri="{FF2B5EF4-FFF2-40B4-BE49-F238E27FC236}">
                <a16:creationId xmlns:a16="http://schemas.microsoft.com/office/drawing/2014/main" id="{58B8AADD-DE39-D01F-BF23-75BC7BB030A3}"/>
              </a:ext>
            </a:extLst>
          </p:cNvPr>
          <p:cNvSpPr>
            <a:spLocks noGrp="1"/>
          </p:cNvSpPr>
          <p:nvPr>
            <p:ph type="body" idx="2"/>
          </p:nvPr>
        </p:nvSpPr>
        <p:spPr>
          <a:xfrm>
            <a:off x="4567816" y="866725"/>
            <a:ext cx="4211566" cy="3416400"/>
          </a:xfrm>
        </p:spPr>
        <p:txBody>
          <a:bodyPr/>
          <a:lstStyle/>
          <a:p>
            <a:pPr>
              <a:lnSpc>
                <a:spcPct val="114999"/>
              </a:lnSpc>
              <a:buNone/>
            </a:pPr>
            <a:r>
              <a:rPr lang="en-US">
                <a:latin typeface="IBM Plex Sans Light"/>
              </a:rPr>
              <a:t>Growing component of global forest dynamics</a:t>
            </a:r>
          </a:p>
          <a:p>
            <a:pPr>
              <a:lnSpc>
                <a:spcPct val="114999"/>
              </a:lnSpc>
            </a:pPr>
            <a:r>
              <a:rPr lang="en-US">
                <a:latin typeface="IBM Plex Sans Light"/>
              </a:rPr>
              <a:t>Insect outbreaks &amp; storm impacts intensifying</a:t>
            </a:r>
          </a:p>
          <a:p>
            <a:pPr>
              <a:lnSpc>
                <a:spcPct val="114999"/>
              </a:lnSpc>
            </a:pPr>
            <a:r>
              <a:rPr lang="en-US">
                <a:latin typeface="IBM Plex Sans Light"/>
                <a:hlinkClick r:id="rId3"/>
              </a:rPr>
              <a:t>Wildfires increasing in intensity and frequency</a:t>
            </a:r>
            <a:r>
              <a:rPr lang="en-US">
                <a:latin typeface="IBM Plex Sans Light"/>
              </a:rPr>
              <a:t> </a:t>
            </a:r>
            <a:endParaRPr lang="en-US">
              <a:solidFill>
                <a:srgbClr val="1A1919"/>
              </a:solidFill>
              <a:highlight>
                <a:srgbClr val="FFFF00"/>
              </a:highlight>
              <a:latin typeface="IBM Plex Sans Light"/>
            </a:endParaRPr>
          </a:p>
        </p:txBody>
      </p:sp>
      <p:pic>
        <p:nvPicPr>
          <p:cNvPr id="3" name="Picture 2" descr="A forest of trees with brown and green leaves&#10;&#10;AI-generated content may be incorrect.">
            <a:extLst>
              <a:ext uri="{FF2B5EF4-FFF2-40B4-BE49-F238E27FC236}">
                <a16:creationId xmlns:a16="http://schemas.microsoft.com/office/drawing/2014/main" id="{B0E1FEE7-FAB2-E411-AC91-3C4598370587}"/>
              </a:ext>
            </a:extLst>
          </p:cNvPr>
          <p:cNvPicPr>
            <a:picLocks noChangeAspect="1"/>
          </p:cNvPicPr>
          <p:nvPr/>
        </p:nvPicPr>
        <p:blipFill>
          <a:blip r:embed="rId4"/>
          <a:stretch>
            <a:fillRect/>
          </a:stretch>
        </p:blipFill>
        <p:spPr>
          <a:xfrm>
            <a:off x="2803429" y="2934836"/>
            <a:ext cx="3215503" cy="2137834"/>
          </a:xfrm>
          <a:prstGeom prst="rect">
            <a:avLst/>
          </a:prstGeom>
          <a:ln>
            <a:noFill/>
          </a:ln>
          <a:effectLst>
            <a:softEdge rad="112500"/>
          </a:effectLst>
        </p:spPr>
      </p:pic>
      <p:pic>
        <p:nvPicPr>
          <p:cNvPr id="4" name="Picture 3" descr="A person holding a hose to extinguish a fire&#10;&#10;AI-generated content may be incorrect.">
            <a:extLst>
              <a:ext uri="{FF2B5EF4-FFF2-40B4-BE49-F238E27FC236}">
                <a16:creationId xmlns:a16="http://schemas.microsoft.com/office/drawing/2014/main" id="{D1128CB0-1A51-7827-E258-0E9AE93F69C5}"/>
              </a:ext>
            </a:extLst>
          </p:cNvPr>
          <p:cNvPicPr>
            <a:picLocks noChangeAspect="1"/>
          </p:cNvPicPr>
          <p:nvPr/>
        </p:nvPicPr>
        <p:blipFill>
          <a:blip r:embed="rId5"/>
          <a:stretch>
            <a:fillRect/>
          </a:stretch>
        </p:blipFill>
        <p:spPr>
          <a:xfrm>
            <a:off x="83005" y="2251756"/>
            <a:ext cx="3206750" cy="2137834"/>
          </a:xfrm>
          <a:prstGeom prst="rect">
            <a:avLst/>
          </a:prstGeom>
          <a:ln>
            <a:noFill/>
          </a:ln>
          <a:effectLst>
            <a:softEdge rad="112500"/>
          </a:effectLst>
        </p:spPr>
      </p:pic>
      <p:sp>
        <p:nvSpPr>
          <p:cNvPr id="8" name="TextBox 7">
            <a:extLst>
              <a:ext uri="{FF2B5EF4-FFF2-40B4-BE49-F238E27FC236}">
                <a16:creationId xmlns:a16="http://schemas.microsoft.com/office/drawing/2014/main" id="{7319F212-541A-51AB-57DB-F902A564A83F}"/>
              </a:ext>
            </a:extLst>
          </p:cNvPr>
          <p:cNvSpPr txBox="1"/>
          <p:nvPr/>
        </p:nvSpPr>
        <p:spPr>
          <a:xfrm>
            <a:off x="1144161" y="4010183"/>
            <a:ext cx="835794" cy="340519"/>
          </a:xfrm>
          <a:prstGeom prst="round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Wildfire</a:t>
            </a:r>
          </a:p>
        </p:txBody>
      </p:sp>
      <p:sp>
        <p:nvSpPr>
          <p:cNvPr id="9" name="TextBox 8">
            <a:extLst>
              <a:ext uri="{FF2B5EF4-FFF2-40B4-BE49-F238E27FC236}">
                <a16:creationId xmlns:a16="http://schemas.microsoft.com/office/drawing/2014/main" id="{5DF9CB5F-D9E8-903B-5CDF-969E1A0A07C2}"/>
              </a:ext>
            </a:extLst>
          </p:cNvPr>
          <p:cNvSpPr txBox="1"/>
          <p:nvPr/>
        </p:nvSpPr>
        <p:spPr>
          <a:xfrm>
            <a:off x="3677707" y="4766841"/>
            <a:ext cx="1464445" cy="340519"/>
          </a:xfrm>
          <a:prstGeom prst="round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Insect outbreak</a:t>
            </a:r>
          </a:p>
        </p:txBody>
      </p:sp>
      <p:pic>
        <p:nvPicPr>
          <p:cNvPr id="10" name="Picture 9">
            <a:extLst>
              <a:ext uri="{FF2B5EF4-FFF2-40B4-BE49-F238E27FC236}">
                <a16:creationId xmlns:a16="http://schemas.microsoft.com/office/drawing/2014/main" id="{7530FA5F-C28A-057D-1E9E-FF795D250719}"/>
              </a:ext>
            </a:extLst>
          </p:cNvPr>
          <p:cNvPicPr>
            <a:picLocks noChangeAspect="1"/>
          </p:cNvPicPr>
          <p:nvPr/>
        </p:nvPicPr>
        <p:blipFill>
          <a:blip r:embed="rId6"/>
          <a:stretch>
            <a:fillRect/>
          </a:stretch>
        </p:blipFill>
        <p:spPr>
          <a:xfrm>
            <a:off x="5764695" y="2314574"/>
            <a:ext cx="3008483" cy="2008415"/>
          </a:xfrm>
          <a:prstGeom prst="rect">
            <a:avLst/>
          </a:prstGeom>
          <a:ln>
            <a:noFill/>
          </a:ln>
          <a:effectLst>
            <a:softEdge rad="112500"/>
          </a:effectLst>
        </p:spPr>
      </p:pic>
      <p:sp>
        <p:nvSpPr>
          <p:cNvPr id="11" name="TextBox 10">
            <a:extLst>
              <a:ext uri="{FF2B5EF4-FFF2-40B4-BE49-F238E27FC236}">
                <a16:creationId xmlns:a16="http://schemas.microsoft.com/office/drawing/2014/main" id="{EB17632A-4C80-8543-1721-A0B776B3889D}"/>
              </a:ext>
            </a:extLst>
          </p:cNvPr>
          <p:cNvSpPr txBox="1"/>
          <p:nvPr/>
        </p:nvSpPr>
        <p:spPr>
          <a:xfrm>
            <a:off x="6921650" y="3950412"/>
            <a:ext cx="1007245" cy="340519"/>
          </a:xfrm>
          <a:prstGeom prst="round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Hurricane</a:t>
            </a:r>
          </a:p>
        </p:txBody>
      </p:sp>
    </p:spTree>
    <p:extLst>
      <p:ext uri="{BB962C8B-B14F-4D97-AF65-F5344CB8AC3E}">
        <p14:creationId xmlns:p14="http://schemas.microsoft.com/office/powerpoint/2010/main" val="382536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p:nvPr/>
        </p:nvSpPr>
        <p:spPr>
          <a:xfrm>
            <a:off x="338282" y="186074"/>
            <a:ext cx="8086318" cy="667200"/>
          </a:xfrm>
          <a:prstGeom prst="rect">
            <a:avLst/>
          </a:prstGeom>
          <a:noFill/>
          <a:ln>
            <a:noFill/>
          </a:ln>
        </p:spPr>
        <p:txBody>
          <a:bodyPr spcFirstLastPara="1" wrap="square" lIns="45725" tIns="22850" rIns="45725" bIns="22850" anchor="ctr" anchorCtr="0">
            <a:noAutofit/>
          </a:bodyPr>
          <a:lstStyle/>
          <a:p>
            <a:pPr marL="0" marR="0" lvl="0" indent="0" algn="l" rtl="0">
              <a:lnSpc>
                <a:spcPct val="90000"/>
              </a:lnSpc>
              <a:spcBef>
                <a:spcPts val="0"/>
              </a:spcBef>
              <a:spcAft>
                <a:spcPts val="0"/>
              </a:spcAft>
              <a:buClr>
                <a:srgbClr val="97BD3D"/>
              </a:buClr>
              <a:buSzPts val="2700"/>
              <a:buFont typeface="Arial"/>
              <a:buNone/>
            </a:pPr>
            <a:r>
              <a:rPr lang="en" sz="2700">
                <a:solidFill>
                  <a:schemeClr val="dk1"/>
                </a:solidFill>
                <a:latin typeface="IBM Plex Sans SemiBold"/>
                <a:ea typeface="IBM Plex Sans SemiBold"/>
                <a:cs typeface="IBM Plex Sans SemiBold"/>
                <a:sym typeface="IBM Plex Sans SemiBold"/>
              </a:rPr>
              <a:t>Driver definitions</a:t>
            </a:r>
            <a:endParaRPr sz="700">
              <a:solidFill>
                <a:schemeClr val="dk1"/>
              </a:solidFill>
              <a:latin typeface="IBM Plex Sans SemiBold"/>
              <a:ea typeface="IBM Plex Sans SemiBold"/>
              <a:cs typeface="IBM Plex Sans SemiBold"/>
              <a:sym typeface="IBM Plex Sans SemiBold"/>
            </a:endParaRPr>
          </a:p>
        </p:txBody>
      </p:sp>
      <p:pic>
        <p:nvPicPr>
          <p:cNvPr id="104" name="Google Shape;104;p19"/>
          <p:cNvPicPr preferRelativeResize="0"/>
          <p:nvPr/>
        </p:nvPicPr>
        <p:blipFill>
          <a:blip r:embed="rId4">
            <a:alphaModFix/>
          </a:blip>
          <a:stretch>
            <a:fillRect/>
          </a:stretch>
        </p:blipFill>
        <p:spPr>
          <a:xfrm>
            <a:off x="3372451" y="1598056"/>
            <a:ext cx="5564974" cy="3130301"/>
          </a:xfrm>
          <a:prstGeom prst="rect">
            <a:avLst/>
          </a:prstGeom>
          <a:noFill/>
          <a:ln>
            <a:noFill/>
          </a:ln>
        </p:spPr>
      </p:pic>
      <p:sp>
        <p:nvSpPr>
          <p:cNvPr id="105" name="Google Shape;105;p19"/>
          <p:cNvSpPr txBox="1"/>
          <p:nvPr/>
        </p:nvSpPr>
        <p:spPr>
          <a:xfrm>
            <a:off x="333676" y="740700"/>
            <a:ext cx="8483330"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2"/>
                </a:solidFill>
                <a:latin typeface="IBM Plex Sans"/>
                <a:ea typeface="IBM Plex Sans"/>
                <a:cs typeface="IBM Plex Sans"/>
                <a:sym typeface="IBM Plex Sans"/>
              </a:rPr>
              <a:t>Driver:</a:t>
            </a:r>
            <a:r>
              <a:rPr lang="en" sz="1500">
                <a:solidFill>
                  <a:schemeClr val="dk2"/>
                </a:solidFill>
                <a:latin typeface="IBM Plex Sans Light"/>
                <a:ea typeface="IBM Plex Sans Light"/>
                <a:cs typeface="IBM Plex Sans Light"/>
                <a:sym typeface="IBM Plex Sans Light"/>
              </a:rPr>
              <a:t> Defi</a:t>
            </a:r>
            <a:r>
              <a:rPr lang="en" sz="1500">
                <a:solidFill>
                  <a:schemeClr val="dk2"/>
                </a:solidFill>
                <a:latin typeface="IBM Plex Sans Light"/>
                <a:sym typeface="IBM Plex Sans Light"/>
              </a:rPr>
              <a:t>ned as the direct cause of forest loss, including both temporary disturbances (natural o</a:t>
            </a:r>
            <a:r>
              <a:rPr lang="en" sz="1500">
                <a:solidFill>
                  <a:schemeClr val="dk2"/>
                </a:solidFill>
                <a:latin typeface="IBM Plex Sans Light"/>
                <a:ea typeface="IBM Plex Sans Light"/>
                <a:cs typeface="IBM Plex Sans Light"/>
                <a:sym typeface="IBM Plex Sans Light"/>
              </a:rPr>
              <a:t>r anthropogenic) or deforestation. The </a:t>
            </a:r>
            <a:r>
              <a:rPr lang="en" sz="1500" b="1">
                <a:solidFill>
                  <a:schemeClr val="dk2"/>
                </a:solidFill>
                <a:latin typeface="IBM Plex Sans Medium"/>
                <a:ea typeface="IBM Plex Sans"/>
                <a:cs typeface="IBM Plex Sans"/>
                <a:sym typeface="IBM Plex Sans"/>
              </a:rPr>
              <a:t>dominant driver</a:t>
            </a:r>
            <a:r>
              <a:rPr lang="en" sz="1500">
                <a:solidFill>
                  <a:schemeClr val="dk2"/>
                </a:solidFill>
                <a:latin typeface="IBM Plex Sans Light"/>
                <a:ea typeface="IBM Plex Sans Light"/>
                <a:cs typeface="IBM Plex Sans Light"/>
                <a:sym typeface="IBM Plex Sans Light"/>
              </a:rPr>
              <a:t> is that which caused the majority of tree cover loss within each </a:t>
            </a:r>
            <a:r>
              <a:rPr lang="en" sz="1500" b="1">
                <a:solidFill>
                  <a:schemeClr val="dk2"/>
                </a:solidFill>
                <a:latin typeface="IBM Plex Sans Medium"/>
                <a:ea typeface="IBM Plex Sans Light"/>
                <a:cs typeface="IBM Plex Sans Light"/>
                <a:sym typeface="IBM Plex Sans Light"/>
              </a:rPr>
              <a:t>1 km cell</a:t>
            </a:r>
            <a:r>
              <a:rPr lang="en" sz="1500">
                <a:solidFill>
                  <a:schemeClr val="dk2"/>
                </a:solidFill>
                <a:latin typeface="IBM Plex Sans Light"/>
                <a:ea typeface="IBM Plex Sans Light"/>
                <a:cs typeface="IBM Plex Sans Light"/>
                <a:sym typeface="IBM Plex Sans Light"/>
              </a:rPr>
              <a:t> over the time. </a:t>
            </a:r>
            <a:endParaRPr>
              <a:solidFill>
                <a:schemeClr val="dk2"/>
              </a:solidFill>
            </a:endParaRPr>
          </a:p>
        </p:txBody>
      </p:sp>
      <p:sp>
        <p:nvSpPr>
          <p:cNvPr id="106" name="Google Shape;106;p19"/>
          <p:cNvSpPr txBox="1"/>
          <p:nvPr/>
        </p:nvSpPr>
        <p:spPr>
          <a:xfrm>
            <a:off x="336818" y="1612615"/>
            <a:ext cx="3168900" cy="3436533"/>
          </a:xfrm>
          <a:prstGeom prst="rect">
            <a:avLst/>
          </a:prstGeom>
          <a:noFill/>
          <a:ln>
            <a:noFill/>
          </a:ln>
        </p:spPr>
        <p:txBody>
          <a:bodyPr spcFirstLastPara="1" wrap="square" lIns="91425" tIns="91425" rIns="91425" bIns="91425" anchor="t" anchorCtr="0">
            <a:normAutofit/>
          </a:bodyPr>
          <a:lstStyle/>
          <a:p>
            <a:pPr>
              <a:lnSpc>
                <a:spcPct val="114999"/>
              </a:lnSpc>
            </a:pPr>
            <a:r>
              <a:rPr lang="en">
                <a:solidFill>
                  <a:srgbClr val="616161"/>
                </a:solidFill>
                <a:latin typeface="IBM Plex Sans SemiBold"/>
              </a:rPr>
              <a:t>Drivers of deforestation</a:t>
            </a:r>
            <a:endParaRPr lang="en-US">
              <a:latin typeface="IBM Plex Sans SemiBold"/>
            </a:endParaRPr>
          </a:p>
          <a:p>
            <a:pPr marL="457200" indent="-316865">
              <a:lnSpc>
                <a:spcPct val="114999"/>
              </a:lnSpc>
              <a:spcBef>
                <a:spcPts val="1200"/>
              </a:spcBef>
              <a:buFont typeface="IBM Plex Sans Light,Sans-Serif"/>
              <a:buChar char="●"/>
            </a:pPr>
            <a:r>
              <a:rPr lang="en">
                <a:solidFill>
                  <a:srgbClr val="616161"/>
                </a:solidFill>
                <a:latin typeface="IBM Plex Sans Light"/>
              </a:rPr>
              <a:t>Permanent agriculture</a:t>
            </a:r>
            <a:endParaRPr lang="en-US">
              <a:latin typeface="IBM Plex Sans Light"/>
            </a:endParaRPr>
          </a:p>
          <a:p>
            <a:pPr marL="457200" indent="-316865">
              <a:lnSpc>
                <a:spcPct val="114999"/>
              </a:lnSpc>
              <a:buFont typeface="IBM Plex Sans Light,Sans-Serif"/>
              <a:buChar char="●"/>
            </a:pPr>
            <a:r>
              <a:rPr lang="en">
                <a:solidFill>
                  <a:srgbClr val="616161"/>
                </a:solidFill>
                <a:latin typeface="IBM Plex Sans Light"/>
              </a:rPr>
              <a:t>Hard commodities</a:t>
            </a:r>
            <a:endParaRPr lang="en-US">
              <a:latin typeface="IBM Plex Sans Light"/>
            </a:endParaRPr>
          </a:p>
          <a:p>
            <a:pPr marL="457200" indent="-316865">
              <a:lnSpc>
                <a:spcPct val="114999"/>
              </a:lnSpc>
              <a:buFont typeface="IBM Plex Sans Light,Sans-Serif"/>
              <a:buChar char="●"/>
            </a:pPr>
            <a:r>
              <a:rPr lang="en">
                <a:solidFill>
                  <a:srgbClr val="616161"/>
                </a:solidFill>
                <a:latin typeface="IBM Plex Sans Light"/>
              </a:rPr>
              <a:t>Settlements and infrastructure</a:t>
            </a:r>
            <a:endParaRPr lang="en-US">
              <a:latin typeface="IBM Plex Sans Light"/>
            </a:endParaRPr>
          </a:p>
          <a:p>
            <a:pPr>
              <a:lnSpc>
                <a:spcPct val="114999"/>
              </a:lnSpc>
              <a:spcBef>
                <a:spcPts val="1200"/>
              </a:spcBef>
            </a:pPr>
            <a:r>
              <a:rPr lang="en">
                <a:solidFill>
                  <a:schemeClr val="accent1"/>
                </a:solidFill>
                <a:latin typeface="IBM Plex Sans SemiBold"/>
              </a:rPr>
              <a:t>Drivers of temporary disturbances</a:t>
            </a:r>
            <a:endParaRPr lang="en-US">
              <a:solidFill>
                <a:schemeClr val="accent1"/>
              </a:solidFill>
              <a:latin typeface="IBM Plex Sans SemiBold"/>
            </a:endParaRPr>
          </a:p>
          <a:p>
            <a:pPr marL="457200" indent="-316865">
              <a:lnSpc>
                <a:spcPct val="114999"/>
              </a:lnSpc>
              <a:spcBef>
                <a:spcPts val="1200"/>
              </a:spcBef>
              <a:buFont typeface="IBM Plex Sans Light,Sans-Serif"/>
              <a:buChar char="●"/>
            </a:pPr>
            <a:r>
              <a:rPr lang="en">
                <a:solidFill>
                  <a:schemeClr val="accent1"/>
                </a:solidFill>
                <a:latin typeface="IBM Plex Sans Light"/>
              </a:rPr>
              <a:t>Shifting cultivation</a:t>
            </a:r>
            <a:endParaRPr lang="en-US">
              <a:solidFill>
                <a:schemeClr val="accent1"/>
              </a:solidFill>
              <a:latin typeface="IBM Plex Sans Light"/>
            </a:endParaRPr>
          </a:p>
          <a:p>
            <a:pPr marL="457200" indent="-316865">
              <a:lnSpc>
                <a:spcPct val="114999"/>
              </a:lnSpc>
              <a:buFont typeface="IBM Plex Sans Light,Sans-Serif"/>
              <a:buChar char="●"/>
            </a:pPr>
            <a:r>
              <a:rPr lang="en">
                <a:solidFill>
                  <a:schemeClr val="accent1"/>
                </a:solidFill>
                <a:latin typeface="IBM Plex Sans Light"/>
              </a:rPr>
              <a:t>Logging</a:t>
            </a:r>
            <a:endParaRPr lang="en-US">
              <a:solidFill>
                <a:schemeClr val="accent1"/>
              </a:solidFill>
              <a:latin typeface="IBM Plex Sans Light"/>
            </a:endParaRPr>
          </a:p>
          <a:p>
            <a:pPr marL="457200" indent="-316865">
              <a:lnSpc>
                <a:spcPct val="114999"/>
              </a:lnSpc>
              <a:buFont typeface="IBM Plex Sans Light,Sans-Serif"/>
              <a:buChar char="●"/>
            </a:pPr>
            <a:r>
              <a:rPr lang="en">
                <a:solidFill>
                  <a:schemeClr val="accent1"/>
                </a:solidFill>
                <a:latin typeface="IBM Plex Sans Light"/>
              </a:rPr>
              <a:t>Wildfire</a:t>
            </a:r>
            <a:endParaRPr lang="en-US">
              <a:solidFill>
                <a:schemeClr val="accent1"/>
              </a:solidFill>
              <a:latin typeface="IBM Plex Sans Light"/>
            </a:endParaRPr>
          </a:p>
          <a:p>
            <a:pPr marL="457200" indent="-316865">
              <a:lnSpc>
                <a:spcPct val="114999"/>
              </a:lnSpc>
              <a:buFont typeface="IBM Plex Sans Light,Sans-Serif"/>
              <a:buChar char="●"/>
            </a:pPr>
            <a:r>
              <a:rPr lang="en">
                <a:solidFill>
                  <a:schemeClr val="accent1"/>
                </a:solidFill>
                <a:latin typeface="IBM Plex Sans Light"/>
              </a:rPr>
              <a:t>Other natural disturbances</a:t>
            </a:r>
            <a:endParaRPr lang="en">
              <a:solidFill>
                <a:schemeClr val="accent1"/>
              </a:solidFill>
            </a:endParaRPr>
          </a:p>
          <a:p>
            <a:pPr>
              <a:lnSpc>
                <a:spcPct val="114999"/>
              </a:lnSpc>
            </a:pPr>
            <a:endParaRPr lang="en" sz="1100">
              <a:solidFill>
                <a:schemeClr val="accent1"/>
              </a:solidFill>
              <a:latin typeface="IBM Plex Sans Light"/>
              <a:ea typeface="IBM Plex Sans Light"/>
            </a:endParaRPr>
          </a:p>
          <a:p>
            <a:pPr marL="285750" indent="-285750">
              <a:lnSpc>
                <a:spcPct val="114999"/>
              </a:lnSpc>
              <a:buChar char="•"/>
            </a:pPr>
            <a:endParaRPr lang="en">
              <a:ea typeface="IBM Plex Sans Light"/>
            </a:endParaRPr>
          </a:p>
          <a:p>
            <a:pPr marL="285750" indent="-285750">
              <a:lnSpc>
                <a:spcPct val="114999"/>
              </a:lnSpc>
              <a:buChar char="•"/>
            </a:pPr>
            <a:endParaRPr lang="en" sz="1800">
              <a:solidFill>
                <a:srgbClr val="616161"/>
              </a:solidFill>
              <a:latin typeface="IBM Plex Sans Light"/>
              <a:ea typeface="IBM Plex Sans Light"/>
              <a:cs typeface="IBM Plex Sans Light"/>
            </a:endParaRPr>
          </a:p>
        </p:txBody>
      </p:sp>
      <p:sp>
        <p:nvSpPr>
          <p:cNvPr id="5" name="Rectangle 4">
            <a:extLst>
              <a:ext uri="{FF2B5EF4-FFF2-40B4-BE49-F238E27FC236}">
                <a16:creationId xmlns:a16="http://schemas.microsoft.com/office/drawing/2014/main" id="{1CCB6815-9657-031F-A4BA-B3EEB38F711E}"/>
              </a:ext>
            </a:extLst>
          </p:cNvPr>
          <p:cNvSpPr/>
          <p:nvPr/>
        </p:nvSpPr>
        <p:spPr>
          <a:xfrm>
            <a:off x="4185851" y="3181864"/>
            <a:ext cx="1328351" cy="136696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D9BC0B-D9EE-13F5-8887-C7894D7FEAB9}"/>
              </a:ext>
            </a:extLst>
          </p:cNvPr>
          <p:cNvSpPr/>
          <p:nvPr/>
        </p:nvSpPr>
        <p:spPr>
          <a:xfrm>
            <a:off x="6831684" y="3160697"/>
            <a:ext cx="1328351" cy="137402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F1388B-1E67-7DE0-89D8-E5107A2DE7AD}"/>
              </a:ext>
            </a:extLst>
          </p:cNvPr>
          <p:cNvSpPr/>
          <p:nvPr/>
        </p:nvSpPr>
        <p:spPr>
          <a:xfrm>
            <a:off x="6154350" y="1795447"/>
            <a:ext cx="2661851" cy="136696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AAE95E-2141-C23F-243A-E8AC6D591617}"/>
              </a:ext>
            </a:extLst>
          </p:cNvPr>
          <p:cNvSpPr txBox="1"/>
          <p:nvPr/>
        </p:nvSpPr>
        <p:spPr>
          <a:xfrm>
            <a:off x="6434666" y="1492249"/>
            <a:ext cx="20954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76000"/>
                  </a:schemeClr>
                </a:solidFill>
              </a:rPr>
              <a:t>Temporary disturbances</a:t>
            </a:r>
          </a:p>
        </p:txBody>
      </p:sp>
      <p:sp>
        <p:nvSpPr>
          <p:cNvPr id="9" name="Arrow: Right 8">
            <a:extLst>
              <a:ext uri="{FF2B5EF4-FFF2-40B4-BE49-F238E27FC236}">
                <a16:creationId xmlns:a16="http://schemas.microsoft.com/office/drawing/2014/main" id="{6E8ADAF5-088E-16B4-7A1A-D7310CCB291C}"/>
              </a:ext>
            </a:extLst>
          </p:cNvPr>
          <p:cNvSpPr/>
          <p:nvPr/>
        </p:nvSpPr>
        <p:spPr>
          <a:xfrm rot="16200000">
            <a:off x="4640792" y="4683124"/>
            <a:ext cx="423334" cy="317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47A1099-754C-1BBF-EB39-E3113586953E}"/>
              </a:ext>
            </a:extLst>
          </p:cNvPr>
          <p:cNvSpPr/>
          <p:nvPr/>
        </p:nvSpPr>
        <p:spPr>
          <a:xfrm rot="16200000">
            <a:off x="7276041" y="4683123"/>
            <a:ext cx="423334" cy="317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10" grpId="0" animBg="1"/>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FBF905A1-14C6-7CD6-DBD8-0A80D3EEBAFC}"/>
            </a:ext>
          </a:extLst>
        </p:cNvPr>
        <p:cNvGrpSpPr/>
        <p:nvPr/>
      </p:nvGrpSpPr>
      <p:grpSpPr>
        <a:xfrm>
          <a:off x="0" y="0"/>
          <a:ext cx="0" cy="0"/>
          <a:chOff x="0" y="0"/>
          <a:chExt cx="0" cy="0"/>
        </a:xfrm>
      </p:grpSpPr>
      <p:sp>
        <p:nvSpPr>
          <p:cNvPr id="103" name="Google Shape;103;p19">
            <a:extLst>
              <a:ext uri="{FF2B5EF4-FFF2-40B4-BE49-F238E27FC236}">
                <a16:creationId xmlns:a16="http://schemas.microsoft.com/office/drawing/2014/main" id="{EE9CD60F-801A-004C-36FB-4EEF54E055D6}"/>
              </a:ext>
            </a:extLst>
          </p:cNvPr>
          <p:cNvSpPr txBox="1"/>
          <p:nvPr/>
        </p:nvSpPr>
        <p:spPr>
          <a:xfrm>
            <a:off x="338282" y="186074"/>
            <a:ext cx="8086318" cy="667200"/>
          </a:xfrm>
          <a:prstGeom prst="rect">
            <a:avLst/>
          </a:prstGeom>
          <a:noFill/>
          <a:ln>
            <a:noFill/>
          </a:ln>
        </p:spPr>
        <p:txBody>
          <a:bodyPr spcFirstLastPara="1" wrap="square" lIns="45725" tIns="22850" rIns="45725" bIns="22850" anchor="ctr" anchorCtr="0">
            <a:noAutofit/>
          </a:bodyPr>
          <a:lstStyle/>
          <a:p>
            <a:pPr marL="0" marR="0" lvl="0" indent="0" algn="l" rtl="0">
              <a:lnSpc>
                <a:spcPct val="90000"/>
              </a:lnSpc>
              <a:spcBef>
                <a:spcPts val="0"/>
              </a:spcBef>
              <a:spcAft>
                <a:spcPts val="0"/>
              </a:spcAft>
              <a:buClr>
                <a:srgbClr val="97BD3D"/>
              </a:buClr>
              <a:buSzPts val="2700"/>
              <a:buFont typeface="Arial"/>
              <a:buNone/>
            </a:pPr>
            <a:r>
              <a:rPr lang="en" sz="2700">
                <a:solidFill>
                  <a:schemeClr val="dk1"/>
                </a:solidFill>
                <a:latin typeface="IBM Plex Sans SemiBold"/>
                <a:ea typeface="IBM Plex Sans SemiBold"/>
                <a:cs typeface="IBM Plex Sans SemiBold"/>
                <a:sym typeface="IBM Plex Sans SemiBold"/>
              </a:rPr>
              <a:t>Driver definitions</a:t>
            </a:r>
            <a:endParaRPr sz="700">
              <a:solidFill>
                <a:schemeClr val="dk1"/>
              </a:solidFill>
              <a:latin typeface="IBM Plex Sans SemiBold"/>
              <a:ea typeface="IBM Plex Sans SemiBold"/>
              <a:cs typeface="IBM Plex Sans SemiBold"/>
              <a:sym typeface="IBM Plex Sans SemiBold"/>
            </a:endParaRPr>
          </a:p>
        </p:txBody>
      </p:sp>
      <p:pic>
        <p:nvPicPr>
          <p:cNvPr id="104" name="Google Shape;104;p19">
            <a:extLst>
              <a:ext uri="{FF2B5EF4-FFF2-40B4-BE49-F238E27FC236}">
                <a16:creationId xmlns:a16="http://schemas.microsoft.com/office/drawing/2014/main" id="{EC88E28A-2230-58DA-338D-122B0A75624C}"/>
              </a:ext>
            </a:extLst>
          </p:cNvPr>
          <p:cNvPicPr preferRelativeResize="0"/>
          <p:nvPr/>
        </p:nvPicPr>
        <p:blipFill>
          <a:blip r:embed="rId3">
            <a:alphaModFix/>
          </a:blip>
          <a:stretch>
            <a:fillRect/>
          </a:stretch>
        </p:blipFill>
        <p:spPr>
          <a:xfrm>
            <a:off x="3372451" y="1598056"/>
            <a:ext cx="5564974" cy="3130301"/>
          </a:xfrm>
          <a:prstGeom prst="rect">
            <a:avLst/>
          </a:prstGeom>
          <a:noFill/>
          <a:ln>
            <a:noFill/>
          </a:ln>
        </p:spPr>
      </p:pic>
      <p:sp>
        <p:nvSpPr>
          <p:cNvPr id="105" name="Google Shape;105;p19">
            <a:extLst>
              <a:ext uri="{FF2B5EF4-FFF2-40B4-BE49-F238E27FC236}">
                <a16:creationId xmlns:a16="http://schemas.microsoft.com/office/drawing/2014/main" id="{03F8D242-B2E0-FDB6-8301-233CB7E7E416}"/>
              </a:ext>
            </a:extLst>
          </p:cNvPr>
          <p:cNvSpPr txBox="1"/>
          <p:nvPr/>
        </p:nvSpPr>
        <p:spPr>
          <a:xfrm>
            <a:off x="340063" y="740700"/>
            <a:ext cx="8385746"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2"/>
                </a:solidFill>
                <a:latin typeface="IBM Plex Sans"/>
                <a:ea typeface="IBM Plex Sans"/>
                <a:cs typeface="IBM Plex Sans"/>
                <a:sym typeface="IBM Plex Sans"/>
              </a:rPr>
              <a:t>Driver:</a:t>
            </a:r>
            <a:r>
              <a:rPr lang="en" sz="1500">
                <a:solidFill>
                  <a:schemeClr val="dk2"/>
                </a:solidFill>
                <a:latin typeface="IBM Plex Sans Light"/>
                <a:ea typeface="IBM Plex Sans Light"/>
                <a:cs typeface="IBM Plex Sans Light"/>
                <a:sym typeface="IBM Plex Sans Light"/>
              </a:rPr>
              <a:t> Defi</a:t>
            </a:r>
            <a:r>
              <a:rPr lang="en" sz="1500">
                <a:solidFill>
                  <a:schemeClr val="dk2"/>
                </a:solidFill>
                <a:latin typeface="IBM Plex Sans Light"/>
                <a:sym typeface="IBM Plex Sans Light"/>
              </a:rPr>
              <a:t>ned as the direct cause of forest loss, including both temporary disturbances (natural o</a:t>
            </a:r>
            <a:r>
              <a:rPr lang="en" sz="1500">
                <a:solidFill>
                  <a:schemeClr val="dk2"/>
                </a:solidFill>
                <a:latin typeface="IBM Plex Sans Light"/>
                <a:ea typeface="IBM Plex Sans Light"/>
                <a:cs typeface="IBM Plex Sans Light"/>
                <a:sym typeface="IBM Plex Sans Light"/>
              </a:rPr>
              <a:t>r anthropogenic) or deforestation. The </a:t>
            </a:r>
            <a:r>
              <a:rPr lang="en" sz="1500" b="1">
                <a:solidFill>
                  <a:schemeClr val="dk2"/>
                </a:solidFill>
                <a:latin typeface="IBM Plex Sans Medium"/>
                <a:ea typeface="IBM Plex Sans"/>
                <a:cs typeface="IBM Plex Sans"/>
                <a:sym typeface="IBM Plex Sans"/>
              </a:rPr>
              <a:t>dominant driver</a:t>
            </a:r>
            <a:r>
              <a:rPr lang="en" sz="1500">
                <a:solidFill>
                  <a:schemeClr val="dk2"/>
                </a:solidFill>
                <a:latin typeface="IBM Plex Sans Light"/>
                <a:ea typeface="IBM Plex Sans Light"/>
                <a:cs typeface="IBM Plex Sans Light"/>
                <a:sym typeface="IBM Plex Sans Light"/>
              </a:rPr>
              <a:t> is that which caused the majority of tree cover loss within each </a:t>
            </a:r>
            <a:r>
              <a:rPr lang="en" sz="1500" b="1">
                <a:solidFill>
                  <a:schemeClr val="dk2"/>
                </a:solidFill>
                <a:latin typeface="IBM Plex Sans Medium"/>
                <a:ea typeface="IBM Plex Sans Light"/>
                <a:cs typeface="IBM Plex Sans Light"/>
                <a:sym typeface="IBM Plex Sans Light"/>
              </a:rPr>
              <a:t>1 km cell</a:t>
            </a:r>
            <a:r>
              <a:rPr lang="en" sz="1500">
                <a:solidFill>
                  <a:schemeClr val="dk2"/>
                </a:solidFill>
                <a:latin typeface="IBM Plex Sans Light"/>
                <a:ea typeface="IBM Plex Sans Light"/>
                <a:cs typeface="IBM Plex Sans Light"/>
                <a:sym typeface="IBM Plex Sans Light"/>
              </a:rPr>
              <a:t> over the time. </a:t>
            </a:r>
            <a:endParaRPr>
              <a:solidFill>
                <a:schemeClr val="dk2"/>
              </a:solidFill>
            </a:endParaRPr>
          </a:p>
        </p:txBody>
      </p:sp>
      <p:sp>
        <p:nvSpPr>
          <p:cNvPr id="106" name="Google Shape;106;p19">
            <a:extLst>
              <a:ext uri="{FF2B5EF4-FFF2-40B4-BE49-F238E27FC236}">
                <a16:creationId xmlns:a16="http://schemas.microsoft.com/office/drawing/2014/main" id="{FEDF513B-A43A-4585-2C2E-F57D468A4065}"/>
              </a:ext>
            </a:extLst>
          </p:cNvPr>
          <p:cNvSpPr txBox="1"/>
          <p:nvPr/>
        </p:nvSpPr>
        <p:spPr>
          <a:xfrm>
            <a:off x="336818" y="1612615"/>
            <a:ext cx="3168900" cy="3436533"/>
          </a:xfrm>
          <a:prstGeom prst="rect">
            <a:avLst/>
          </a:prstGeom>
          <a:noFill/>
          <a:ln>
            <a:noFill/>
          </a:ln>
        </p:spPr>
        <p:txBody>
          <a:bodyPr spcFirstLastPara="1" wrap="square" lIns="91425" tIns="91425" rIns="91425" bIns="91425" anchor="t" anchorCtr="0">
            <a:normAutofit lnSpcReduction="10000"/>
          </a:bodyPr>
          <a:lstStyle/>
          <a:p>
            <a:pPr>
              <a:lnSpc>
                <a:spcPct val="115000"/>
              </a:lnSpc>
            </a:pPr>
            <a:r>
              <a:rPr lang="en" sz="1800">
                <a:solidFill>
                  <a:srgbClr val="616161"/>
                </a:solidFill>
                <a:latin typeface="IBM Plex Sans Light"/>
                <a:ea typeface="IBM Plex Sans Light"/>
                <a:cs typeface="IBM Plex Sans Light"/>
              </a:rPr>
              <a:t>Wildfire*</a:t>
            </a:r>
            <a:endParaRPr lang="en" sz="1800">
              <a:solidFill>
                <a:srgbClr val="616161"/>
              </a:solidFill>
              <a:latin typeface="IBM Plex Sans Light"/>
              <a:ea typeface="IBM Plex Sans Light"/>
              <a:cs typeface="IBM Plex Sans Light"/>
              <a:sym typeface="IBM Plex Sans Light"/>
            </a:endParaRPr>
          </a:p>
          <a:p>
            <a:pPr>
              <a:lnSpc>
                <a:spcPct val="114999"/>
              </a:lnSpc>
            </a:pPr>
            <a:r>
              <a:rPr lang="en" sz="1800">
                <a:solidFill>
                  <a:srgbClr val="616161"/>
                </a:solidFill>
                <a:latin typeface="IBM Plex Sans Light"/>
                <a:ea typeface="IBM Plex Sans Light"/>
                <a:cs typeface="IBM Plex Sans Light"/>
                <a:sym typeface="IBM Plex Sans Light"/>
              </a:rPr>
              <a:t>Other natural disturbances**:</a:t>
            </a:r>
            <a:endParaRPr lang="en-US"/>
          </a:p>
          <a:p>
            <a:pPr marL="285750" indent="-285750">
              <a:lnSpc>
                <a:spcPct val="114999"/>
              </a:lnSpc>
              <a:buFont typeface="Arial"/>
              <a:buChar char="•"/>
            </a:pPr>
            <a:r>
              <a:rPr lang="en">
                <a:solidFill>
                  <a:schemeClr val="bg2"/>
                </a:solidFill>
                <a:latin typeface="IBM Plex Sans Light"/>
              </a:rPr>
              <a:t>Storms</a:t>
            </a:r>
          </a:p>
          <a:p>
            <a:pPr marL="285750" indent="-285750">
              <a:lnSpc>
                <a:spcPct val="114999"/>
              </a:lnSpc>
              <a:buChar char="•"/>
            </a:pPr>
            <a:r>
              <a:rPr lang="en">
                <a:solidFill>
                  <a:schemeClr val="bg2"/>
                </a:solidFill>
                <a:latin typeface="IBM Plex Sans Light"/>
              </a:rPr>
              <a:t>Flooding </a:t>
            </a:r>
          </a:p>
          <a:p>
            <a:pPr marL="285750" indent="-285750">
              <a:lnSpc>
                <a:spcPct val="114999"/>
              </a:lnSpc>
              <a:buChar char="•"/>
            </a:pPr>
            <a:r>
              <a:rPr lang="en">
                <a:solidFill>
                  <a:schemeClr val="bg2"/>
                </a:solidFill>
                <a:latin typeface="IBM Plex Sans Light"/>
                <a:ea typeface="IBM Plex Sans Light"/>
              </a:rPr>
              <a:t>Landslides </a:t>
            </a:r>
          </a:p>
          <a:p>
            <a:pPr marL="285750" indent="-285750">
              <a:lnSpc>
                <a:spcPct val="114999"/>
              </a:lnSpc>
              <a:buChar char="•"/>
            </a:pPr>
            <a:r>
              <a:rPr lang="en">
                <a:solidFill>
                  <a:schemeClr val="bg2"/>
                </a:solidFill>
                <a:latin typeface="IBM Plex Sans Light"/>
                <a:ea typeface="IBM Plex Sans Light"/>
              </a:rPr>
              <a:t>Windthrow </a:t>
            </a:r>
          </a:p>
          <a:p>
            <a:pPr marL="285750" indent="-285750">
              <a:lnSpc>
                <a:spcPct val="114999"/>
              </a:lnSpc>
              <a:buChar char="•"/>
            </a:pPr>
            <a:r>
              <a:rPr lang="en">
                <a:solidFill>
                  <a:schemeClr val="bg2"/>
                </a:solidFill>
                <a:latin typeface="IBM Plex Sans Light"/>
                <a:ea typeface="IBM Plex Sans Light"/>
              </a:rPr>
              <a:t>Lava flows </a:t>
            </a:r>
          </a:p>
          <a:p>
            <a:pPr marL="285750" indent="-285750">
              <a:lnSpc>
                <a:spcPct val="114999"/>
              </a:lnSpc>
              <a:buChar char="•"/>
            </a:pPr>
            <a:r>
              <a:rPr lang="en">
                <a:solidFill>
                  <a:schemeClr val="bg2"/>
                </a:solidFill>
                <a:latin typeface="IBM Plex Sans Light"/>
                <a:ea typeface="IBM Plex Sans Light"/>
              </a:rPr>
              <a:t>Sediment flow/meandering rivers </a:t>
            </a:r>
          </a:p>
          <a:p>
            <a:pPr marL="285750" indent="-285750">
              <a:lnSpc>
                <a:spcPct val="114999"/>
              </a:lnSpc>
              <a:buChar char="•"/>
            </a:pPr>
            <a:r>
              <a:rPr lang="en">
                <a:solidFill>
                  <a:schemeClr val="bg2"/>
                </a:solidFill>
                <a:latin typeface="IBM Plex Sans Light"/>
                <a:ea typeface="IBM Plex Sans Light"/>
              </a:rPr>
              <a:t>Insect outbreaks</a:t>
            </a:r>
          </a:p>
          <a:p>
            <a:pPr marL="285750" indent="-285750">
              <a:lnSpc>
                <a:spcPct val="114999"/>
              </a:lnSpc>
              <a:buChar char="•"/>
            </a:pPr>
            <a:endParaRPr lang="en" sz="1100">
              <a:solidFill>
                <a:schemeClr val="bg2"/>
              </a:solidFill>
              <a:latin typeface="IBM Plex Sans Light"/>
              <a:ea typeface="IBM Plex Sans Light"/>
            </a:endParaRPr>
          </a:p>
          <a:p>
            <a:pPr>
              <a:lnSpc>
                <a:spcPct val="114999"/>
              </a:lnSpc>
            </a:pPr>
            <a:r>
              <a:rPr lang="en" sz="900">
                <a:solidFill>
                  <a:schemeClr val="bg2"/>
                </a:solidFill>
                <a:latin typeface="IBM Plex Sans Light"/>
              </a:rPr>
              <a:t>* Fires may be started by natural causes (e.g. lightning) or may be related to human activities (accidental or deliberate). </a:t>
            </a:r>
          </a:p>
          <a:p>
            <a:pPr>
              <a:lnSpc>
                <a:spcPct val="114999"/>
              </a:lnSpc>
            </a:pPr>
            <a:r>
              <a:rPr lang="en" sz="900">
                <a:solidFill>
                  <a:schemeClr val="bg2"/>
                </a:solidFill>
                <a:latin typeface="IBM Plex Sans Light"/>
                <a:ea typeface="IBM Plex Sans Light"/>
              </a:rPr>
              <a:t>** If forest loss due to natural causes is followed by salvage logging, it is classified as logging. </a:t>
            </a:r>
          </a:p>
          <a:p>
            <a:pPr>
              <a:lnSpc>
                <a:spcPct val="114999"/>
              </a:lnSpc>
            </a:pPr>
            <a:endParaRPr lang="en" sz="1000">
              <a:solidFill>
                <a:schemeClr val="bg2"/>
              </a:solidFill>
              <a:latin typeface="IBM Plex Sans Light"/>
              <a:ea typeface="IBM Plex Sans Light"/>
            </a:endParaRPr>
          </a:p>
          <a:p>
            <a:pPr>
              <a:lnSpc>
                <a:spcPct val="114999"/>
              </a:lnSpc>
            </a:pPr>
            <a:endParaRPr lang="en" sz="1100">
              <a:solidFill>
                <a:schemeClr val="bg2"/>
              </a:solidFill>
              <a:latin typeface="IBM Plex Sans Light"/>
              <a:ea typeface="IBM Plex Sans Light"/>
            </a:endParaRPr>
          </a:p>
          <a:p>
            <a:pPr marL="285750" indent="-285750">
              <a:lnSpc>
                <a:spcPct val="114999"/>
              </a:lnSpc>
              <a:buChar char="•"/>
            </a:pPr>
            <a:endParaRPr lang="en">
              <a:ea typeface="IBM Plex Sans Light"/>
            </a:endParaRPr>
          </a:p>
          <a:p>
            <a:pPr marL="285750" indent="-285750">
              <a:lnSpc>
                <a:spcPct val="114999"/>
              </a:lnSpc>
              <a:buChar char="•"/>
            </a:pPr>
            <a:endParaRPr lang="en" sz="1800">
              <a:solidFill>
                <a:srgbClr val="616161"/>
              </a:solidFill>
              <a:latin typeface="IBM Plex Sans Light"/>
              <a:ea typeface="IBM Plex Sans Light"/>
              <a:cs typeface="IBM Plex Sans Light"/>
            </a:endParaRPr>
          </a:p>
        </p:txBody>
      </p:sp>
      <p:sp>
        <p:nvSpPr>
          <p:cNvPr id="5" name="Rectangle 4">
            <a:extLst>
              <a:ext uri="{FF2B5EF4-FFF2-40B4-BE49-F238E27FC236}">
                <a16:creationId xmlns:a16="http://schemas.microsoft.com/office/drawing/2014/main" id="{E7011993-A921-33EF-5EBE-24B24AF63607}"/>
              </a:ext>
            </a:extLst>
          </p:cNvPr>
          <p:cNvSpPr/>
          <p:nvPr/>
        </p:nvSpPr>
        <p:spPr>
          <a:xfrm>
            <a:off x="4185851" y="3181864"/>
            <a:ext cx="1328351" cy="136696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0B0582-E7E6-12AA-69D3-C710CE9DB78F}"/>
              </a:ext>
            </a:extLst>
          </p:cNvPr>
          <p:cNvSpPr/>
          <p:nvPr/>
        </p:nvSpPr>
        <p:spPr>
          <a:xfrm>
            <a:off x="6831684" y="3160697"/>
            <a:ext cx="1328351" cy="137402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BCC5EA9-1D52-B7A4-256F-A495651C2405}"/>
              </a:ext>
            </a:extLst>
          </p:cNvPr>
          <p:cNvSpPr/>
          <p:nvPr/>
        </p:nvSpPr>
        <p:spPr>
          <a:xfrm rot="16200000">
            <a:off x="4640792" y="4683124"/>
            <a:ext cx="423334" cy="317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AC3C573-F6C6-351D-DFB0-FE65623E8E7E}"/>
              </a:ext>
            </a:extLst>
          </p:cNvPr>
          <p:cNvSpPr/>
          <p:nvPr/>
        </p:nvSpPr>
        <p:spPr>
          <a:xfrm rot="16200000">
            <a:off x="7276041" y="4683123"/>
            <a:ext cx="423334" cy="3175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574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IBM Plex Sans SemiBold"/>
                <a:ea typeface="IBM Plex Sans SemiBold"/>
                <a:cs typeface="IBM Plex Sans SemiBold"/>
                <a:sym typeface="IBM Plex Sans SemiBold"/>
              </a:rPr>
              <a:t>Methods overview</a:t>
            </a:r>
            <a:endParaRPr>
              <a:latin typeface="IBM Plex Sans SemiBold"/>
              <a:ea typeface="IBM Plex Sans SemiBold"/>
              <a:cs typeface="IBM Plex Sans SemiBold"/>
              <a:sym typeface="IBM Plex Sans SemiBold"/>
            </a:endParaRPr>
          </a:p>
        </p:txBody>
      </p:sp>
      <p:sp>
        <p:nvSpPr>
          <p:cNvPr id="112" name="Google Shape;112;p20"/>
          <p:cNvSpPr/>
          <p:nvPr/>
        </p:nvSpPr>
        <p:spPr>
          <a:xfrm>
            <a:off x="617625" y="1798725"/>
            <a:ext cx="1855500" cy="1128000"/>
          </a:xfrm>
          <a:prstGeom prst="rect">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IBM Plex Sans Medium"/>
                <a:ea typeface="IBM Plex Sans Medium"/>
                <a:cs typeface="IBM Plex Sans Medium"/>
                <a:sym typeface="IBM Plex Sans Medium"/>
              </a:rPr>
              <a:t>Training data collection</a:t>
            </a:r>
            <a:endParaRPr>
              <a:solidFill>
                <a:schemeClr val="lt1"/>
              </a:solidFill>
              <a:latin typeface="IBM Plex Sans Medium"/>
              <a:ea typeface="IBM Plex Sans Medium"/>
              <a:cs typeface="IBM Plex Sans Medium"/>
              <a:sym typeface="IBM Plex Sans Medium"/>
            </a:endParaRPr>
          </a:p>
        </p:txBody>
      </p:sp>
      <p:sp>
        <p:nvSpPr>
          <p:cNvPr id="113" name="Google Shape;113;p20"/>
          <p:cNvSpPr/>
          <p:nvPr/>
        </p:nvSpPr>
        <p:spPr>
          <a:xfrm>
            <a:off x="3529800" y="1798725"/>
            <a:ext cx="1889100" cy="1128000"/>
          </a:xfrm>
          <a:prstGeom prst="rect">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IBM Plex Sans Medium"/>
                <a:ea typeface="IBM Plex Sans Medium"/>
                <a:cs typeface="IBM Plex Sans Medium"/>
                <a:sym typeface="IBM Plex Sans Medium"/>
              </a:rPr>
              <a:t>Model development and testing</a:t>
            </a:r>
            <a:endParaRPr>
              <a:solidFill>
                <a:schemeClr val="lt1"/>
              </a:solidFill>
              <a:latin typeface="IBM Plex Sans Medium"/>
              <a:ea typeface="IBM Plex Sans Medium"/>
              <a:cs typeface="IBM Plex Sans Medium"/>
              <a:sym typeface="IBM Plex Sans Medium"/>
            </a:endParaRPr>
          </a:p>
        </p:txBody>
      </p:sp>
      <p:sp>
        <p:nvSpPr>
          <p:cNvPr id="114" name="Google Shape;114;p20"/>
          <p:cNvSpPr/>
          <p:nvPr/>
        </p:nvSpPr>
        <p:spPr>
          <a:xfrm>
            <a:off x="6358925" y="1798725"/>
            <a:ext cx="1770600" cy="1128000"/>
          </a:xfrm>
          <a:prstGeom prst="rect">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IBM Plex Sans Medium"/>
                <a:ea typeface="IBM Plex Sans Medium"/>
                <a:cs typeface="IBM Plex Sans Medium"/>
                <a:sym typeface="IBM Plex Sans Medium"/>
              </a:rPr>
              <a:t>Validation of final map &amp; sample-based estimates</a:t>
            </a:r>
            <a:endParaRPr>
              <a:solidFill>
                <a:schemeClr val="lt1"/>
              </a:solidFill>
              <a:latin typeface="IBM Plex Sans Medium"/>
              <a:ea typeface="IBM Plex Sans Medium"/>
              <a:cs typeface="IBM Plex Sans Medium"/>
              <a:sym typeface="IBM Plex Sans Medium"/>
            </a:endParaRPr>
          </a:p>
        </p:txBody>
      </p:sp>
      <p:sp>
        <p:nvSpPr>
          <p:cNvPr id="115" name="Google Shape;115;p20"/>
          <p:cNvSpPr/>
          <p:nvPr/>
        </p:nvSpPr>
        <p:spPr>
          <a:xfrm>
            <a:off x="2749163" y="2175525"/>
            <a:ext cx="504600" cy="374400"/>
          </a:xfrm>
          <a:prstGeom prst="right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20"/>
          <p:cNvSpPr/>
          <p:nvPr/>
        </p:nvSpPr>
        <p:spPr>
          <a:xfrm>
            <a:off x="5603513" y="2197350"/>
            <a:ext cx="504600" cy="374400"/>
          </a:xfrm>
          <a:prstGeom prst="right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20"/>
          <p:cNvSpPr/>
          <p:nvPr/>
        </p:nvSpPr>
        <p:spPr>
          <a:xfrm rot="5400000">
            <a:off x="2501725" y="2385375"/>
            <a:ext cx="891000" cy="2242200"/>
          </a:xfrm>
          <a:prstGeom prst="curvedLeftArrow">
            <a:avLst>
              <a:gd name="adj1" fmla="val 25000"/>
              <a:gd name="adj2" fmla="val 50000"/>
              <a:gd name="adj3" fmla="val 25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p20"/>
          <p:cNvSpPr txBox="1"/>
          <p:nvPr/>
        </p:nvSpPr>
        <p:spPr>
          <a:xfrm>
            <a:off x="2322200" y="3996100"/>
            <a:ext cx="144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IBM Plex Sans"/>
                <a:ea typeface="IBM Plex Sans"/>
                <a:cs typeface="IBM Plex Sans"/>
                <a:sym typeface="IBM Plex Sans"/>
              </a:rPr>
              <a:t>Active learning</a:t>
            </a:r>
            <a:endParaRPr>
              <a:solidFill>
                <a:schemeClr val="dk2"/>
              </a:solidFill>
              <a:latin typeface="IBM Plex Sans"/>
              <a:ea typeface="IBM Plex Sans"/>
              <a:cs typeface="IBM Plex Sans"/>
              <a:sym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p:nvPr/>
        </p:nvSpPr>
        <p:spPr>
          <a:xfrm>
            <a:off x="366634" y="212049"/>
            <a:ext cx="8005500" cy="667200"/>
          </a:xfrm>
          <a:prstGeom prst="rect">
            <a:avLst/>
          </a:prstGeom>
          <a:noFill/>
          <a:ln>
            <a:noFill/>
          </a:ln>
        </p:spPr>
        <p:txBody>
          <a:bodyPr spcFirstLastPara="1" wrap="square" lIns="45725" tIns="22850" rIns="45725" bIns="22850" anchor="ctr" anchorCtr="0">
            <a:noAutofit/>
          </a:bodyPr>
          <a:lstStyle/>
          <a:p>
            <a:pPr marL="0" marR="0" lvl="0" indent="0" algn="l" rtl="0">
              <a:lnSpc>
                <a:spcPct val="90000"/>
              </a:lnSpc>
              <a:spcBef>
                <a:spcPts val="0"/>
              </a:spcBef>
              <a:spcAft>
                <a:spcPts val="0"/>
              </a:spcAft>
              <a:buClr>
                <a:srgbClr val="97BD3D"/>
              </a:buClr>
              <a:buSzPts val="2700"/>
              <a:buFont typeface="Arial"/>
              <a:buNone/>
            </a:pPr>
            <a:r>
              <a:rPr lang="en" sz="2700">
                <a:solidFill>
                  <a:schemeClr val="dk1"/>
                </a:solidFill>
                <a:latin typeface="IBM Plex Sans SemiBold"/>
                <a:ea typeface="IBM Plex Sans SemiBold"/>
                <a:cs typeface="IBM Plex Sans SemiBold"/>
                <a:sym typeface="IBM Plex Sans SemiBold"/>
              </a:rPr>
              <a:t>Training data collection</a:t>
            </a:r>
            <a:endParaRPr sz="700">
              <a:solidFill>
                <a:schemeClr val="dk1"/>
              </a:solidFill>
              <a:latin typeface="IBM Plex Sans SemiBold"/>
              <a:ea typeface="IBM Plex Sans SemiBold"/>
              <a:cs typeface="IBM Plex Sans SemiBold"/>
              <a:sym typeface="IBM Plex Sans SemiBold"/>
            </a:endParaRPr>
          </a:p>
        </p:txBody>
      </p:sp>
      <p:sp>
        <p:nvSpPr>
          <p:cNvPr id="125" name="Google Shape;125;p21"/>
          <p:cNvSpPr txBox="1"/>
          <p:nvPr/>
        </p:nvSpPr>
        <p:spPr>
          <a:xfrm>
            <a:off x="366625" y="1287075"/>
            <a:ext cx="2164800" cy="3071700"/>
          </a:xfrm>
          <a:prstGeom prst="rect">
            <a:avLst/>
          </a:prstGeom>
          <a:noFill/>
          <a:ln>
            <a:noFill/>
          </a:ln>
        </p:spPr>
        <p:txBody>
          <a:bodyPr spcFirstLastPara="1" wrap="square" lIns="45725" tIns="22850" rIns="45725" bIns="22850" anchor="t" anchorCtr="0">
            <a:noAutofit/>
          </a:bodyPr>
          <a:lstStyle/>
          <a:p>
            <a:pPr marL="177800" marR="0" lvl="0" indent="-171450" algn="l" rtl="0">
              <a:spcAft>
                <a:spcPts val="0"/>
              </a:spcAft>
              <a:buClr>
                <a:schemeClr val="dk2"/>
              </a:buClr>
              <a:buSzPts val="1500"/>
              <a:buFont typeface="IBM Plex Sans Light"/>
              <a:buChar char="•"/>
            </a:pPr>
            <a:r>
              <a:rPr lang="en" sz="1500">
                <a:solidFill>
                  <a:schemeClr val="dk2"/>
                </a:solidFill>
                <a:latin typeface="IBM Plex Sans Light"/>
                <a:ea typeface="IBM Plex Sans Light"/>
                <a:cs typeface="IBM Plex Sans Light"/>
                <a:sym typeface="IBM Plex Sans Light"/>
              </a:rPr>
              <a:t>Interpreted a total of </a:t>
            </a:r>
            <a:r>
              <a:rPr lang="en" sz="1500">
                <a:solidFill>
                  <a:schemeClr val="dk2"/>
                </a:solidFill>
                <a:latin typeface="IBM Plex Sans SemiBold"/>
                <a:ea typeface="IBM Plex Sans SemiBold"/>
                <a:cs typeface="IBM Plex Sans SemiBold"/>
                <a:sym typeface="IBM Plex Sans SemiBold"/>
              </a:rPr>
              <a:t>7,786 plots</a:t>
            </a:r>
            <a:br>
              <a:rPr lang="en" sz="1500">
                <a:solidFill>
                  <a:schemeClr val="dk2"/>
                </a:solidFill>
                <a:latin typeface="IBM Plex Sans SemiBold"/>
                <a:ea typeface="IBM Plex Sans SemiBold"/>
                <a:cs typeface="IBM Plex Sans SemiBold"/>
                <a:sym typeface="IBM Plex Sans SemiBold"/>
              </a:rPr>
            </a:br>
            <a:br>
              <a:rPr lang="en" sz="1500">
                <a:solidFill>
                  <a:schemeClr val="dk2"/>
                </a:solidFill>
                <a:latin typeface="IBM Plex Sans SemiBold"/>
                <a:ea typeface="IBM Plex Sans SemiBold"/>
                <a:cs typeface="IBM Plex Sans SemiBold"/>
                <a:sym typeface="IBM Plex Sans SemiBold"/>
              </a:rPr>
            </a:br>
            <a:endParaRPr sz="700">
              <a:solidFill>
                <a:schemeClr val="dk2"/>
              </a:solidFill>
              <a:latin typeface="IBM Plex Sans SemiBold"/>
              <a:ea typeface="IBM Plex Sans SemiBold"/>
              <a:cs typeface="IBM Plex Sans SemiBold"/>
              <a:sym typeface="IBM Plex Sans SemiBold"/>
            </a:endParaRPr>
          </a:p>
          <a:p>
            <a:pPr marL="177800" marR="0" lvl="0" indent="-171450" algn="l" rtl="0">
              <a:spcAft>
                <a:spcPts val="0"/>
              </a:spcAft>
              <a:buClr>
                <a:schemeClr val="dk2"/>
              </a:buClr>
              <a:buSzPts val="1500"/>
              <a:buFont typeface="IBM Plex Sans Light"/>
              <a:buChar char="•"/>
            </a:pPr>
            <a:r>
              <a:rPr lang="en" sz="1500">
                <a:solidFill>
                  <a:schemeClr val="dk2"/>
                </a:solidFill>
                <a:latin typeface="IBM Plex Sans Light"/>
                <a:ea typeface="IBM Plex Sans Light"/>
                <a:cs typeface="IBM Plex Sans Light"/>
                <a:sym typeface="IBM Plex Sans Light"/>
              </a:rPr>
              <a:t>Initial random sample based on the seven driver classes &amp; aided by ancillary data</a:t>
            </a:r>
            <a:br>
              <a:rPr lang="en" sz="1500">
                <a:solidFill>
                  <a:schemeClr val="dk2"/>
                </a:solidFill>
                <a:latin typeface="IBM Plex Sans Light"/>
                <a:ea typeface="IBM Plex Sans Light"/>
                <a:cs typeface="IBM Plex Sans Light"/>
                <a:sym typeface="IBM Plex Sans Light"/>
              </a:rPr>
            </a:br>
            <a:br>
              <a:rPr lang="en" sz="1500">
                <a:solidFill>
                  <a:schemeClr val="dk2"/>
                </a:solidFill>
                <a:latin typeface="IBM Plex Sans Light"/>
                <a:ea typeface="IBM Plex Sans Light"/>
                <a:cs typeface="IBM Plex Sans Light"/>
                <a:sym typeface="IBM Plex Sans Light"/>
              </a:rPr>
            </a:br>
            <a:endParaRPr sz="700">
              <a:solidFill>
                <a:schemeClr val="dk2"/>
              </a:solidFill>
              <a:latin typeface="IBM Plex Sans Light"/>
              <a:ea typeface="IBM Plex Sans Light"/>
              <a:cs typeface="IBM Plex Sans Light"/>
              <a:sym typeface="IBM Plex Sans Light"/>
            </a:endParaRPr>
          </a:p>
          <a:p>
            <a:pPr marL="177800" marR="0" lvl="0" indent="-171450" algn="l" rtl="0">
              <a:spcAft>
                <a:spcPts val="0"/>
              </a:spcAft>
              <a:buClr>
                <a:schemeClr val="dk2"/>
              </a:buClr>
              <a:buSzPts val="1500"/>
              <a:buFont typeface="IBM Plex Sans Light"/>
              <a:buChar char="•"/>
            </a:pPr>
            <a:r>
              <a:rPr lang="en" sz="1500">
                <a:solidFill>
                  <a:schemeClr val="dk2"/>
                </a:solidFill>
                <a:latin typeface="IBM Plex Sans Light"/>
                <a:ea typeface="IBM Plex Sans Light"/>
                <a:cs typeface="IBM Plex Sans Light"/>
                <a:sym typeface="IBM Plex Sans Light"/>
              </a:rPr>
              <a:t>Additional training data collected through </a:t>
            </a:r>
            <a:r>
              <a:rPr lang="en" sz="1500" b="1">
                <a:solidFill>
                  <a:schemeClr val="dk2"/>
                </a:solidFill>
                <a:latin typeface="IBM Plex Sans"/>
                <a:ea typeface="IBM Plex Sans"/>
                <a:cs typeface="IBM Plex Sans"/>
                <a:sym typeface="IBM Plex Sans"/>
              </a:rPr>
              <a:t>active learning</a:t>
            </a:r>
            <a:r>
              <a:rPr lang="en" sz="1500">
                <a:solidFill>
                  <a:schemeClr val="dk2"/>
                </a:solidFill>
                <a:latin typeface="IBM Plex Sans Light"/>
                <a:ea typeface="IBM Plex Sans Light"/>
                <a:cs typeface="IBM Plex Sans Light"/>
                <a:sym typeface="IBM Plex Sans Light"/>
              </a:rPr>
              <a:t> process (30% of training data)</a:t>
            </a:r>
            <a:endParaRPr sz="1500">
              <a:solidFill>
                <a:schemeClr val="dk2"/>
              </a:solidFill>
              <a:latin typeface="IBM Plex Sans Light"/>
              <a:ea typeface="IBM Plex Sans Light"/>
              <a:cs typeface="IBM Plex Sans Light"/>
              <a:sym typeface="IBM Plex Sans Light"/>
            </a:endParaRPr>
          </a:p>
          <a:p>
            <a:pPr marL="0" marR="0" lvl="0" indent="0" algn="l" rtl="0">
              <a:spcAft>
                <a:spcPts val="0"/>
              </a:spcAft>
              <a:buNone/>
            </a:pPr>
            <a:endParaRPr sz="700">
              <a:solidFill>
                <a:schemeClr val="dk2"/>
              </a:solidFill>
              <a:latin typeface="IBM Plex Sans Light"/>
              <a:ea typeface="IBM Plex Sans Light"/>
              <a:cs typeface="IBM Plex Sans Light"/>
              <a:sym typeface="IBM Plex Sans Light"/>
            </a:endParaRPr>
          </a:p>
          <a:p>
            <a:pPr marL="177800" marR="0" lvl="0" indent="-76200" algn="l" rtl="0">
              <a:spcAft>
                <a:spcPts val="0"/>
              </a:spcAft>
              <a:buClr>
                <a:schemeClr val="dk1"/>
              </a:buClr>
              <a:buSzPts val="1500"/>
              <a:buFont typeface="Arial"/>
              <a:buNone/>
            </a:pPr>
            <a:endParaRPr sz="1500">
              <a:solidFill>
                <a:schemeClr val="dk2"/>
              </a:solidFill>
              <a:latin typeface="IBM Plex Sans Light"/>
              <a:ea typeface="IBM Plex Sans Light"/>
              <a:cs typeface="IBM Plex Sans Light"/>
              <a:sym typeface="IBM Plex Sans Light"/>
            </a:endParaRPr>
          </a:p>
        </p:txBody>
      </p:sp>
      <p:pic>
        <p:nvPicPr>
          <p:cNvPr id="126" name="Google Shape;126;p21"/>
          <p:cNvPicPr preferRelativeResize="0"/>
          <p:nvPr/>
        </p:nvPicPr>
        <p:blipFill>
          <a:blip r:embed="rId3">
            <a:alphaModFix/>
          </a:blip>
          <a:stretch>
            <a:fillRect/>
          </a:stretch>
        </p:blipFill>
        <p:spPr>
          <a:xfrm>
            <a:off x="2763850" y="1549362"/>
            <a:ext cx="6307779" cy="25471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IBM Plex Sans SemiBold"/>
                <a:ea typeface="IBM Plex Sans SemiBold"/>
                <a:cs typeface="IBM Plex Sans SemiBold"/>
                <a:sym typeface="IBM Plex Sans SemiBold"/>
              </a:rPr>
              <a:t>Training data and model configuration</a:t>
            </a:r>
            <a:endParaRPr>
              <a:latin typeface="IBM Plex Sans SemiBold"/>
              <a:ea typeface="IBM Plex Sans SemiBold"/>
              <a:cs typeface="IBM Plex Sans SemiBold"/>
              <a:sym typeface="IBM Plex Sans SemiBold"/>
            </a:endParaRPr>
          </a:p>
        </p:txBody>
      </p:sp>
      <p:sp>
        <p:nvSpPr>
          <p:cNvPr id="140" name="Google Shape;140;p23"/>
          <p:cNvSpPr txBox="1">
            <a:spLocks noGrp="1"/>
          </p:cNvSpPr>
          <p:nvPr>
            <p:ph type="body" idx="1"/>
          </p:nvPr>
        </p:nvSpPr>
        <p:spPr>
          <a:xfrm>
            <a:off x="311700" y="1135157"/>
            <a:ext cx="4657500" cy="3826263"/>
          </a:xfrm>
          <a:prstGeom prst="rect">
            <a:avLst/>
          </a:prstGeom>
        </p:spPr>
        <p:txBody>
          <a:bodyPr spcFirstLastPara="1" wrap="square" lIns="91425" tIns="91425" rIns="91425" bIns="91425" anchor="t" anchorCtr="0">
            <a:normAutofit fontScale="85000" lnSpcReduction="20000"/>
          </a:bodyPr>
          <a:lstStyle/>
          <a:p>
            <a:pPr>
              <a:buFont typeface="IBM Plex Sans Light"/>
              <a:buChar char="●"/>
            </a:pPr>
            <a:r>
              <a:rPr lang="en" b="1" u="sng">
                <a:latin typeface="IBM Plex Sans Light"/>
                <a:ea typeface="IBM Plex Sans Light"/>
                <a:cs typeface="IBM Plex Sans Light"/>
                <a:sym typeface="IBM Plex Sans Light"/>
              </a:rPr>
              <a:t>Model architecture:</a:t>
            </a:r>
            <a:r>
              <a:rPr lang="en">
                <a:latin typeface="IBM Plex Sans Light"/>
                <a:ea typeface="IBM Plex Sans Light"/>
                <a:cs typeface="IBM Plex Sans Light"/>
                <a:sym typeface="IBM Plex Sans Light"/>
              </a:rPr>
              <a:t> customized convolutional neural network model with residual connections (</a:t>
            </a:r>
            <a:r>
              <a:rPr lang="en" err="1">
                <a:latin typeface="IBM Plex Sans Light"/>
                <a:ea typeface="IBM Plex Sans Light"/>
                <a:cs typeface="IBM Plex Sans Light"/>
                <a:sym typeface="IBM Plex Sans Light"/>
              </a:rPr>
              <a:t>ResNet</a:t>
            </a:r>
            <a:r>
              <a:rPr lang="en">
                <a:latin typeface="IBM Plex Sans Light"/>
                <a:ea typeface="IBM Plex Sans Light"/>
                <a:cs typeface="IBM Plex Sans Light"/>
                <a:sym typeface="IBM Plex Sans Light"/>
              </a:rPr>
              <a:t>, He et al, 2015)</a:t>
            </a:r>
            <a:endParaRPr>
              <a:latin typeface="IBM Plex Sans Light"/>
              <a:ea typeface="IBM Plex Sans Light"/>
              <a:cs typeface="IBM Plex Sans Light"/>
              <a:sym typeface="IBM Plex Sans Light"/>
            </a:endParaRPr>
          </a:p>
          <a:p>
            <a:pPr marL="914400" lvl="1" indent="-317500" algn="l" rtl="0">
              <a:spcBef>
                <a:spcPts val="0"/>
              </a:spcBef>
              <a:spcAft>
                <a:spcPts val="0"/>
              </a:spcAft>
              <a:buSzPts val="1400"/>
              <a:buFont typeface="IBM Plex Sans Light"/>
              <a:buChar char="○"/>
            </a:pPr>
            <a:r>
              <a:rPr lang="en">
                <a:latin typeface="IBM Plex Sans Light"/>
                <a:ea typeface="IBM Plex Sans Light"/>
                <a:cs typeface="IBM Plex Sans Light"/>
                <a:sym typeface="IBM Plex Sans Light"/>
              </a:rPr>
              <a:t>shallow and wide</a:t>
            </a:r>
            <a:endParaRPr>
              <a:latin typeface="IBM Plex Sans Light"/>
              <a:ea typeface="IBM Plex Sans Light"/>
              <a:cs typeface="IBM Plex Sans Light"/>
              <a:sym typeface="IBM Plex Sans Light"/>
            </a:endParaRPr>
          </a:p>
          <a:p>
            <a:pPr marL="914400" lvl="1" indent="-317500" algn="l" rtl="0">
              <a:spcBef>
                <a:spcPts val="0"/>
              </a:spcBef>
              <a:spcAft>
                <a:spcPts val="0"/>
              </a:spcAft>
              <a:buSzPts val="1400"/>
              <a:buFont typeface="IBM Plex Sans Light"/>
              <a:buChar char="○"/>
            </a:pPr>
            <a:r>
              <a:rPr lang="en">
                <a:latin typeface="IBM Plex Sans Light"/>
                <a:ea typeface="IBM Plex Sans Light"/>
                <a:cs typeface="IBM Plex Sans Light"/>
                <a:sym typeface="IBM Plex Sans Light"/>
              </a:rPr>
              <a:t>Relatively lightweight and efficient</a:t>
            </a:r>
            <a:endParaRPr>
              <a:latin typeface="IBM Plex Sans Light"/>
              <a:ea typeface="IBM Plex Sans Light"/>
              <a:cs typeface="IBM Plex Sans Light"/>
              <a:sym typeface="IBM Plex Sans Light"/>
            </a:endParaRPr>
          </a:p>
          <a:p>
            <a:pPr lvl="1">
              <a:lnSpc>
                <a:spcPct val="114999"/>
              </a:lnSpc>
              <a:buFont typeface="IBM Plex Sans Light"/>
              <a:buChar char="○"/>
            </a:pPr>
            <a:endParaRPr lang="en">
              <a:latin typeface="IBM Plex Sans Light"/>
              <a:ea typeface="IBM Plex Sans Light"/>
              <a:cs typeface="IBM Plex Sans Light"/>
              <a:sym typeface="IBM Plex Sans Light"/>
            </a:endParaRPr>
          </a:p>
          <a:p>
            <a:pPr>
              <a:buFont typeface="IBM Plex Sans Light"/>
              <a:buChar char="●"/>
            </a:pPr>
            <a:r>
              <a:rPr lang="en" b="1" u="sng">
                <a:latin typeface="IBM Plex Sans Light"/>
                <a:ea typeface="IBM Plex Sans Light"/>
                <a:cs typeface="IBM Plex Sans Light"/>
                <a:sym typeface="IBM Plex Sans Light"/>
              </a:rPr>
              <a:t>Spatial context:</a:t>
            </a:r>
            <a:r>
              <a:rPr lang="en" b="1">
                <a:latin typeface="IBM Plex Sans Light"/>
                <a:ea typeface="IBM Plex Sans Light"/>
                <a:cs typeface="IBM Plex Sans Light"/>
                <a:sym typeface="IBM Plex Sans Light"/>
              </a:rPr>
              <a:t> </a:t>
            </a:r>
            <a:r>
              <a:rPr lang="en">
                <a:latin typeface="IBM Plex Sans Light"/>
                <a:ea typeface="IBM Plex Sans Light"/>
                <a:cs typeface="IBM Plex Sans Light"/>
                <a:sym typeface="IBM Plex Sans Light"/>
              </a:rPr>
              <a:t>larger context window (1.5 km) with 15m pixel spacing</a:t>
            </a:r>
            <a:endParaRPr>
              <a:latin typeface="IBM Plex Sans Light"/>
              <a:ea typeface="IBM Plex Sans Light"/>
              <a:cs typeface="IBM Plex Sans Light"/>
              <a:sym typeface="IBM Plex Sans Light"/>
            </a:endParaRPr>
          </a:p>
          <a:p>
            <a:pPr>
              <a:lnSpc>
                <a:spcPct val="114999"/>
              </a:lnSpc>
              <a:buFont typeface="IBM Plex Sans Light"/>
              <a:buChar char="●"/>
            </a:pPr>
            <a:endParaRPr lang="en">
              <a:latin typeface="IBM Plex Sans Light"/>
              <a:ea typeface="IBM Plex Sans Light"/>
              <a:cs typeface="IBM Plex Sans Light"/>
              <a:sym typeface="IBM Plex Sans Light"/>
            </a:endParaRPr>
          </a:p>
          <a:p>
            <a:pPr>
              <a:buFont typeface="IBM Plex Sans Light"/>
              <a:buChar char="●"/>
            </a:pPr>
            <a:r>
              <a:rPr lang="en" b="1" u="sng">
                <a:latin typeface="IBM Plex Sans Light"/>
                <a:ea typeface="IBM Plex Sans Light"/>
                <a:cs typeface="IBM Plex Sans Light"/>
                <a:sym typeface="IBM Plex Sans Light"/>
              </a:rPr>
              <a:t>Data augmentation:</a:t>
            </a:r>
            <a:r>
              <a:rPr lang="en">
                <a:latin typeface="IBM Plex Sans Light"/>
                <a:ea typeface="IBM Plex Sans Light"/>
                <a:cs typeface="IBM Plex Sans Light"/>
                <a:sym typeface="IBM Plex Sans Light"/>
              </a:rPr>
              <a:t> training data random augmentations</a:t>
            </a:r>
            <a:endParaRPr lang="en">
              <a:latin typeface="IBM Plex Sans Light"/>
              <a:ea typeface="IBM Plex Sans Light"/>
              <a:cs typeface="IBM Plex Sans Light"/>
            </a:endParaRPr>
          </a:p>
          <a:p>
            <a:pPr>
              <a:lnSpc>
                <a:spcPct val="114999"/>
              </a:lnSpc>
              <a:buFont typeface="IBM Plex Sans Light"/>
              <a:buChar char="●"/>
            </a:pPr>
            <a:endParaRPr lang="en">
              <a:latin typeface="IBM Plex Sans Light"/>
              <a:ea typeface="IBM Plex Sans Light"/>
              <a:cs typeface="IBM Plex Sans Light"/>
              <a:sym typeface="IBM Plex Sans Light"/>
            </a:endParaRPr>
          </a:p>
          <a:p>
            <a:pPr>
              <a:buFont typeface="IBM Plex Sans Light"/>
              <a:buChar char="●"/>
            </a:pPr>
            <a:r>
              <a:rPr lang="en" b="1" u="sng">
                <a:latin typeface="IBM Plex Sans Light"/>
                <a:ea typeface="IBM Plex Sans Light"/>
                <a:cs typeface="IBM Plex Sans Light"/>
                <a:sym typeface="IBM Plex Sans Light"/>
              </a:rPr>
              <a:t>Validation approach:</a:t>
            </a:r>
            <a:r>
              <a:rPr lang="en" b="1">
                <a:latin typeface="IBM Plex Sans Light"/>
                <a:ea typeface="IBM Plex Sans Light"/>
                <a:cs typeface="IBM Plex Sans Light"/>
                <a:sym typeface="IBM Plex Sans Light"/>
              </a:rPr>
              <a:t> </a:t>
            </a:r>
            <a:r>
              <a:rPr lang="en">
                <a:latin typeface="IBM Plex Sans Light"/>
                <a:ea typeface="IBM Plex Sans Light"/>
                <a:cs typeface="IBM Plex Sans Light"/>
                <a:sym typeface="IBM Plex Sans Light"/>
              </a:rPr>
              <a:t>trained via 5-fold cross validation </a:t>
            </a:r>
            <a:endParaRPr lang="en">
              <a:latin typeface="IBM Plex Sans Light"/>
              <a:ea typeface="IBM Plex Sans Light"/>
              <a:cs typeface="IBM Plex Sans Light"/>
            </a:endParaRPr>
          </a:p>
          <a:p>
            <a:pPr>
              <a:lnSpc>
                <a:spcPct val="114999"/>
              </a:lnSpc>
              <a:buFont typeface="IBM Plex Sans Light"/>
              <a:buChar char="●"/>
            </a:pPr>
            <a:endParaRPr lang="en">
              <a:latin typeface="IBM Plex Sans Light"/>
              <a:ea typeface="IBM Plex Sans Light"/>
              <a:cs typeface="IBM Plex Sans Light"/>
              <a:sym typeface="IBM Plex Sans Light"/>
            </a:endParaRPr>
          </a:p>
          <a:p>
            <a:pPr>
              <a:buFont typeface="IBM Plex Sans Light"/>
              <a:buChar char="●"/>
            </a:pPr>
            <a:r>
              <a:rPr lang="en" b="1" u="sng">
                <a:latin typeface="IBM Plex Sans Light"/>
                <a:ea typeface="IBM Plex Sans Light"/>
                <a:cs typeface="IBM Plex Sans Light"/>
                <a:sym typeface="IBM Plex Sans Light"/>
              </a:rPr>
              <a:t>Uncertainty reduction:</a:t>
            </a:r>
            <a:r>
              <a:rPr lang="en" b="1">
                <a:latin typeface="IBM Plex Sans Light"/>
                <a:ea typeface="IBM Plex Sans Light"/>
                <a:cs typeface="IBM Plex Sans Light"/>
                <a:sym typeface="IBM Plex Sans Light"/>
              </a:rPr>
              <a:t> </a:t>
            </a:r>
            <a:r>
              <a:rPr lang="en">
                <a:latin typeface="IBM Plex Sans Light"/>
                <a:ea typeface="IBM Plex Sans Light"/>
                <a:cs typeface="IBM Plex Sans Light"/>
                <a:sym typeface="IBM Plex Sans Light"/>
              </a:rPr>
              <a:t>ensembled a set of trained models to reduce model uncertainty</a:t>
            </a:r>
            <a:endParaRPr>
              <a:latin typeface="IBM Plex Sans Light"/>
              <a:ea typeface="IBM Plex Sans Light"/>
              <a:cs typeface="IBM Plex Sans Light"/>
            </a:endParaRPr>
          </a:p>
        </p:txBody>
      </p:sp>
      <p:graphicFrame>
        <p:nvGraphicFramePr>
          <p:cNvPr id="141" name="Google Shape;141;p23"/>
          <p:cNvGraphicFramePr/>
          <p:nvPr>
            <p:extLst>
              <p:ext uri="{D42A27DB-BD31-4B8C-83A1-F6EECF244321}">
                <p14:modId xmlns:p14="http://schemas.microsoft.com/office/powerpoint/2010/main" val="1836275507"/>
              </p:ext>
            </p:extLst>
          </p:nvPr>
        </p:nvGraphicFramePr>
        <p:xfrm>
          <a:off x="5144525" y="1117255"/>
          <a:ext cx="3687775" cy="3679330"/>
        </p:xfrm>
        <a:graphic>
          <a:graphicData uri="http://schemas.openxmlformats.org/drawingml/2006/table">
            <a:tbl>
              <a:tblPr firstRow="1" bandRow="1">
                <a:noFill/>
              </a:tblPr>
              <a:tblGrid>
                <a:gridCol w="1276825">
                  <a:extLst>
                    <a:ext uri="{9D8B030D-6E8A-4147-A177-3AD203B41FA5}">
                      <a16:colId xmlns:a16="http://schemas.microsoft.com/office/drawing/2014/main" val="20000"/>
                    </a:ext>
                  </a:extLst>
                </a:gridCol>
                <a:gridCol w="2410950">
                  <a:extLst>
                    <a:ext uri="{9D8B030D-6E8A-4147-A177-3AD203B41FA5}">
                      <a16:colId xmlns:a16="http://schemas.microsoft.com/office/drawing/2014/main" val="20001"/>
                    </a:ext>
                  </a:extLst>
                </a:gridCol>
              </a:tblGrid>
              <a:tr h="228450">
                <a:tc>
                  <a:txBody>
                    <a:bodyPr/>
                    <a:lstStyle/>
                    <a:p>
                      <a:pPr marL="0" marR="0" lvl="0" indent="0" algn="l" rtl="0">
                        <a:spcBef>
                          <a:spcPts val="0"/>
                        </a:spcBef>
                        <a:spcAft>
                          <a:spcPts val="0"/>
                        </a:spcAft>
                        <a:buNone/>
                      </a:pPr>
                      <a:r>
                        <a:rPr lang="en" sz="1100" u="none" strike="noStrike" cap="none">
                          <a:solidFill>
                            <a:schemeClr val="bg1"/>
                          </a:solidFill>
                          <a:latin typeface="IBM Plex Sans"/>
                          <a:ea typeface="IBM Plex Sans"/>
                          <a:cs typeface="IBM Plex Sans"/>
                          <a:sym typeface="IBM Plex Sans"/>
                        </a:rPr>
                        <a:t>Input Data Source</a:t>
                      </a:r>
                      <a:endParaRPr sz="1100">
                        <a:solidFill>
                          <a:schemeClr val="bg1"/>
                        </a:solidFill>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3C78D8"/>
                    </a:solidFill>
                  </a:tcPr>
                </a:tc>
                <a:tc>
                  <a:txBody>
                    <a:bodyPr/>
                    <a:lstStyle/>
                    <a:p>
                      <a:pPr marL="0" marR="0" lvl="0" indent="0" algn="l" rtl="0">
                        <a:spcBef>
                          <a:spcPts val="0"/>
                        </a:spcBef>
                        <a:spcAft>
                          <a:spcPts val="0"/>
                        </a:spcAft>
                        <a:buNone/>
                      </a:pPr>
                      <a:r>
                        <a:rPr lang="en" sz="1100">
                          <a:solidFill>
                            <a:schemeClr val="bg1"/>
                          </a:solidFill>
                          <a:latin typeface="IBM Plex Sans"/>
                          <a:ea typeface="IBM Plex Sans"/>
                          <a:cs typeface="IBM Plex Sans"/>
                          <a:sym typeface="IBM Plex Sans"/>
                        </a:rPr>
                        <a:t>Bands</a:t>
                      </a:r>
                      <a:endParaRPr sz="1100">
                        <a:solidFill>
                          <a:schemeClr val="bg1"/>
                        </a:solidFill>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3C78D8"/>
                    </a:solidFill>
                  </a:tcPr>
                </a:tc>
                <a:extLst>
                  <a:ext uri="{0D108BD9-81ED-4DB2-BD59-A6C34878D82A}">
                    <a16:rowId xmlns:a16="http://schemas.microsoft.com/office/drawing/2014/main" val="10000"/>
                  </a:ext>
                </a:extLst>
              </a:tr>
              <a:tr h="399725">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Global Forest Change </a:t>
                      </a:r>
                      <a:endParaRPr sz="900">
                        <a:latin typeface="IBM Plex Sans"/>
                        <a:ea typeface="IBM Plex Sans"/>
                        <a:cs typeface="IBM Plex Sans"/>
                        <a:sym typeface="IBM Plex Sans"/>
                      </a:endParaRPr>
                    </a:p>
                    <a:p>
                      <a:pPr marL="0" marR="0" lvl="0" indent="0" algn="l" rtl="0">
                        <a:spcBef>
                          <a:spcPts val="0"/>
                        </a:spcBef>
                        <a:spcAft>
                          <a:spcPts val="0"/>
                        </a:spcAft>
                        <a:buNone/>
                      </a:pPr>
                      <a:r>
                        <a:rPr lang="en" sz="900">
                          <a:latin typeface="IBM Plex Sans"/>
                          <a:ea typeface="IBM Plex Sans"/>
                          <a:cs typeface="IBM Plex Sans"/>
                          <a:sym typeface="IBM Plex Sans"/>
                        </a:rPr>
                        <a:t>(Hansen et al. 2013)</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13 bands including two Landsat 7 composites of 4 channels each (red, NIR, SWIR1, SWIR2)</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399725">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Sentinel-2</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5 bands with 10m and 20m resolution channels for three years (B3, B4, B5, B7, B12)</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399725">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Tree cover loss due to fire (Tyukavina et al. 2022)</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Single binary band</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399725">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Dynamic World </a:t>
                      </a:r>
                      <a:endParaRPr sz="900">
                        <a:latin typeface="IBM Plex Sans"/>
                        <a:ea typeface="IBM Plex Sans"/>
                        <a:cs typeface="IBM Plex Sans"/>
                        <a:sym typeface="IBM Plex Sans"/>
                      </a:endParaRPr>
                    </a:p>
                    <a:p>
                      <a:pPr marL="0" marR="0" lvl="0" indent="0" algn="l" rtl="0">
                        <a:spcBef>
                          <a:spcPts val="0"/>
                        </a:spcBef>
                        <a:spcAft>
                          <a:spcPts val="0"/>
                        </a:spcAft>
                        <a:buNone/>
                      </a:pPr>
                      <a:r>
                        <a:rPr lang="en" sz="900">
                          <a:latin typeface="IBM Plex Sans"/>
                          <a:ea typeface="IBM Plex Sans"/>
                          <a:cs typeface="IBM Plex Sans"/>
                          <a:sym typeface="IBM Plex Sans"/>
                        </a:rPr>
                        <a:t>(Brown et al. 2022)</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3 land cover class probability bands for three years</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399725">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FABDEM </a:t>
                      </a:r>
                      <a:endParaRPr sz="900">
                        <a:latin typeface="IBM Plex Sans"/>
                        <a:ea typeface="IBM Plex Sans"/>
                        <a:cs typeface="IBM Plex Sans"/>
                        <a:sym typeface="IBM Plex Sans"/>
                      </a:endParaRPr>
                    </a:p>
                    <a:p>
                      <a:pPr marL="0" marR="0" lvl="0" indent="0" algn="l" rtl="0">
                        <a:spcBef>
                          <a:spcPts val="0"/>
                        </a:spcBef>
                        <a:spcAft>
                          <a:spcPts val="0"/>
                        </a:spcAft>
                        <a:buNone/>
                      </a:pPr>
                      <a:r>
                        <a:rPr lang="en" sz="900">
                          <a:latin typeface="IBM Plex Sans"/>
                          <a:ea typeface="IBM Plex Sans"/>
                          <a:cs typeface="IBM Plex Sans"/>
                          <a:sym typeface="IBM Plex Sans"/>
                        </a:rPr>
                        <a:t>(Hawker et al. 2022)</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3 bands: elevation, slope, aspect</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228450">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GHS Population</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Single band for 7 time intervals</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571050">
                <a:tc>
                  <a:txBody>
                    <a:bodyPr/>
                    <a:lstStyle/>
                    <a:p>
                      <a:pPr marL="0" marR="0" lvl="0" indent="0" algn="l" rtl="0">
                        <a:lnSpc>
                          <a:spcPct val="100000"/>
                        </a:lnSpc>
                        <a:spcBef>
                          <a:spcPts val="0"/>
                        </a:spcBef>
                        <a:spcAft>
                          <a:spcPts val="0"/>
                        </a:spcAft>
                        <a:buClr>
                          <a:srgbClr val="000000"/>
                        </a:buClr>
                        <a:buSzPts val="1200"/>
                        <a:buFont typeface="Arial"/>
                        <a:buNone/>
                      </a:pPr>
                      <a:r>
                        <a:rPr lang="en" sz="900">
                          <a:latin typeface="IBM Plex Sans"/>
                          <a:ea typeface="IBM Plex Sans"/>
                          <a:cs typeface="IBM Plex Sans"/>
                          <a:sym typeface="IBM Plex Sans"/>
                        </a:rPr>
                        <a:t>Mining composite </a:t>
                      </a:r>
                      <a:endParaRPr sz="900">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200"/>
                        <a:buFont typeface="Arial"/>
                        <a:buNone/>
                      </a:pPr>
                      <a:r>
                        <a:rPr lang="en" sz="900">
                          <a:latin typeface="IBM Plex Sans"/>
                          <a:ea typeface="IBM Plex Sans"/>
                          <a:cs typeface="IBM Plex Sans"/>
                          <a:sym typeface="IBM Plex Sans"/>
                        </a:rPr>
                        <a:t>(Maus et al. 2022, Tang et al. 2023, Dethier et al. 2023)</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Single binary band</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r h="228450">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Latitude/Longitude</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Two values</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8"/>
                  </a:ext>
                </a:extLst>
              </a:tr>
              <a:tr h="228450">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Region annotation</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tc>
                  <a:txBody>
                    <a:bodyPr/>
                    <a:lstStyle/>
                    <a:p>
                      <a:pPr marL="0" marR="0" lvl="0" indent="0" algn="l" rtl="0">
                        <a:spcBef>
                          <a:spcPts val="0"/>
                        </a:spcBef>
                        <a:spcAft>
                          <a:spcPts val="0"/>
                        </a:spcAft>
                        <a:buNone/>
                      </a:pPr>
                      <a:r>
                        <a:rPr lang="en" sz="900">
                          <a:latin typeface="IBM Plex Sans"/>
                          <a:ea typeface="IBM Plex Sans"/>
                          <a:cs typeface="IBM Plex Sans"/>
                          <a:sym typeface="IBM Plex Sans"/>
                        </a:rPr>
                        <a:t>Single value</a:t>
                      </a:r>
                      <a:endParaRPr sz="900">
                        <a:latin typeface="IBM Plex Sans"/>
                        <a:ea typeface="IBM Plex Sans"/>
                        <a:cs typeface="IBM Plex Sans"/>
                        <a:sym typeface="IBM Plex Sans"/>
                      </a:endParaRPr>
                    </a:p>
                  </a:txBody>
                  <a:tcPr marL="45725" marR="45725" marT="22875" marB="22875">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9"/>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0"/>
        <p:cNvGrpSpPr/>
        <p:nvPr/>
      </p:nvGrpSpPr>
      <p:grpSpPr>
        <a:xfrm>
          <a:off x="0" y="0"/>
          <a:ext cx="0" cy="0"/>
          <a:chOff x="0" y="0"/>
          <a:chExt cx="0" cy="0"/>
        </a:xfrm>
      </p:grpSpPr>
      <p:pic>
        <p:nvPicPr>
          <p:cNvPr id="5" name="Picture 4" descr="A map of the world&#10;&#10;AI-generated content may be incorrect.">
            <a:extLst>
              <a:ext uri="{FF2B5EF4-FFF2-40B4-BE49-F238E27FC236}">
                <a16:creationId xmlns:a16="http://schemas.microsoft.com/office/drawing/2014/main" id="{1606EA2C-BBEC-7B76-A782-809E42EDCBB9}"/>
              </a:ext>
            </a:extLst>
          </p:cNvPr>
          <p:cNvPicPr>
            <a:picLocks noChangeAspect="1"/>
          </p:cNvPicPr>
          <p:nvPr/>
        </p:nvPicPr>
        <p:blipFill>
          <a:blip r:embed="rId4"/>
          <a:stretch>
            <a:fillRect/>
          </a:stretch>
        </p:blipFill>
        <p:spPr>
          <a:xfrm>
            <a:off x="0" y="684259"/>
            <a:ext cx="9144000" cy="3774983"/>
          </a:xfrm>
          <a:prstGeom prst="rect">
            <a:avLst/>
          </a:prstGeom>
        </p:spPr>
      </p:pic>
      <p:sp>
        <p:nvSpPr>
          <p:cNvPr id="551" name="Google Shape;551;p60"/>
          <p:cNvSpPr txBox="1"/>
          <p:nvPr/>
        </p:nvSpPr>
        <p:spPr>
          <a:xfrm>
            <a:off x="430645" y="122572"/>
            <a:ext cx="8005500" cy="667200"/>
          </a:xfrm>
          <a:prstGeom prst="rect">
            <a:avLst/>
          </a:prstGeom>
          <a:noFill/>
          <a:ln>
            <a:noFill/>
          </a:ln>
        </p:spPr>
        <p:txBody>
          <a:bodyPr spcFirstLastPara="1" wrap="square" lIns="45725" tIns="22850" rIns="45725" bIns="22850" anchor="ctr" anchorCtr="0">
            <a:noAutofit/>
          </a:bodyPr>
          <a:lstStyle/>
          <a:p>
            <a:pPr marL="0" marR="0" lvl="0" indent="0" algn="l" rtl="0">
              <a:lnSpc>
                <a:spcPct val="90000"/>
              </a:lnSpc>
              <a:spcBef>
                <a:spcPts val="0"/>
              </a:spcBef>
              <a:spcAft>
                <a:spcPts val="0"/>
              </a:spcAft>
              <a:buClr>
                <a:srgbClr val="97BD3D"/>
              </a:buClr>
              <a:buSzPts val="2700"/>
              <a:buFont typeface="Arial"/>
              <a:buNone/>
            </a:pPr>
            <a:r>
              <a:rPr lang="en" sz="2700">
                <a:solidFill>
                  <a:schemeClr val="dk1"/>
                </a:solidFill>
                <a:latin typeface="IBM Plex Sans SemiBold"/>
                <a:ea typeface="IBM Plex Sans SemiBold"/>
                <a:cs typeface="IBM Plex Sans SemiBold"/>
                <a:sym typeface="IBM Plex Sans SemiBold"/>
              </a:rPr>
              <a:t>Drivers of forest loss (2001-2024)</a:t>
            </a:r>
            <a:endParaRPr sz="700">
              <a:solidFill>
                <a:schemeClr val="dk1"/>
              </a:solidFill>
              <a:latin typeface="IBM Plex Sans SemiBold"/>
              <a:ea typeface="IBM Plex Sans SemiBold"/>
              <a:cs typeface="IBM Plex Sans SemiBold"/>
              <a:sym typeface="IBM Plex Sans SemiBold"/>
            </a:endParaRPr>
          </a:p>
        </p:txBody>
      </p:sp>
      <p:pic>
        <p:nvPicPr>
          <p:cNvPr id="3" name="Picture 2" descr="A qr code on a white background&#10;&#10;AI-generated content may be incorrect.">
            <a:extLst>
              <a:ext uri="{FF2B5EF4-FFF2-40B4-BE49-F238E27FC236}">
                <a16:creationId xmlns:a16="http://schemas.microsoft.com/office/drawing/2014/main" id="{B7998E78-894A-4DA6-2440-15AA3879B49E}"/>
              </a:ext>
            </a:extLst>
          </p:cNvPr>
          <p:cNvPicPr>
            <a:picLocks noChangeAspect="1"/>
          </p:cNvPicPr>
          <p:nvPr/>
        </p:nvPicPr>
        <p:blipFill>
          <a:blip r:embed="rId5"/>
          <a:stretch>
            <a:fillRect/>
          </a:stretch>
        </p:blipFill>
        <p:spPr>
          <a:xfrm>
            <a:off x="378" y="4296739"/>
            <a:ext cx="865718" cy="846112"/>
          </a:xfrm>
          <a:prstGeom prst="rect">
            <a:avLst/>
          </a:prstGeom>
        </p:spPr>
      </p:pic>
      <p:pic>
        <p:nvPicPr>
          <p:cNvPr id="2" name="Picture 1" descr="A black text on a white background&#10;&#10;AI-generated content may be incorrect.">
            <a:extLst>
              <a:ext uri="{FF2B5EF4-FFF2-40B4-BE49-F238E27FC236}">
                <a16:creationId xmlns:a16="http://schemas.microsoft.com/office/drawing/2014/main" id="{9DA2E7D6-8E9F-EE4B-38C5-FB6904A9EC49}"/>
              </a:ext>
            </a:extLst>
          </p:cNvPr>
          <p:cNvPicPr>
            <a:picLocks noChangeAspect="1"/>
          </p:cNvPicPr>
          <p:nvPr/>
        </p:nvPicPr>
        <p:blipFill>
          <a:blip r:embed="rId6"/>
          <a:stretch>
            <a:fillRect/>
          </a:stretch>
        </p:blipFill>
        <p:spPr>
          <a:xfrm>
            <a:off x="1327726" y="4441742"/>
            <a:ext cx="7510319" cy="324018"/>
          </a:xfrm>
          <a:prstGeom prst="rect">
            <a:avLst/>
          </a:prstGeom>
        </p:spPr>
      </p:pic>
      <p:sp>
        <p:nvSpPr>
          <p:cNvPr id="4" name="Rectangle 3">
            <a:extLst>
              <a:ext uri="{FF2B5EF4-FFF2-40B4-BE49-F238E27FC236}">
                <a16:creationId xmlns:a16="http://schemas.microsoft.com/office/drawing/2014/main" id="{26A370CA-41A7-FF7B-7110-DE54EEDFFAF8}"/>
              </a:ext>
            </a:extLst>
          </p:cNvPr>
          <p:cNvSpPr/>
          <p:nvPr/>
        </p:nvSpPr>
        <p:spPr>
          <a:xfrm>
            <a:off x="57727" y="2817091"/>
            <a:ext cx="1616363" cy="130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BD81E1639E104B897B7464782B49BF" ma:contentTypeVersion="26" ma:contentTypeDescription="Create a new document." ma:contentTypeScope="" ma:versionID="2ac2038dccef4cdfd213c45cc9574a1b">
  <xsd:schema xmlns:xsd="http://www.w3.org/2001/XMLSchema" xmlns:xs="http://www.w3.org/2001/XMLSchema" xmlns:p="http://schemas.microsoft.com/office/2006/metadata/properties" xmlns:ns2="4cecae92-d326-45b1-80cf-0205f9ead9fa" xmlns:ns3="955c11f9-020b-4ea4-b49f-f676139b16a5" targetNamespace="http://schemas.microsoft.com/office/2006/metadata/properties" ma:root="true" ma:fieldsID="6ba057d56c77b88074d1eb67a6ec7df5" ns2:_="" ns3:_="">
    <xsd:import namespace="4cecae92-d326-45b1-80cf-0205f9ead9fa"/>
    <xsd:import namespace="955c11f9-020b-4ea4-b49f-f676139b16a5"/>
    <xsd:element name="properties">
      <xsd:complexType>
        <xsd:sequence>
          <xsd:element name="documentManagement">
            <xsd:complexType>
              <xsd:all>
                <xsd:element ref="ns2:Client" minOccurs="0"/>
                <xsd:element ref="ns2:ProjectID" minOccurs="0"/>
                <xsd:element ref="ns3:SharedWithUsers" minOccurs="0"/>
                <xsd:element ref="ns3:SharedWithDetails" minOccurs="0"/>
                <xsd:element ref="ns2:ProjectName" minOccurs="0"/>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Status" minOccurs="0"/>
                <xsd:element ref="ns2:MediaServiceDateTaken" minOccurs="0"/>
                <xsd:element ref="ns2:MediaLengthInSeconds" minOccurs="0"/>
                <xsd:element ref="ns2:MediaServiceLocation" minOccurs="0"/>
                <xsd:element ref="ns2:MediaServiceSearchProperties" minOccurs="0"/>
                <xsd:element ref="ns2:Date" minOccurs="0"/>
                <xsd:element ref="ns2:MediaServiceObjectDetectorVersions" minOccurs="0"/>
                <xsd:element ref="ns2:FileDescrip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cae92-d326-45b1-80cf-0205f9ead9fa" elementFormDefault="qualified">
    <xsd:import namespace="http://schemas.microsoft.com/office/2006/documentManagement/types"/>
    <xsd:import namespace="http://schemas.microsoft.com/office/infopath/2007/PartnerControls"/>
    <xsd:element name="Client" ma:index="8" nillable="true" ma:displayName="Client" ma:format="Dropdown" ma:internalName="Client">
      <xsd:simpleType>
        <xsd:restriction base="dms:Text">
          <xsd:maxLength value="255"/>
        </xsd:restriction>
      </xsd:simpleType>
    </xsd:element>
    <xsd:element name="ProjectID" ma:index="9" nillable="true" ma:displayName="Project Number" ma:format="Dropdown" ma:internalName="ProjectID">
      <xsd:simpleType>
        <xsd:restriction base="dms:Text">
          <xsd:maxLength value="255"/>
        </xsd:restriction>
      </xsd:simpleType>
    </xsd:element>
    <xsd:element name="ProjectName" ma:index="12" nillable="true" ma:displayName="Project Name" ma:format="Dropdown" ma:internalName="ProjectName">
      <xsd:simpleType>
        <xsd:restriction base="dms:Text">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3b40f3a-84d0-4acf-ad34-a39173ff9cc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Status" ma:index="23" nillable="true" ma:displayName="Status" ma:format="Dropdown" ma:internalName="Status">
      <xsd:simpleType>
        <xsd:restriction base="dms:Choice">
          <xsd:enumeration value="Active"/>
          <xsd:enumeration value="Closed"/>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26" nillable="true" ma:displayName="Location"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Date" ma:index="28" nillable="true" ma:displayName="Date" ma:format="DateOnly" ma:internalName="Date">
      <xsd:simpleType>
        <xsd:restriction base="dms:DateTim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FileDescription" ma:index="30" nillable="true" ma:displayName="File Description" ma:description="Short description of the file" ma:format="Dropdown" ma:internalName="FileDescription">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5c11f9-020b-4ea4-b49f-f676139b16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46e6daf-71af-4009-ad17-73c15e282d41}" ma:internalName="TaxCatchAll" ma:showField="CatchAllData" ma:web="955c11f9-020b-4ea4-b49f-f676139b16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4cecae92-d326-45b1-80cf-0205f9ead9fa" xsi:nil="true"/>
    <TaxCatchAll xmlns="955c11f9-020b-4ea4-b49f-f676139b16a5" xsi:nil="true"/>
    <FileDescription xmlns="4cecae92-d326-45b1-80cf-0205f9ead9fa" xsi:nil="true"/>
    <lcf76f155ced4ddcb4097134ff3c332f xmlns="4cecae92-d326-45b1-80cf-0205f9ead9fa">
      <Terms xmlns="http://schemas.microsoft.com/office/infopath/2007/PartnerControls"/>
    </lcf76f155ced4ddcb4097134ff3c332f>
    <ProjectID xmlns="4cecae92-d326-45b1-80cf-0205f9ead9fa" xsi:nil="true"/>
    <ProjectName xmlns="4cecae92-d326-45b1-80cf-0205f9ead9fa" xsi:nil="true"/>
    <Client xmlns="4cecae92-d326-45b1-80cf-0205f9ead9fa" xsi:nil="true"/>
    <Status xmlns="4cecae92-d326-45b1-80cf-0205f9ead9fa" xsi:nil="true"/>
  </documentManagement>
</p:properties>
</file>

<file path=customXml/itemProps1.xml><?xml version="1.0" encoding="utf-8"?>
<ds:datastoreItem xmlns:ds="http://schemas.openxmlformats.org/officeDocument/2006/customXml" ds:itemID="{D223AE1A-2EFB-462D-992E-93320B31F120}"/>
</file>

<file path=customXml/itemProps2.xml><?xml version="1.0" encoding="utf-8"?>
<ds:datastoreItem xmlns:ds="http://schemas.openxmlformats.org/officeDocument/2006/customXml" ds:itemID="{A4F84E7B-C541-4E4E-92C7-CCD7D15C850B}"/>
</file>

<file path=customXml/itemProps3.xml><?xml version="1.0" encoding="utf-8"?>
<ds:datastoreItem xmlns:ds="http://schemas.openxmlformats.org/officeDocument/2006/customXml" ds:itemID="{81B24DB0-CBBD-4BCB-BCBC-04AB58AA120F}"/>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26</Slides>
  <Notes>25</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Simple Light</vt:lpstr>
      <vt:lpstr>Mapping natural drivers of forest loss at global scale</vt:lpstr>
      <vt:lpstr>PowerPoint Presentation</vt:lpstr>
      <vt:lpstr>Why natural disturbances matter</vt:lpstr>
      <vt:lpstr>PowerPoint Presentation</vt:lpstr>
      <vt:lpstr>PowerPoint Presentation</vt:lpstr>
      <vt:lpstr>Methods overview</vt:lpstr>
      <vt:lpstr>PowerPoint Presentation</vt:lpstr>
      <vt:lpstr>Training data and model configuration</vt:lpstr>
      <vt:lpstr>PowerPoint Presentation</vt:lpstr>
      <vt:lpstr>PowerPoint Presentation</vt:lpstr>
      <vt:lpstr>Wildfires are getting worse </vt:lpstr>
      <vt:lpstr>Wildfire in boreal Russia</vt:lpstr>
      <vt:lpstr>Other natural disturbance </vt:lpstr>
      <vt:lpstr>Hurricane Maria in Puerto Rico</vt:lpstr>
      <vt:lpstr>Mountain pine beetle outbreak in the U.S.</vt:lpstr>
      <vt:lpstr>PowerPoint Presentation</vt:lpstr>
      <vt:lpstr>Implications</vt:lpstr>
      <vt:lpstr>Future work </vt:lpstr>
      <vt:lpstr>Annual Updates</vt:lpstr>
      <vt:lpstr>PowerPoint Presentation</vt:lpstr>
      <vt:lpstr>Additional slides</vt:lpstr>
      <vt:lpstr>PowerPoint Presentation</vt:lpstr>
      <vt:lpstr>Overall flow of data and model training</vt:lpstr>
      <vt:lpstr>Accuracy improvements</vt:lpstr>
      <vt:lpstr>Validation data collection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Michelle Sims</dc:creator>
  <cp:revision>2</cp:revision>
  <dcterms:modified xsi:type="dcterms:W3CDTF">2026-04-13T18:20:27Z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0x0101004CBD81E1639E104B897B7464782B49BF</vt:lpwstr>
  </property>
  <property fmtid="{D5CDD505-2E9C-101B-9397-08002B2CF9AE}" pid="3" name="MediaServiceImageTags">
    <vt:lpwstr/>
  </property>
</Properties>
</file>