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34"/>
  </p:notesMasterIdLst>
  <p:sldIdLst>
    <p:sldId id="256" r:id="rId3"/>
    <p:sldId id="257" r:id="rId4"/>
    <p:sldId id="450" r:id="rId5"/>
    <p:sldId id="258" r:id="rId6"/>
    <p:sldId id="447" r:id="rId7"/>
    <p:sldId id="458" r:id="rId8"/>
    <p:sldId id="459" r:id="rId9"/>
    <p:sldId id="456" r:id="rId10"/>
    <p:sldId id="457" r:id="rId11"/>
    <p:sldId id="455" r:id="rId12"/>
    <p:sldId id="461" r:id="rId13"/>
    <p:sldId id="462" r:id="rId14"/>
    <p:sldId id="470" r:id="rId15"/>
    <p:sldId id="471" r:id="rId16"/>
    <p:sldId id="467" r:id="rId17"/>
    <p:sldId id="466" r:id="rId18"/>
    <p:sldId id="464" r:id="rId19"/>
    <p:sldId id="468" r:id="rId20"/>
    <p:sldId id="472" r:id="rId21"/>
    <p:sldId id="473" r:id="rId22"/>
    <p:sldId id="460" r:id="rId23"/>
    <p:sldId id="259" r:id="rId24"/>
    <p:sldId id="260" r:id="rId25"/>
    <p:sldId id="262" r:id="rId26"/>
    <p:sldId id="263" r:id="rId27"/>
    <p:sldId id="264" r:id="rId28"/>
    <p:sldId id="474" r:id="rId29"/>
    <p:sldId id="475" r:id="rId30"/>
    <p:sldId id="270" r:id="rId31"/>
    <p:sldId id="271" r:id="rId32"/>
    <p:sldId id="463" r:id="rId3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.uvic.ca\kooten\My%20Documents\ClimateModeling\Cornwall_Book\DICE_outcome(SCC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99387145572314E-2"/>
          <c:y val="3.4348165495706483E-2"/>
          <c:w val="0.87535989035853279"/>
          <c:h val="0.876106142469896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RCP!$B$4</c:f>
              <c:strCache>
                <c:ptCount val="1"/>
                <c:pt idx="0">
                  <c:v>RCP2.6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RCP!$A$5:$A$16</c:f>
              <c:numCache>
                <c:formatCode>General</c:formatCode>
                <c:ptCount val="12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  <c:pt idx="7">
                  <c:v>2060</c:v>
                </c:pt>
                <c:pt idx="8">
                  <c:v>2070</c:v>
                </c:pt>
                <c:pt idx="9">
                  <c:v>2080</c:v>
                </c:pt>
                <c:pt idx="10">
                  <c:v>2090</c:v>
                </c:pt>
                <c:pt idx="11">
                  <c:v>2100</c:v>
                </c:pt>
              </c:numCache>
            </c:numRef>
          </c:xVal>
          <c:yVal>
            <c:numRef>
              <c:f>RCP!$B$5:$B$16</c:f>
              <c:numCache>
                <c:formatCode>0.000</c:formatCode>
                <c:ptCount val="12"/>
                <c:pt idx="0">
                  <c:v>415.85780999999997</c:v>
                </c:pt>
                <c:pt idx="1">
                  <c:v>428.65338000000003</c:v>
                </c:pt>
                <c:pt idx="2">
                  <c:v>442.76092999999997</c:v>
                </c:pt>
                <c:pt idx="3">
                  <c:v>470.82071999999999</c:v>
                </c:pt>
                <c:pt idx="4">
                  <c:v>490.69893000000002</c:v>
                </c:pt>
                <c:pt idx="5">
                  <c:v>501.43259</c:v>
                </c:pt>
                <c:pt idx="6">
                  <c:v>503.32053000000002</c:v>
                </c:pt>
                <c:pt idx="7">
                  <c:v>499.94405</c:v>
                </c:pt>
                <c:pt idx="8">
                  <c:v>494.22383000000002</c:v>
                </c:pt>
                <c:pt idx="9">
                  <c:v>487.71733999999998</c:v>
                </c:pt>
                <c:pt idx="10">
                  <c:v>481.39404999999999</c:v>
                </c:pt>
                <c:pt idx="11">
                  <c:v>475.19274999999999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936-4D2D-884F-07DBE7328DCF}"/>
            </c:ext>
          </c:extLst>
        </c:ser>
        <c:ser>
          <c:idx val="1"/>
          <c:order val="1"/>
          <c:tx>
            <c:strRef>
              <c:f>RCP!$C$4</c:f>
              <c:strCache>
                <c:ptCount val="1"/>
                <c:pt idx="0">
                  <c:v>RCP4.5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RCP!$A$5:$A$16</c:f>
              <c:numCache>
                <c:formatCode>General</c:formatCode>
                <c:ptCount val="12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  <c:pt idx="7">
                  <c:v>2060</c:v>
                </c:pt>
                <c:pt idx="8">
                  <c:v>2070</c:v>
                </c:pt>
                <c:pt idx="9">
                  <c:v>2080</c:v>
                </c:pt>
                <c:pt idx="10">
                  <c:v>2090</c:v>
                </c:pt>
                <c:pt idx="11">
                  <c:v>2100</c:v>
                </c:pt>
              </c:numCache>
            </c:numRef>
          </c:xVal>
          <c:yVal>
            <c:numRef>
              <c:f>RCP!$C$5:$C$16</c:f>
              <c:numCache>
                <c:formatCode>0.000</c:formatCode>
                <c:ptCount val="12"/>
                <c:pt idx="0">
                  <c:v>415.85780999999997</c:v>
                </c:pt>
                <c:pt idx="1">
                  <c:v>428.65338000000003</c:v>
                </c:pt>
                <c:pt idx="2">
                  <c:v>442.35293999999999</c:v>
                </c:pt>
                <c:pt idx="3">
                  <c:v>471.95823000000001</c:v>
                </c:pt>
                <c:pt idx="4">
                  <c:v>503.79914000000002</c:v>
                </c:pt>
                <c:pt idx="5">
                  <c:v>537.23514999999998</c:v>
                </c:pt>
                <c:pt idx="6">
                  <c:v>569.71528000000001</c:v>
                </c:pt>
                <c:pt idx="7">
                  <c:v>596.99345000000005</c:v>
                </c:pt>
                <c:pt idx="8">
                  <c:v>614.76966000000004</c:v>
                </c:pt>
                <c:pt idx="9">
                  <c:v>621.47985000000006</c:v>
                </c:pt>
                <c:pt idx="10">
                  <c:v>623.85482000000002</c:v>
                </c:pt>
                <c:pt idx="11">
                  <c:v>629.59151999999995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936-4D2D-884F-07DBE7328DCF}"/>
            </c:ext>
          </c:extLst>
        </c:ser>
        <c:ser>
          <c:idx val="2"/>
          <c:order val="2"/>
          <c:tx>
            <c:strRef>
              <c:f>RCP!$D$4</c:f>
              <c:strCache>
                <c:ptCount val="1"/>
                <c:pt idx="0">
                  <c:v>RCP6.0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RCP!$A$5:$A$16</c:f>
              <c:numCache>
                <c:formatCode>General</c:formatCode>
                <c:ptCount val="12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  <c:pt idx="7">
                  <c:v>2060</c:v>
                </c:pt>
                <c:pt idx="8">
                  <c:v>2070</c:v>
                </c:pt>
                <c:pt idx="9">
                  <c:v>2080</c:v>
                </c:pt>
                <c:pt idx="10">
                  <c:v>2090</c:v>
                </c:pt>
                <c:pt idx="11">
                  <c:v>2100</c:v>
                </c:pt>
              </c:numCache>
            </c:numRef>
          </c:xVal>
          <c:yVal>
            <c:numRef>
              <c:f>RCP!$D$5:$D$16</c:f>
              <c:numCache>
                <c:formatCode>0.000</c:formatCode>
                <c:ptCount val="12"/>
                <c:pt idx="0">
                  <c:v>415.85780999999997</c:v>
                </c:pt>
                <c:pt idx="1">
                  <c:v>428.65338000000003</c:v>
                </c:pt>
                <c:pt idx="2">
                  <c:v>442.37986999999998</c:v>
                </c:pt>
                <c:pt idx="3">
                  <c:v>469.32427999999999</c:v>
                </c:pt>
                <c:pt idx="4">
                  <c:v>494.97421000000003</c:v>
                </c:pt>
                <c:pt idx="5">
                  <c:v>524.96654999999998</c:v>
                </c:pt>
                <c:pt idx="6">
                  <c:v>562.02530000000002</c:v>
                </c:pt>
                <c:pt idx="7">
                  <c:v>606.67872</c:v>
                </c:pt>
                <c:pt idx="8">
                  <c:v>658.82717000000002</c:v>
                </c:pt>
                <c:pt idx="9">
                  <c:v>715.96137999999996</c:v>
                </c:pt>
                <c:pt idx="10">
                  <c:v>764.28814999999997</c:v>
                </c:pt>
                <c:pt idx="11">
                  <c:v>799.86818000000005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936-4D2D-884F-07DBE7328DCF}"/>
            </c:ext>
          </c:extLst>
        </c:ser>
        <c:ser>
          <c:idx val="3"/>
          <c:order val="3"/>
          <c:tx>
            <c:strRef>
              <c:f>RCP!$E$4</c:f>
              <c:strCache>
                <c:ptCount val="1"/>
                <c:pt idx="0">
                  <c:v>RCP8.5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RCP!$A$5:$A$16</c:f>
              <c:numCache>
                <c:formatCode>General</c:formatCode>
                <c:ptCount val="12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  <c:pt idx="7">
                  <c:v>2060</c:v>
                </c:pt>
                <c:pt idx="8">
                  <c:v>2070</c:v>
                </c:pt>
                <c:pt idx="9">
                  <c:v>2080</c:v>
                </c:pt>
                <c:pt idx="10">
                  <c:v>2090</c:v>
                </c:pt>
                <c:pt idx="11">
                  <c:v>2100</c:v>
                </c:pt>
              </c:numCache>
            </c:numRef>
          </c:xVal>
          <c:yVal>
            <c:numRef>
              <c:f>RCP!$E$5:$E$16</c:f>
              <c:numCache>
                <c:formatCode>0.000</c:formatCode>
                <c:ptCount val="12"/>
                <c:pt idx="0">
                  <c:v>415.85780999999997</c:v>
                </c:pt>
                <c:pt idx="1">
                  <c:v>428.65338000000003</c:v>
                </c:pt>
                <c:pt idx="2">
                  <c:v>443.06520999999998</c:v>
                </c:pt>
                <c:pt idx="3">
                  <c:v>482.75860999999998</c:v>
                </c:pt>
                <c:pt idx="4">
                  <c:v>534.35305000000005</c:v>
                </c:pt>
                <c:pt idx="5">
                  <c:v>599.34290999999996</c:v>
                </c:pt>
                <c:pt idx="6">
                  <c:v>683.06168000000002</c:v>
                </c:pt>
                <c:pt idx="7">
                  <c:v>785.60378000000003</c:v>
                </c:pt>
                <c:pt idx="8">
                  <c:v>902.52892999999995</c:v>
                </c:pt>
                <c:pt idx="9">
                  <c:v>1029.9355</c:v>
                </c:pt>
                <c:pt idx="10">
                  <c:v>1167.7479000000001</c:v>
                </c:pt>
                <c:pt idx="11">
                  <c:v>1313.4512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936-4D2D-884F-07DBE7328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517368"/>
        <c:axId val="672516728"/>
      </c:scatterChart>
      <c:valAx>
        <c:axId val="672517368"/>
        <c:scaling>
          <c:orientation val="minMax"/>
          <c:max val="2100"/>
          <c:min val="2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672516728"/>
        <c:crosses val="autoZero"/>
        <c:crossBetween val="midCat"/>
      </c:valAx>
      <c:valAx>
        <c:axId val="672516728"/>
        <c:scaling>
          <c:orientation val="minMax"/>
          <c:max val="13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b="1"/>
                  <a:t>ppm CO</a:t>
                </a:r>
                <a:r>
                  <a:rPr lang="en-US" b="1" baseline="-25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672517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715927750410519E-2"/>
          <c:y val="1.6813881871323457E-2"/>
          <c:w val="0.64236453201970445"/>
          <c:h val="0.146339904233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aseline="0"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NPP Increase (%)</c:v>
                </c:pt>
              </c:strCache>
            </c:strRef>
          </c:tx>
          <c:spPr>
            <a:solidFill>
              <a:srgbClr val="2C5F2D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FD-4B0D-8427-89FF21D9E0B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5FD-4B0D-8427-89FF21D9E0B6}"/>
              </c:ext>
            </c:extLst>
          </c:dPt>
          <c:dPt>
            <c:idx val="2"/>
            <c:invertIfNegative val="0"/>
            <c:bubble3D val="0"/>
            <c:spPr>
              <a:solidFill>
                <a:srgbClr val="4E8B3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5FD-4B0D-8427-89FF21D9E0B6}"/>
              </c:ext>
            </c:extLst>
          </c:dPt>
          <c:dPt>
            <c:idx val="3"/>
            <c:invertIfNegative val="0"/>
            <c:bubble3D val="0"/>
            <c:spPr>
              <a:solidFill>
                <a:srgbClr val="97BC6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5FD-4B0D-8427-89FF21D9E0B6}"/>
              </c:ext>
            </c:extLst>
          </c:dPt>
          <c:dPt>
            <c:idx val="4"/>
            <c:invertIfNegative val="0"/>
            <c:bubble3D val="0"/>
            <c:spPr>
              <a:solidFill>
                <a:srgbClr val="97BC6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15FD-4B0D-8427-89FF21D9E0B6}"/>
              </c:ext>
            </c:extLst>
          </c:dPt>
          <c:dPt>
            <c:idx val="5"/>
            <c:invertIfNegative val="0"/>
            <c:bubble3D val="0"/>
            <c:spPr>
              <a:solidFill>
                <a:srgbClr val="C8DF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15FD-4B0D-8427-89FF21D9E0B6}"/>
              </c:ext>
            </c:extLst>
          </c:dPt>
          <c:dPt>
            <c:idx val="6"/>
            <c:invertIfNegative val="0"/>
            <c:bubble3D val="0"/>
            <c:spPr>
              <a:solidFill>
                <a:srgbClr val="C8DF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15FD-4B0D-8427-89FF21D9E0B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1E2922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Boreal
Needleleaf</c:v>
                </c:pt>
                <c:pt idx="1">
                  <c:v>Tundra</c:v>
                </c:pt>
                <c:pt idx="2">
                  <c:v>Mixed Forests
(Belgium, high)</c:v>
                </c:pt>
                <c:pt idx="3">
                  <c:v>Global Avg
(high)</c:v>
                </c:pt>
                <c:pt idx="4">
                  <c:v>Global Avg
(low)</c:v>
                </c:pt>
                <c:pt idx="5">
                  <c:v>Croplands</c:v>
                </c:pt>
                <c:pt idx="6">
                  <c:v>Tropical
Evergreen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79.5</c:v>
                </c:pt>
                <c:pt idx="1">
                  <c:v>78.400000000000006</c:v>
                </c:pt>
                <c:pt idx="2">
                  <c:v>34.200000000000003</c:v>
                </c:pt>
                <c:pt idx="3">
                  <c:v>22.8</c:v>
                </c:pt>
                <c:pt idx="4">
                  <c:v>7.5</c:v>
                </c:pt>
                <c:pt idx="5">
                  <c:v>9.4</c:v>
                </c:pt>
                <c:pt idx="6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FD-4B0D-8427-89FF21D9E0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1E2922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D5DFD0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CA" b="0" i="0" u="none" strike="noStrike">
                    <a:solidFill>
                      <a:srgbClr val="000000"/>
                    </a:solidFill>
                    <a:latin typeface="Arial"/>
                  </a:rPr>
                  <a:t>% Increase in NPP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A6B5C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9FAF6"/>
    </a:solidFill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Carbon Pool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2C5F2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A676-450B-9470-B93F6E80FAD1}"/>
              </c:ext>
            </c:extLst>
          </c:dPt>
          <c:dPt>
            <c:idx val="1"/>
            <c:bubble3D val="0"/>
            <c:spPr>
              <a:solidFill>
                <a:srgbClr val="97BC6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A676-450B-9470-B93F6E80FAD1}"/>
              </c:ext>
            </c:extLst>
          </c:dPt>
          <c:dPt>
            <c:idx val="2"/>
            <c:bubble3D val="0"/>
            <c:spPr>
              <a:solidFill>
                <a:srgbClr val="4E8B3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A676-450B-9470-B93F6E80FAD1}"/>
              </c:ext>
            </c:extLst>
          </c:dPt>
          <c:dPt>
            <c:idx val="3"/>
            <c:bubble3D val="0"/>
            <c:spPr>
              <a:solidFill>
                <a:srgbClr val="C8DF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A676-450B-9470-B93F6E80FAD1}"/>
              </c:ext>
            </c:extLst>
          </c:dPt>
          <c:cat>
            <c:strRef>
              <c:f>Sheet1!$A$2:$A$5</c:f>
              <c:strCache>
                <c:ptCount val="4"/>
                <c:pt idx="0">
                  <c:v>Total Living Biomass
(71–231 GtC)</c:v>
                </c:pt>
                <c:pt idx="1">
                  <c:v>Dissolved OC
(5.8–11.6 GtC)</c:v>
                </c:pt>
                <c:pt idx="2">
                  <c:v>Particulate OM
(133–284 GtC)</c:v>
                </c:pt>
                <c:pt idx="3">
                  <c:v>Mineral-assoc. OM
(290–434 GtC)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</c:v>
                </c:pt>
                <c:pt idx="1">
                  <c:v>9</c:v>
                </c:pt>
                <c:pt idx="2">
                  <c:v>208</c:v>
                </c:pt>
                <c:pt idx="3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76-450B-9470-B93F6E80F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span"/>
    <c:showDLblsOverMax val="1"/>
  </c:chart>
  <c:spPr>
    <a:solidFill>
      <a:srgbClr val="F9FAF6"/>
    </a:solidFill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Gt CO₂/yr</c:v>
                </c:pt>
              </c:strCache>
            </c:strRef>
          </c:tx>
          <c:spPr>
            <a:solidFill>
              <a:srgbClr val="2C5F2D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13E-41E5-A8E5-52E184CB1277}"/>
              </c:ext>
            </c:extLst>
          </c:dPt>
          <c:dPt>
            <c:idx val="1"/>
            <c:invertIfNegative val="0"/>
            <c:bubble3D val="0"/>
            <c:spPr>
              <a:solidFill>
                <a:srgbClr val="4E8B3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13E-41E5-A8E5-52E184CB1277}"/>
              </c:ext>
            </c:extLst>
          </c:dPt>
          <c:dPt>
            <c:idx val="2"/>
            <c:invertIfNegative val="0"/>
            <c:bubble3D val="0"/>
            <c:spPr>
              <a:solidFill>
                <a:srgbClr val="97BC6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13E-41E5-A8E5-52E184CB1277}"/>
              </c:ext>
            </c:extLst>
          </c:dPt>
          <c:dPt>
            <c:idx val="3"/>
            <c:invertIfNegative val="0"/>
            <c:bubble3D val="0"/>
            <c:spPr>
              <a:solidFill>
                <a:srgbClr val="1A3D1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13E-41E5-A8E5-52E184CB127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13E-41E5-A8E5-52E184CB1277}"/>
              </c:ext>
            </c:extLst>
          </c:dPt>
          <c:dPt>
            <c:idx val="5"/>
            <c:invertIfNegative val="0"/>
            <c:bubble3D val="0"/>
            <c:spPr>
              <a:solidFill>
                <a:srgbClr val="C8DF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C13E-41E5-A8E5-52E184CB127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1E2922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IPCC: Soil C
management
(technical)</c:v>
                </c:pt>
                <c:pt idx="1">
                  <c:v>IPCC: Soil C
management
(&lt;$100/tCO₂)</c:v>
                </c:pt>
                <c:pt idx="2">
                  <c:v>IPCC: Avoided
degradation
(technical)</c:v>
                </c:pt>
                <c:pt idx="3">
                  <c:v>Bai &amp; Cotrufo:
Restoring
(theoretical)</c:v>
                </c:pt>
                <c:pt idx="4">
                  <c:v>Bai &amp; Cotrufo:
Restoring
(realistic)</c:v>
                </c:pt>
                <c:pt idx="5">
                  <c:v>Bai &amp; Cotrufo:
Restoring
(achievable)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0.9</c:v>
                </c:pt>
                <c:pt idx="2">
                  <c:v>0.2</c:v>
                </c:pt>
                <c:pt idx="3">
                  <c:v>10.199999999999999</c:v>
                </c:pt>
                <c:pt idx="4">
                  <c:v>6.8</c:v>
                </c:pt>
                <c:pt idx="5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3E-41E5-A8E5-52E184CB12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50" b="0" i="0" u="none" strike="noStrike">
                <a:solidFill>
                  <a:srgbClr val="1E2922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D5DFD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A6B5C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9FAF6"/>
    </a:solidFill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D3FBD-43F9-40FA-A868-F1A1A381AB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1946A24-B225-4051-90E4-80972C84F375}">
      <dgm:prSet/>
      <dgm:spPr/>
      <dgm:t>
        <a:bodyPr/>
        <a:lstStyle/>
        <a:p>
          <a:r>
            <a:rPr lang="en-CA" b="1" u="sng"/>
            <a:t>Socioeconomic assumptions</a:t>
          </a:r>
          <a:r>
            <a:rPr lang="en-CA"/>
            <a:t>: Each SSP outlines specific assumptions about population growth, economic development, energy use, and policy implementation.</a:t>
          </a:r>
          <a:endParaRPr lang="en-US"/>
        </a:p>
      </dgm:t>
    </dgm:pt>
    <dgm:pt modelId="{EACB4295-3060-4FD5-9517-D261698BA368}" type="parTrans" cxnId="{D5EC9D26-035C-43CD-AED4-AF331827C40E}">
      <dgm:prSet/>
      <dgm:spPr/>
      <dgm:t>
        <a:bodyPr/>
        <a:lstStyle/>
        <a:p>
          <a:endParaRPr lang="en-US"/>
        </a:p>
      </dgm:t>
    </dgm:pt>
    <dgm:pt modelId="{2EFAB808-A553-4669-B0E2-2A2C7A4EBDD3}" type="sibTrans" cxnId="{D5EC9D26-035C-43CD-AED4-AF331827C40E}">
      <dgm:prSet/>
      <dgm:spPr/>
      <dgm:t>
        <a:bodyPr/>
        <a:lstStyle/>
        <a:p>
          <a:endParaRPr lang="en-US"/>
        </a:p>
      </dgm:t>
    </dgm:pt>
    <dgm:pt modelId="{EA123E68-AC4A-4432-AFBF-BC0F3BD9D27B}">
      <dgm:prSet/>
      <dgm:spPr/>
      <dgm:t>
        <a:bodyPr/>
        <a:lstStyle/>
        <a:p>
          <a:r>
            <a:rPr lang="en-CA" b="1" u="sng"/>
            <a:t>Emission scenarios</a:t>
          </a:r>
          <a:r>
            <a:rPr lang="en-CA"/>
            <a:t>: Based on these assumptions, emission scenarios are developed. These scenarios consider how socioeconomic factors influence greenhouse gas emissions.</a:t>
          </a:r>
          <a:endParaRPr lang="en-US"/>
        </a:p>
      </dgm:t>
    </dgm:pt>
    <dgm:pt modelId="{484E396E-09A5-4556-BA62-3CF8D725A4C6}" type="parTrans" cxnId="{279DF7F9-74A0-47AF-9600-AA3131DF81A7}">
      <dgm:prSet/>
      <dgm:spPr/>
      <dgm:t>
        <a:bodyPr/>
        <a:lstStyle/>
        <a:p>
          <a:endParaRPr lang="en-US"/>
        </a:p>
      </dgm:t>
    </dgm:pt>
    <dgm:pt modelId="{1B6EE822-13A1-4F98-8532-14ABDAC69178}" type="sibTrans" cxnId="{279DF7F9-74A0-47AF-9600-AA3131DF81A7}">
      <dgm:prSet/>
      <dgm:spPr/>
      <dgm:t>
        <a:bodyPr/>
        <a:lstStyle/>
        <a:p>
          <a:endParaRPr lang="en-US"/>
        </a:p>
      </dgm:t>
    </dgm:pt>
    <dgm:pt modelId="{FF2A8F3A-164B-4113-A5B2-3AD970F495E5}">
      <dgm:prSet/>
      <dgm:spPr/>
      <dgm:t>
        <a:bodyPr/>
        <a:lstStyle/>
        <a:p>
          <a:r>
            <a:rPr lang="en-CA" b="1" u="sng"/>
            <a:t>Climate modeling</a:t>
          </a:r>
          <a:r>
            <a:rPr lang="en-CA"/>
            <a:t>: The emission scenarios are fed into climate models to project future concentrations of greenhouse gases.</a:t>
          </a:r>
          <a:endParaRPr lang="en-US"/>
        </a:p>
      </dgm:t>
    </dgm:pt>
    <dgm:pt modelId="{E6148F01-C875-4E6E-A0E4-FA37112AEE1F}" type="parTrans" cxnId="{E2BE3C32-804A-4CAD-A54A-1236C5D3784E}">
      <dgm:prSet/>
      <dgm:spPr/>
      <dgm:t>
        <a:bodyPr/>
        <a:lstStyle/>
        <a:p>
          <a:endParaRPr lang="en-US"/>
        </a:p>
      </dgm:t>
    </dgm:pt>
    <dgm:pt modelId="{9DD087AF-ECA4-4CFA-AC8A-0C8C0C1B6464}" type="sibTrans" cxnId="{E2BE3C32-804A-4CAD-A54A-1236C5D3784E}">
      <dgm:prSet/>
      <dgm:spPr/>
      <dgm:t>
        <a:bodyPr/>
        <a:lstStyle/>
        <a:p>
          <a:endParaRPr lang="en-US"/>
        </a:p>
      </dgm:t>
    </dgm:pt>
    <dgm:pt modelId="{29F91DAA-A7A3-4878-8424-D04BCCCF3F4F}">
      <dgm:prSet/>
      <dgm:spPr/>
      <dgm:t>
        <a:bodyPr/>
        <a:lstStyle/>
        <a:p>
          <a:r>
            <a:rPr lang="en-CA" b="1" u="sng"/>
            <a:t>Radiative forcing calculation</a:t>
          </a:r>
          <a:r>
            <a:rPr lang="en-CA"/>
            <a:t>: The models calculate the resulting radiative forcing, which aligns with one of the RCPs.</a:t>
          </a:r>
          <a:endParaRPr lang="en-US"/>
        </a:p>
      </dgm:t>
    </dgm:pt>
    <dgm:pt modelId="{F2F3810C-840F-4AA3-8407-0BEABEB6AE34}" type="parTrans" cxnId="{6CA1B787-49B7-4936-9DF4-F33D0B54B235}">
      <dgm:prSet/>
      <dgm:spPr/>
      <dgm:t>
        <a:bodyPr/>
        <a:lstStyle/>
        <a:p>
          <a:endParaRPr lang="en-US"/>
        </a:p>
      </dgm:t>
    </dgm:pt>
    <dgm:pt modelId="{341D560F-C8B4-4005-96C5-87B6F028C5F3}" type="sibTrans" cxnId="{6CA1B787-49B7-4936-9DF4-F33D0B54B235}">
      <dgm:prSet/>
      <dgm:spPr/>
      <dgm:t>
        <a:bodyPr/>
        <a:lstStyle/>
        <a:p>
          <a:endParaRPr lang="en-US"/>
        </a:p>
      </dgm:t>
    </dgm:pt>
    <dgm:pt modelId="{908F0F21-90F2-4A5A-8023-58643DA457DF}" type="pres">
      <dgm:prSet presAssocID="{6D6D3FBD-43F9-40FA-A868-F1A1A381ABD5}" presName="root" presStyleCnt="0">
        <dgm:presLayoutVars>
          <dgm:dir/>
          <dgm:resizeHandles val="exact"/>
        </dgm:presLayoutVars>
      </dgm:prSet>
      <dgm:spPr/>
    </dgm:pt>
    <dgm:pt modelId="{A5F947BE-D13B-4D3B-ABF7-831767423738}" type="pres">
      <dgm:prSet presAssocID="{81946A24-B225-4051-90E4-80972C84F375}" presName="compNode" presStyleCnt="0"/>
      <dgm:spPr/>
    </dgm:pt>
    <dgm:pt modelId="{60705C1C-2872-4E15-885B-6578206A15A2}" type="pres">
      <dgm:prSet presAssocID="{81946A24-B225-4051-90E4-80972C84F375}" presName="bgRect" presStyleLbl="bgShp" presStyleIdx="0" presStyleCnt="4"/>
      <dgm:spPr/>
    </dgm:pt>
    <dgm:pt modelId="{E893B9B5-AEC5-4338-93E8-85A945DAA258}" type="pres">
      <dgm:prSet presAssocID="{81946A24-B225-4051-90E4-80972C84F375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306724C-0970-4533-91FD-602D76C84CF0}" type="pres">
      <dgm:prSet presAssocID="{81946A24-B225-4051-90E4-80972C84F375}" presName="spaceRect" presStyleCnt="0"/>
      <dgm:spPr/>
    </dgm:pt>
    <dgm:pt modelId="{4B5D0EF7-A46D-44F4-848F-45B834640161}" type="pres">
      <dgm:prSet presAssocID="{81946A24-B225-4051-90E4-80972C84F375}" presName="parTx" presStyleLbl="revTx" presStyleIdx="0" presStyleCnt="4">
        <dgm:presLayoutVars>
          <dgm:chMax val="0"/>
          <dgm:chPref val="0"/>
        </dgm:presLayoutVars>
      </dgm:prSet>
      <dgm:spPr/>
    </dgm:pt>
    <dgm:pt modelId="{C8EC72D6-8113-4347-963C-A368FAB1F2B3}" type="pres">
      <dgm:prSet presAssocID="{2EFAB808-A553-4669-B0E2-2A2C7A4EBDD3}" presName="sibTrans" presStyleCnt="0"/>
      <dgm:spPr/>
    </dgm:pt>
    <dgm:pt modelId="{1D78B8A5-A9D9-4EAD-9477-AB476104A1D2}" type="pres">
      <dgm:prSet presAssocID="{EA123E68-AC4A-4432-AFBF-BC0F3BD9D27B}" presName="compNode" presStyleCnt="0"/>
      <dgm:spPr/>
    </dgm:pt>
    <dgm:pt modelId="{3219E3A6-6068-48C2-AE05-7FFED2A721D6}" type="pres">
      <dgm:prSet presAssocID="{EA123E68-AC4A-4432-AFBF-BC0F3BD9D27B}" presName="bgRect" presStyleLbl="bgShp" presStyleIdx="1" presStyleCnt="4"/>
      <dgm:spPr/>
    </dgm:pt>
    <dgm:pt modelId="{708131D7-8BA2-426B-9C15-E35394CCC59E}" type="pres">
      <dgm:prSet presAssocID="{EA123E68-AC4A-4432-AFBF-BC0F3BD9D27B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B188956-CA23-4380-A98F-B1930AF2C54B}" type="pres">
      <dgm:prSet presAssocID="{EA123E68-AC4A-4432-AFBF-BC0F3BD9D27B}" presName="spaceRect" presStyleCnt="0"/>
      <dgm:spPr/>
    </dgm:pt>
    <dgm:pt modelId="{94E46519-E945-43E0-BAB1-47CD55292D1F}" type="pres">
      <dgm:prSet presAssocID="{EA123E68-AC4A-4432-AFBF-BC0F3BD9D27B}" presName="parTx" presStyleLbl="revTx" presStyleIdx="1" presStyleCnt="4">
        <dgm:presLayoutVars>
          <dgm:chMax val="0"/>
          <dgm:chPref val="0"/>
        </dgm:presLayoutVars>
      </dgm:prSet>
      <dgm:spPr/>
    </dgm:pt>
    <dgm:pt modelId="{2DBDFD12-E934-4405-ADCA-F3232F429D28}" type="pres">
      <dgm:prSet presAssocID="{1B6EE822-13A1-4F98-8532-14ABDAC69178}" presName="sibTrans" presStyleCnt="0"/>
      <dgm:spPr/>
    </dgm:pt>
    <dgm:pt modelId="{255426AE-8800-4BE6-89E7-85DB87DD7937}" type="pres">
      <dgm:prSet presAssocID="{FF2A8F3A-164B-4113-A5B2-3AD970F495E5}" presName="compNode" presStyleCnt="0"/>
      <dgm:spPr/>
    </dgm:pt>
    <dgm:pt modelId="{E274F1C1-57CF-4156-BAF6-AED88DB2A955}" type="pres">
      <dgm:prSet presAssocID="{FF2A8F3A-164B-4113-A5B2-3AD970F495E5}" presName="bgRect" presStyleLbl="bgShp" presStyleIdx="2" presStyleCnt="4"/>
      <dgm:spPr/>
    </dgm:pt>
    <dgm:pt modelId="{B85A013D-2252-48E0-A54A-B8D62B92878B}" type="pres">
      <dgm:prSet presAssocID="{FF2A8F3A-164B-4113-A5B2-3AD970F495E5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4E75B6B5-6F63-4647-8471-F9C7310FA0FE}" type="pres">
      <dgm:prSet presAssocID="{FF2A8F3A-164B-4113-A5B2-3AD970F495E5}" presName="spaceRect" presStyleCnt="0"/>
      <dgm:spPr/>
    </dgm:pt>
    <dgm:pt modelId="{DF1CE6D6-3F3D-40A5-9D08-5D098B90382D}" type="pres">
      <dgm:prSet presAssocID="{FF2A8F3A-164B-4113-A5B2-3AD970F495E5}" presName="parTx" presStyleLbl="revTx" presStyleIdx="2" presStyleCnt="4">
        <dgm:presLayoutVars>
          <dgm:chMax val="0"/>
          <dgm:chPref val="0"/>
        </dgm:presLayoutVars>
      </dgm:prSet>
      <dgm:spPr/>
    </dgm:pt>
    <dgm:pt modelId="{7D97CCA7-7A06-4CDA-8DB9-2F14A8ADFDD3}" type="pres">
      <dgm:prSet presAssocID="{9DD087AF-ECA4-4CFA-AC8A-0C8C0C1B6464}" presName="sibTrans" presStyleCnt="0"/>
      <dgm:spPr/>
    </dgm:pt>
    <dgm:pt modelId="{21BA5600-ADDF-4AD1-80A7-EB018988BA63}" type="pres">
      <dgm:prSet presAssocID="{29F91DAA-A7A3-4878-8424-D04BCCCF3F4F}" presName="compNode" presStyleCnt="0"/>
      <dgm:spPr/>
    </dgm:pt>
    <dgm:pt modelId="{1C19F95B-7D9F-4DD7-8C3D-F6A90820E063}" type="pres">
      <dgm:prSet presAssocID="{29F91DAA-A7A3-4878-8424-D04BCCCF3F4F}" presName="bgRect" presStyleLbl="bgShp" presStyleIdx="3" presStyleCnt="4"/>
      <dgm:spPr/>
    </dgm:pt>
    <dgm:pt modelId="{9EFE61AB-CC80-433F-99C4-72401B50C7FA}" type="pres">
      <dgm:prSet presAssocID="{29F91DAA-A7A3-4878-8424-D04BCCCF3F4F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61888E83-454F-4C6F-B35C-AA68D0858F0F}" type="pres">
      <dgm:prSet presAssocID="{29F91DAA-A7A3-4878-8424-D04BCCCF3F4F}" presName="spaceRect" presStyleCnt="0"/>
      <dgm:spPr/>
    </dgm:pt>
    <dgm:pt modelId="{9ADCD9E0-9C77-487F-A411-DC819D52F9AE}" type="pres">
      <dgm:prSet presAssocID="{29F91DAA-A7A3-4878-8424-D04BCCCF3F4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5EC9D26-035C-43CD-AED4-AF331827C40E}" srcId="{6D6D3FBD-43F9-40FA-A868-F1A1A381ABD5}" destId="{81946A24-B225-4051-90E4-80972C84F375}" srcOrd="0" destOrd="0" parTransId="{EACB4295-3060-4FD5-9517-D261698BA368}" sibTransId="{2EFAB808-A553-4669-B0E2-2A2C7A4EBDD3}"/>
    <dgm:cxn modelId="{E2BE3C32-804A-4CAD-A54A-1236C5D3784E}" srcId="{6D6D3FBD-43F9-40FA-A868-F1A1A381ABD5}" destId="{FF2A8F3A-164B-4113-A5B2-3AD970F495E5}" srcOrd="2" destOrd="0" parTransId="{E6148F01-C875-4E6E-A0E4-FA37112AEE1F}" sibTransId="{9DD087AF-ECA4-4CFA-AC8A-0C8C0C1B6464}"/>
    <dgm:cxn modelId="{BAFD3F32-EF3F-4D16-BCF2-B8215AC945FE}" type="presOf" srcId="{6D6D3FBD-43F9-40FA-A868-F1A1A381ABD5}" destId="{908F0F21-90F2-4A5A-8023-58643DA457DF}" srcOrd="0" destOrd="0" presId="urn:microsoft.com/office/officeart/2018/2/layout/IconVerticalSolidList"/>
    <dgm:cxn modelId="{BD6F8046-D318-453F-B5F7-C844B0F25A43}" type="presOf" srcId="{EA123E68-AC4A-4432-AFBF-BC0F3BD9D27B}" destId="{94E46519-E945-43E0-BAB1-47CD55292D1F}" srcOrd="0" destOrd="0" presId="urn:microsoft.com/office/officeart/2018/2/layout/IconVerticalSolidList"/>
    <dgm:cxn modelId="{B98BB272-FDD7-4083-B4B6-3346BB23E8AC}" type="presOf" srcId="{FF2A8F3A-164B-4113-A5B2-3AD970F495E5}" destId="{DF1CE6D6-3F3D-40A5-9D08-5D098B90382D}" srcOrd="0" destOrd="0" presId="urn:microsoft.com/office/officeart/2018/2/layout/IconVerticalSolidList"/>
    <dgm:cxn modelId="{6CA1B787-49B7-4936-9DF4-F33D0B54B235}" srcId="{6D6D3FBD-43F9-40FA-A868-F1A1A381ABD5}" destId="{29F91DAA-A7A3-4878-8424-D04BCCCF3F4F}" srcOrd="3" destOrd="0" parTransId="{F2F3810C-840F-4AA3-8407-0BEABEB6AE34}" sibTransId="{341D560F-C8B4-4005-96C5-87B6F028C5F3}"/>
    <dgm:cxn modelId="{5E47A7AA-A7FA-431F-8355-2247E337E8C3}" type="presOf" srcId="{29F91DAA-A7A3-4878-8424-D04BCCCF3F4F}" destId="{9ADCD9E0-9C77-487F-A411-DC819D52F9AE}" srcOrd="0" destOrd="0" presId="urn:microsoft.com/office/officeart/2018/2/layout/IconVerticalSolidList"/>
    <dgm:cxn modelId="{34089EE4-48D3-4C82-BA8F-1893F912DA8B}" type="presOf" srcId="{81946A24-B225-4051-90E4-80972C84F375}" destId="{4B5D0EF7-A46D-44F4-848F-45B834640161}" srcOrd="0" destOrd="0" presId="urn:microsoft.com/office/officeart/2018/2/layout/IconVerticalSolidList"/>
    <dgm:cxn modelId="{279DF7F9-74A0-47AF-9600-AA3131DF81A7}" srcId="{6D6D3FBD-43F9-40FA-A868-F1A1A381ABD5}" destId="{EA123E68-AC4A-4432-AFBF-BC0F3BD9D27B}" srcOrd="1" destOrd="0" parTransId="{484E396E-09A5-4556-BA62-3CF8D725A4C6}" sibTransId="{1B6EE822-13A1-4F98-8532-14ABDAC69178}"/>
    <dgm:cxn modelId="{F85DFB80-A7A3-49BE-BD8A-862E60A999F5}" type="presParOf" srcId="{908F0F21-90F2-4A5A-8023-58643DA457DF}" destId="{A5F947BE-D13B-4D3B-ABF7-831767423738}" srcOrd="0" destOrd="0" presId="urn:microsoft.com/office/officeart/2018/2/layout/IconVerticalSolidList"/>
    <dgm:cxn modelId="{8717B2DD-38BA-4BC6-B8E0-D72449E71F35}" type="presParOf" srcId="{A5F947BE-D13B-4D3B-ABF7-831767423738}" destId="{60705C1C-2872-4E15-885B-6578206A15A2}" srcOrd="0" destOrd="0" presId="urn:microsoft.com/office/officeart/2018/2/layout/IconVerticalSolidList"/>
    <dgm:cxn modelId="{75D16C23-C504-4AF0-B6A4-79BDC1D8F8B2}" type="presParOf" srcId="{A5F947BE-D13B-4D3B-ABF7-831767423738}" destId="{E893B9B5-AEC5-4338-93E8-85A945DAA258}" srcOrd="1" destOrd="0" presId="urn:microsoft.com/office/officeart/2018/2/layout/IconVerticalSolidList"/>
    <dgm:cxn modelId="{2C9D8F22-D17D-4FC2-A785-EAD1F61C7164}" type="presParOf" srcId="{A5F947BE-D13B-4D3B-ABF7-831767423738}" destId="{B306724C-0970-4533-91FD-602D76C84CF0}" srcOrd="2" destOrd="0" presId="urn:microsoft.com/office/officeart/2018/2/layout/IconVerticalSolidList"/>
    <dgm:cxn modelId="{46130189-9DA0-48BE-B704-4731003E94E0}" type="presParOf" srcId="{A5F947BE-D13B-4D3B-ABF7-831767423738}" destId="{4B5D0EF7-A46D-44F4-848F-45B834640161}" srcOrd="3" destOrd="0" presId="urn:microsoft.com/office/officeart/2018/2/layout/IconVerticalSolidList"/>
    <dgm:cxn modelId="{71BCB3C6-DEBC-43D3-9F70-B90622169341}" type="presParOf" srcId="{908F0F21-90F2-4A5A-8023-58643DA457DF}" destId="{C8EC72D6-8113-4347-963C-A368FAB1F2B3}" srcOrd="1" destOrd="0" presId="urn:microsoft.com/office/officeart/2018/2/layout/IconVerticalSolidList"/>
    <dgm:cxn modelId="{98CAFD6E-F6C8-4994-B50E-EF657C4C3AB8}" type="presParOf" srcId="{908F0F21-90F2-4A5A-8023-58643DA457DF}" destId="{1D78B8A5-A9D9-4EAD-9477-AB476104A1D2}" srcOrd="2" destOrd="0" presId="urn:microsoft.com/office/officeart/2018/2/layout/IconVerticalSolidList"/>
    <dgm:cxn modelId="{F1A26C21-2CDB-49B1-BF5A-0EA50E97E7EE}" type="presParOf" srcId="{1D78B8A5-A9D9-4EAD-9477-AB476104A1D2}" destId="{3219E3A6-6068-48C2-AE05-7FFED2A721D6}" srcOrd="0" destOrd="0" presId="urn:microsoft.com/office/officeart/2018/2/layout/IconVerticalSolidList"/>
    <dgm:cxn modelId="{1F3FBCFA-DC7D-45D9-A427-34587A3A74A1}" type="presParOf" srcId="{1D78B8A5-A9D9-4EAD-9477-AB476104A1D2}" destId="{708131D7-8BA2-426B-9C15-E35394CCC59E}" srcOrd="1" destOrd="0" presId="urn:microsoft.com/office/officeart/2018/2/layout/IconVerticalSolidList"/>
    <dgm:cxn modelId="{09AE8C09-EFC1-4D9B-8600-C508A8BC72BF}" type="presParOf" srcId="{1D78B8A5-A9D9-4EAD-9477-AB476104A1D2}" destId="{5B188956-CA23-4380-A98F-B1930AF2C54B}" srcOrd="2" destOrd="0" presId="urn:microsoft.com/office/officeart/2018/2/layout/IconVerticalSolidList"/>
    <dgm:cxn modelId="{320D73A1-9E84-4C63-B570-C4F359B46F4C}" type="presParOf" srcId="{1D78B8A5-A9D9-4EAD-9477-AB476104A1D2}" destId="{94E46519-E945-43E0-BAB1-47CD55292D1F}" srcOrd="3" destOrd="0" presId="urn:microsoft.com/office/officeart/2018/2/layout/IconVerticalSolidList"/>
    <dgm:cxn modelId="{4D901DB3-5F09-427D-A8DC-3DC0838777F1}" type="presParOf" srcId="{908F0F21-90F2-4A5A-8023-58643DA457DF}" destId="{2DBDFD12-E934-4405-ADCA-F3232F429D28}" srcOrd="3" destOrd="0" presId="urn:microsoft.com/office/officeart/2018/2/layout/IconVerticalSolidList"/>
    <dgm:cxn modelId="{AB0D57D0-D0BF-4A4E-B3D9-B7FDCAFB8A40}" type="presParOf" srcId="{908F0F21-90F2-4A5A-8023-58643DA457DF}" destId="{255426AE-8800-4BE6-89E7-85DB87DD7937}" srcOrd="4" destOrd="0" presId="urn:microsoft.com/office/officeart/2018/2/layout/IconVerticalSolidList"/>
    <dgm:cxn modelId="{BDD1A1CE-CB09-44F2-B705-518D9E0F4D46}" type="presParOf" srcId="{255426AE-8800-4BE6-89E7-85DB87DD7937}" destId="{E274F1C1-57CF-4156-BAF6-AED88DB2A955}" srcOrd="0" destOrd="0" presId="urn:microsoft.com/office/officeart/2018/2/layout/IconVerticalSolidList"/>
    <dgm:cxn modelId="{2F5598FD-D9DA-4423-AFAA-E97E7054C8A4}" type="presParOf" srcId="{255426AE-8800-4BE6-89E7-85DB87DD7937}" destId="{B85A013D-2252-48E0-A54A-B8D62B92878B}" srcOrd="1" destOrd="0" presId="urn:microsoft.com/office/officeart/2018/2/layout/IconVerticalSolidList"/>
    <dgm:cxn modelId="{186ACB62-93F2-439D-8B99-47D6BEB82B2F}" type="presParOf" srcId="{255426AE-8800-4BE6-89E7-85DB87DD7937}" destId="{4E75B6B5-6F63-4647-8471-F9C7310FA0FE}" srcOrd="2" destOrd="0" presId="urn:microsoft.com/office/officeart/2018/2/layout/IconVerticalSolidList"/>
    <dgm:cxn modelId="{2905E559-559B-4305-B27E-FD85995659B5}" type="presParOf" srcId="{255426AE-8800-4BE6-89E7-85DB87DD7937}" destId="{DF1CE6D6-3F3D-40A5-9D08-5D098B90382D}" srcOrd="3" destOrd="0" presId="urn:microsoft.com/office/officeart/2018/2/layout/IconVerticalSolidList"/>
    <dgm:cxn modelId="{5B78ED2F-C4AF-4908-9465-9B7B6E5F77E9}" type="presParOf" srcId="{908F0F21-90F2-4A5A-8023-58643DA457DF}" destId="{7D97CCA7-7A06-4CDA-8DB9-2F14A8ADFDD3}" srcOrd="5" destOrd="0" presId="urn:microsoft.com/office/officeart/2018/2/layout/IconVerticalSolidList"/>
    <dgm:cxn modelId="{60898862-3C17-495B-B352-0BBC3DD93BF0}" type="presParOf" srcId="{908F0F21-90F2-4A5A-8023-58643DA457DF}" destId="{21BA5600-ADDF-4AD1-80A7-EB018988BA63}" srcOrd="6" destOrd="0" presId="urn:microsoft.com/office/officeart/2018/2/layout/IconVerticalSolidList"/>
    <dgm:cxn modelId="{3435ABBB-5231-401D-B617-D79408D79D54}" type="presParOf" srcId="{21BA5600-ADDF-4AD1-80A7-EB018988BA63}" destId="{1C19F95B-7D9F-4DD7-8C3D-F6A90820E063}" srcOrd="0" destOrd="0" presId="urn:microsoft.com/office/officeart/2018/2/layout/IconVerticalSolidList"/>
    <dgm:cxn modelId="{3BA55F8E-2309-488C-8DF6-33D50B7620E6}" type="presParOf" srcId="{21BA5600-ADDF-4AD1-80A7-EB018988BA63}" destId="{9EFE61AB-CC80-433F-99C4-72401B50C7FA}" srcOrd="1" destOrd="0" presId="urn:microsoft.com/office/officeart/2018/2/layout/IconVerticalSolidList"/>
    <dgm:cxn modelId="{EB10A511-812A-4FD8-94C9-726D4188D875}" type="presParOf" srcId="{21BA5600-ADDF-4AD1-80A7-EB018988BA63}" destId="{61888E83-454F-4C6F-B35C-AA68D0858F0F}" srcOrd="2" destOrd="0" presId="urn:microsoft.com/office/officeart/2018/2/layout/IconVerticalSolidList"/>
    <dgm:cxn modelId="{54236EEC-F20B-420E-9FAE-DA5E4BD4A13A}" type="presParOf" srcId="{21BA5600-ADDF-4AD1-80A7-EB018988BA63}" destId="{9ADCD9E0-9C77-487F-A411-DC819D52F9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05C1C-2872-4E15-885B-6578206A15A2}">
      <dsp:nvSpPr>
        <dsp:cNvPr id="0" name=""/>
        <dsp:cNvSpPr/>
      </dsp:nvSpPr>
      <dsp:spPr>
        <a:xfrm>
          <a:off x="0" y="1356"/>
          <a:ext cx="7886700" cy="687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3B9B5-AEC5-4338-93E8-85A945DAA258}">
      <dsp:nvSpPr>
        <dsp:cNvPr id="0" name=""/>
        <dsp:cNvSpPr/>
      </dsp:nvSpPr>
      <dsp:spPr>
        <a:xfrm>
          <a:off x="207956" y="156034"/>
          <a:ext cx="378102" cy="3781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0EF7-A46D-44F4-848F-45B834640161}">
      <dsp:nvSpPr>
        <dsp:cNvPr id="0" name=""/>
        <dsp:cNvSpPr/>
      </dsp:nvSpPr>
      <dsp:spPr>
        <a:xfrm>
          <a:off x="794015" y="1356"/>
          <a:ext cx="7092684" cy="68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56" tIns="72756" rIns="72756" bIns="727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u="sng" kern="1200"/>
            <a:t>Socioeconomic assumptions</a:t>
          </a:r>
          <a:r>
            <a:rPr lang="en-CA" sz="1500" kern="1200"/>
            <a:t>: Each SSP outlines specific assumptions about population growth, economic development, energy use, and policy implementation.</a:t>
          </a:r>
          <a:endParaRPr lang="en-US" sz="1500" kern="1200"/>
        </a:p>
      </dsp:txBody>
      <dsp:txXfrm>
        <a:off x="794015" y="1356"/>
        <a:ext cx="7092684" cy="687458"/>
      </dsp:txXfrm>
    </dsp:sp>
    <dsp:sp modelId="{3219E3A6-6068-48C2-AE05-7FFED2A721D6}">
      <dsp:nvSpPr>
        <dsp:cNvPr id="0" name=""/>
        <dsp:cNvSpPr/>
      </dsp:nvSpPr>
      <dsp:spPr>
        <a:xfrm>
          <a:off x="0" y="860680"/>
          <a:ext cx="7886700" cy="6874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131D7-8BA2-426B-9C15-E35394CCC59E}">
      <dsp:nvSpPr>
        <dsp:cNvPr id="0" name=""/>
        <dsp:cNvSpPr/>
      </dsp:nvSpPr>
      <dsp:spPr>
        <a:xfrm>
          <a:off x="207956" y="1015358"/>
          <a:ext cx="378102" cy="3781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46519-E945-43E0-BAB1-47CD55292D1F}">
      <dsp:nvSpPr>
        <dsp:cNvPr id="0" name=""/>
        <dsp:cNvSpPr/>
      </dsp:nvSpPr>
      <dsp:spPr>
        <a:xfrm>
          <a:off x="794015" y="860680"/>
          <a:ext cx="7092684" cy="68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56" tIns="72756" rIns="72756" bIns="727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u="sng" kern="1200"/>
            <a:t>Emission scenarios</a:t>
          </a:r>
          <a:r>
            <a:rPr lang="en-CA" sz="1500" kern="1200"/>
            <a:t>: Based on these assumptions, emission scenarios are developed. These scenarios consider how socioeconomic factors influence greenhouse gas emissions.</a:t>
          </a:r>
          <a:endParaRPr lang="en-US" sz="1500" kern="1200"/>
        </a:p>
      </dsp:txBody>
      <dsp:txXfrm>
        <a:off x="794015" y="860680"/>
        <a:ext cx="7092684" cy="687458"/>
      </dsp:txXfrm>
    </dsp:sp>
    <dsp:sp modelId="{E274F1C1-57CF-4156-BAF6-AED88DB2A955}">
      <dsp:nvSpPr>
        <dsp:cNvPr id="0" name=""/>
        <dsp:cNvSpPr/>
      </dsp:nvSpPr>
      <dsp:spPr>
        <a:xfrm>
          <a:off x="0" y="1720003"/>
          <a:ext cx="7886700" cy="6874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A013D-2252-48E0-A54A-B8D62B92878B}">
      <dsp:nvSpPr>
        <dsp:cNvPr id="0" name=""/>
        <dsp:cNvSpPr/>
      </dsp:nvSpPr>
      <dsp:spPr>
        <a:xfrm>
          <a:off x="207956" y="1874682"/>
          <a:ext cx="378102" cy="3781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CE6D6-3F3D-40A5-9D08-5D098B90382D}">
      <dsp:nvSpPr>
        <dsp:cNvPr id="0" name=""/>
        <dsp:cNvSpPr/>
      </dsp:nvSpPr>
      <dsp:spPr>
        <a:xfrm>
          <a:off x="794015" y="1720003"/>
          <a:ext cx="7092684" cy="68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56" tIns="72756" rIns="72756" bIns="727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u="sng" kern="1200"/>
            <a:t>Climate modeling</a:t>
          </a:r>
          <a:r>
            <a:rPr lang="en-CA" sz="1500" kern="1200"/>
            <a:t>: The emission scenarios are fed into climate models to project future concentrations of greenhouse gases.</a:t>
          </a:r>
          <a:endParaRPr lang="en-US" sz="1500" kern="1200"/>
        </a:p>
      </dsp:txBody>
      <dsp:txXfrm>
        <a:off x="794015" y="1720003"/>
        <a:ext cx="7092684" cy="687458"/>
      </dsp:txXfrm>
    </dsp:sp>
    <dsp:sp modelId="{1C19F95B-7D9F-4DD7-8C3D-F6A90820E063}">
      <dsp:nvSpPr>
        <dsp:cNvPr id="0" name=""/>
        <dsp:cNvSpPr/>
      </dsp:nvSpPr>
      <dsp:spPr>
        <a:xfrm>
          <a:off x="0" y="2579327"/>
          <a:ext cx="7886700" cy="6874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E61AB-CC80-433F-99C4-72401B50C7FA}">
      <dsp:nvSpPr>
        <dsp:cNvPr id="0" name=""/>
        <dsp:cNvSpPr/>
      </dsp:nvSpPr>
      <dsp:spPr>
        <a:xfrm>
          <a:off x="207956" y="2734005"/>
          <a:ext cx="378102" cy="3781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CD9E0-9C77-487F-A411-DC819D52F9AE}">
      <dsp:nvSpPr>
        <dsp:cNvPr id="0" name=""/>
        <dsp:cNvSpPr/>
      </dsp:nvSpPr>
      <dsp:spPr>
        <a:xfrm>
          <a:off x="794015" y="2579327"/>
          <a:ext cx="7092684" cy="68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56" tIns="72756" rIns="72756" bIns="727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u="sng" kern="1200"/>
            <a:t>Radiative forcing calculation</a:t>
          </a:r>
          <a:r>
            <a:rPr lang="en-CA" sz="1500" kern="1200"/>
            <a:t>: The models calculate the resulting radiative forcing, which aligns with one of the RCPs.</a:t>
          </a:r>
          <a:endParaRPr lang="en-US" sz="1500" kern="1200"/>
        </a:p>
      </dsp:txBody>
      <dsp:txXfrm>
        <a:off x="794015" y="2579327"/>
        <a:ext cx="7092684" cy="687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0.89353</cdr:x>
      <cdr:y>0.62051</cdr:y>
    </cdr:from>
    <cdr:to>
      <cdr:x>0.98126</cdr:x>
      <cdr:y>0.69397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910795" y="2523703"/>
          <a:ext cx="678530" cy="29877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2.59</a:t>
          </a:r>
          <a:r>
            <a:rPr lang="en-CA" sz="14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C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</a:p>
      </cdr:txBody>
    </cdr:sp>
  </cdr:relSizeAnchor>
  <cdr:relSizeAnchor xmlns:cdr="http://schemas.openxmlformats.org/drawingml/2006/chartDrawing">
    <cdr:from>
      <cdr:x>0.90066</cdr:x>
      <cdr:y>0.75722</cdr:y>
    </cdr:from>
    <cdr:to>
      <cdr:x>0.98839</cdr:x>
      <cdr:y>0.83069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6966013" y="3079750"/>
          <a:ext cx="678519" cy="2988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400">
              <a:latin typeface="Times New Roman" panose="02020603050405020304" pitchFamily="18" charset="0"/>
              <a:cs typeface="Times New Roman" panose="02020603050405020304" pitchFamily="18" charset="0"/>
            </a:rPr>
            <a:t>1.67</a:t>
          </a:r>
          <a:r>
            <a:rPr lang="en-CA" sz="1400" baseline="3000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CA" sz="140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</a:p>
      </cdr:txBody>
    </cdr:sp>
  </cdr:relSizeAnchor>
  <cdr:relSizeAnchor xmlns:cdr="http://schemas.openxmlformats.org/drawingml/2006/chartDrawing">
    <cdr:from>
      <cdr:x>0.90257</cdr:x>
      <cdr:y>0.44761</cdr:y>
    </cdr:from>
    <cdr:to>
      <cdr:x>0.99028</cdr:x>
      <cdr:y>0.52328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6980769" y="1820514"/>
          <a:ext cx="67839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3.40</a:t>
          </a:r>
          <a:r>
            <a:rPr lang="en-CA" sz="14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C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92B67-09EA-C4FE-3414-A8680D46B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21B6D6-9CA7-B7E7-A8AE-0E41ADC0D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C1997-CE9E-EBD4-E07F-DB3E794E6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BB502-8502-5A00-9E50-4F11B324A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1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0E3B3-1677-8256-15AD-AD6ED242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CC882-7DD5-95D0-5270-459575154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20079-928F-3532-3B02-243188365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B4A91-7A34-AAD2-48B8-7715A32E60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08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72667-E6E4-C36E-3F21-A8C870621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3A4A8-2CF5-AA33-A70A-D4EB417DD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AA9FB-20CD-6DF1-83A5-67E24B038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A130F-0F8A-9667-A1AE-EFC9F7591E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83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71EE2-17AF-DE9E-E7A9-263499C19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809FD-B1E8-8732-5026-6F301DC5D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2E1072-F460-432E-768B-487D55812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61DC1-5736-DE3B-180E-F7C5CEDFF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8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93ED7-1E8A-1827-AAD7-A7BDD246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52E53-63A1-1610-9E5E-941D43AEE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184A6-571C-F763-59A9-11B9F220A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82A08-BEE5-301B-911B-8233A49AC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7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0E962-B893-6CF2-91BD-E729044D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FF4A0-1B27-CC04-59EB-2B60B017A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A0CCEF-392E-17A5-90C5-7361BA03B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61BA-3F08-4C31-3D1A-C98202160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81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02996-0659-FE52-2D77-30BB2327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1900B-6D14-E7F1-ABCF-4CF9F098F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16E0B-9802-4511-E8A8-B49C79681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EC027-9C69-95DA-B7FF-B76F4CBA6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7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70EA1-2317-E9CE-7574-4EF0477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9E6E5-8C0B-3784-8EE7-E658B67B1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0C08E-C1A3-363C-2A3E-D51D81219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ED22A-66FE-EDB4-9F78-12D6CA78A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059A-F974-4887-B5D6-E5CCA3F7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EFA9-2118-496B-A49C-622166480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12501-6C9D-4AFB-86F5-76038737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0562F-8FB2-460E-95E3-95B69893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1683E-933D-4F04-9E09-468A0E02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E3169-50A7-49A6-BE39-AD30B230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68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7D80-F050-4E3E-A078-42D5D89C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475A9-9744-4284-8432-4B738DE2B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C1BD6-4B14-4780-B826-646A420A7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8C75F-D839-4157-91D3-F103074A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56D05-C10C-4216-9BAA-D0683F34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5E2DC-83B3-4EBE-AB5A-34A0BDF2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33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99F8-E214-489B-B223-ECA32725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0796A-6DD4-438F-9D64-F45A911BF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95672-2757-4C2B-A3DF-B427ACAD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2025F-F960-44A3-8F50-72FA8B94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3460-E7B9-4A96-8025-615FF162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82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5D2CB-FBEA-4943-BE86-E11018E8A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7A826-DE8B-4621-B7DF-DCB01D4B4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1F75C-F33C-4679-84F1-91C44F1A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2C7D-B859-4FC3-A214-32A67DF3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CB71B-85A5-4B0B-8BFF-B9283B4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21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E5379-D6A0-2A42-1DC2-B888E1C5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B01-9E22-4D91-A031-AA4463750E0A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6E3EF-4D1D-EE44-EA68-B9C2F138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5B2D-2EDE-0CD7-924F-ABD82B1D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A466-6A13-4405-81B6-2418E17F7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83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DDB7-A52E-47D7-862E-58E1C6AB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FEE5A-7D27-427C-8372-68E0A0A02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84892-BD16-42F7-98AD-A7750E13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CBCE8-DB71-4D74-80CB-C565E9F8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D9B70-55EE-4A50-8DDA-2C32B593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14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7F75-3EF8-41D2-B7E5-ED35D346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E063E-D867-425A-B067-97A54DDC8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1A57-C5D2-485D-B496-37E181FE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5DAB2-B22F-4F6C-B270-8C10B050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C9DAD-24A2-4082-B5E0-5884CDDE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09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6D0D-7D21-4B71-ACDE-DC52A43E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EDF9-3138-4F16-95B2-52CB1E373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52C05-80EC-4B4D-BAC3-7E4B544F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4122-FEC9-41FA-824B-C9C557E0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9832D-2E4E-487C-B77F-1C123815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75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8190-0176-4AB1-A7F5-8E7795EC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7E12-4B1C-4FAC-91CD-5DC245ED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FEB29-0C0E-4F44-B167-C393FC257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4E199-793A-4C2A-9620-82704703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BFBD2-85AC-4270-8159-81EDF014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B91AF-D805-4A18-94B2-00CC9A46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6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57F7-78FF-4E47-9BBE-49B4F548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AD296-047B-4E79-B9B0-8BD9B9769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3F16A-66C3-4F89-A612-2A28E34BA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AF7DD-F7B7-4196-9A74-04D1A4655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7BFD1-758A-4E4B-B3B7-76D0B9FC3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CF70B-081E-4647-942C-9511705F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C4D57-2866-4824-A51D-E62D57BC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CD81D-86E6-4FFD-BE12-9C0083D2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6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DEC9-B03A-4F32-993F-C9A24C03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85AD7-DFAF-4621-9D55-05941883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C212C-5D8C-4A88-B6F3-DF3C2727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77C5D-9CD2-4357-B24D-410F0EEB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21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9AA0D-BC6F-4B23-B4CF-09F0D478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F7617-21DD-4F78-9BB0-5456C0C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39946-5EBB-4694-806C-89051EE6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51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8AAE6-CA8D-4CF4-81AB-BDF51AD4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1C38A-38EF-4AC0-A9DC-5CC9DFEFB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AD98-97BB-4A04-86D0-EE3409F56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279A6-18F3-4249-A0E6-4DDD1BD6ACA1}" type="datetimeFigureOut">
              <a:rPr lang="en-CA" smtClean="0"/>
              <a:t>2026-04-14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F8048-0554-4B76-B463-536D5FC89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A21EE-AD2F-4C0D-A61A-66CC14DAA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5AB0-CD6B-4CCA-8404-09FB44D9F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1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orisduke-org.zoom.us/s/958631813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3D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Shape 2"/>
          <p:cNvSpPr/>
          <p:nvPr/>
        </p:nvSpPr>
        <p:spPr>
          <a:xfrm>
            <a:off x="7132320" y="457200"/>
            <a:ext cx="2560320" cy="2560320"/>
          </a:xfrm>
          <a:prstGeom prst="ellipse">
            <a:avLst/>
          </a:prstGeom>
          <a:solidFill>
            <a:srgbClr val="2C5F2D">
              <a:alpha val="45000"/>
            </a:srgbClr>
          </a:solidFill>
          <a:ln w="12700">
            <a:solidFill>
              <a:srgbClr val="2C5F2D">
                <a:alpha val="45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5" name="Shape 3"/>
          <p:cNvSpPr/>
          <p:nvPr/>
        </p:nvSpPr>
        <p:spPr>
          <a:xfrm>
            <a:off x="7680960" y="1188720"/>
            <a:ext cx="1645920" cy="1645920"/>
          </a:xfrm>
          <a:prstGeom prst="ellipse">
            <a:avLst/>
          </a:prstGeom>
          <a:solidFill>
            <a:srgbClr val="97BC62">
              <a:alpha val="40000"/>
            </a:srgbClr>
          </a:solidFill>
          <a:ln w="12700">
            <a:solidFill>
              <a:srgbClr val="97BC62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6" name="Text 4"/>
          <p:cNvSpPr/>
          <p:nvPr/>
        </p:nvSpPr>
        <p:spPr>
          <a:xfrm>
            <a:off x="502920" y="457200"/>
            <a:ext cx="7132320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Integrated Assessment of Climate Impacts of Grasslands Management and Afforestation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20486" y="2188682"/>
            <a:ext cx="76809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i="1" dirty="0">
                <a:solidFill>
                  <a:srgbClr val="C8DF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Modeling Climate Change Damages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502920" y="3337560"/>
            <a:ext cx="5943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G. Cornelis van Kooten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Victoria &amp; Trinity Western University
</a:t>
            </a:r>
            <a:endParaRPr lang="en-US" sz="1300" dirty="0"/>
          </a:p>
          <a:p>
            <a:pPr marL="0" indent="0" algn="l">
              <a:buNone/>
            </a:pPr>
            <a:r>
              <a:rPr lang="en-US" sz="1300" b="1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Patrick Withey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St. Francis Xavier University
</a:t>
            </a:r>
            <a:endParaRPr lang="en-US" sz="1300" dirty="0"/>
          </a:p>
          <a:p>
            <a:pPr marL="0" indent="0" algn="l">
              <a:buNone/>
            </a:pPr>
            <a:r>
              <a:rPr lang="en-US" sz="1300" b="1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Xiaoli Fan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Alberta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4C9486-09B2-47A2-F96B-7D3D50CA72F5}"/>
              </a:ext>
            </a:extLst>
          </p:cNvPr>
          <p:cNvGrpSpPr/>
          <p:nvPr/>
        </p:nvGrpSpPr>
        <p:grpSpPr>
          <a:xfrm>
            <a:off x="599191" y="482600"/>
            <a:ext cx="7945619" cy="4178300"/>
            <a:chOff x="2228850" y="1395412"/>
            <a:chExt cx="7734300" cy="406717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02032E33-7CAA-264E-8053-3EF147F688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228850" y="1395412"/>
            <a:ext cx="7734300" cy="4067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6B2F8FB-1C9D-D5F8-5CFB-9A6EFA2137A1}"/>
                </a:ext>
              </a:extLst>
            </p:cNvPr>
            <p:cNvSpPr txBox="1"/>
            <p:nvPr/>
          </p:nvSpPr>
          <p:spPr>
            <a:xfrm>
              <a:off x="9337762" y="1715092"/>
              <a:ext cx="540200" cy="24716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688">
                <a:spcAft>
                  <a:spcPts val="450"/>
                </a:spcAft>
              </a:pPr>
              <a:r>
                <a:rPr lang="en-CA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4.43</a:t>
              </a:r>
              <a:r>
                <a:rPr lang="en-CA" sz="105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CA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CA" sz="788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61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F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DC4FB0-A7FF-95B0-450A-5DCA5096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7A09FC0-91ED-FA9C-6199-02827DF761FF}"/>
              </a:ext>
            </a:extLst>
          </p:cNvPr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1A3D1C"/>
          </a:solidFill>
          <a:ln w="12700">
            <a:solidFill>
              <a:srgbClr val="1A3D1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E384D31-BCD4-FA6A-3EF8-60C4A7206890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0AE89D3-9AE2-B6D1-04D3-AC6339CFA466}"/>
              </a:ext>
            </a:extLst>
          </p:cNvPr>
          <p:cNvSpPr/>
          <p:nvPr/>
        </p:nvSpPr>
        <p:spPr>
          <a:xfrm>
            <a:off x="176349" y="0"/>
            <a:ext cx="6126480" cy="7641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Stage II: Climate Models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D130A-FF75-70AF-7189-7B620D7CA123}"/>
              </a:ext>
            </a:extLst>
          </p:cNvPr>
          <p:cNvSpPr txBox="1"/>
          <p:nvPr/>
        </p:nvSpPr>
        <p:spPr>
          <a:xfrm>
            <a:off x="274321" y="764177"/>
            <a:ext cx="77005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CMIP = Coupled Model Intercomparison Project</a:t>
            </a:r>
            <a:endParaRPr lang="en-GB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“Coupled” → models link atmosphere, oceans, land, and ice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“Intercomparison” → many research groups run standardized experiments so results can be compared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Purpose → improve climate models and assess climate change projections</a:t>
            </a:r>
          </a:p>
          <a:p>
            <a:endParaRPr lang="en-GB" dirty="0">
              <a:solidFill>
                <a:srgbClr val="92D050"/>
              </a:solidFill>
            </a:endParaRPr>
          </a:p>
          <a:p>
            <a:r>
              <a:rPr lang="en-GB" b="1" dirty="0">
                <a:solidFill>
                  <a:srgbClr val="92D050"/>
                </a:solidFill>
              </a:rPr>
              <a:t>In CMIP6 (used for IPCC AR6)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About </a:t>
            </a:r>
            <a:r>
              <a:rPr lang="en-GB" b="1" dirty="0">
                <a:solidFill>
                  <a:srgbClr val="92D050"/>
                </a:solidFill>
              </a:rPr>
              <a:t>100+ models</a:t>
            </a:r>
            <a:r>
              <a:rPr lang="en-GB" dirty="0">
                <a:solidFill>
                  <a:srgbClr val="92D050"/>
                </a:solidFill>
              </a:rPr>
              <a:t> (depending on counting method)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~50 distinct </a:t>
            </a:r>
            <a:r>
              <a:rPr lang="en-GB" dirty="0" err="1">
                <a:solidFill>
                  <a:srgbClr val="92D050"/>
                </a:solidFill>
              </a:rPr>
              <a:t>modeling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centers</a:t>
            </a:r>
            <a:r>
              <a:rPr lang="en-GB" dirty="0">
                <a:solidFill>
                  <a:srgbClr val="92D05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Thousands of simulations (ensembles)--many more experiments than CMIP5</a:t>
            </a:r>
          </a:p>
          <a:p>
            <a:endParaRPr lang="en-CA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CMIP5 used e.g.: </a:t>
            </a:r>
            <a:r>
              <a:rPr lang="en-CA" dirty="0">
                <a:solidFill>
                  <a:srgbClr val="92D050"/>
                </a:solidFill>
              </a:rPr>
              <a:t>RCP2.6, RCP4.5, RCP8.5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CMIP6 used </a:t>
            </a:r>
            <a:r>
              <a:rPr lang="en-CA" dirty="0">
                <a:solidFill>
                  <a:srgbClr val="92D050"/>
                </a:solidFill>
              </a:rPr>
              <a:t>e.g.: SSP1-2.6, SSP2-4.5, SSP5-8.5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F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8FF237-AB76-2D71-5E25-8DE5FDC06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A4273063-371C-2113-8D3A-6F01FA411565}"/>
              </a:ext>
            </a:extLst>
          </p:cNvPr>
          <p:cNvSpPr/>
          <p:nvPr/>
        </p:nvSpPr>
        <p:spPr>
          <a:xfrm>
            <a:off x="176349" y="0"/>
            <a:ext cx="8915400" cy="7641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Stage III: Policy Optimization Models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AECB3-F4BF-1CE2-DA40-3587AB059891}"/>
              </a:ext>
            </a:extLst>
          </p:cNvPr>
          <p:cNvSpPr txBox="1"/>
          <p:nvPr/>
        </p:nvSpPr>
        <p:spPr>
          <a:xfrm>
            <a:off x="274321" y="764177"/>
            <a:ext cx="84516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Models employ their own climate 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 Integrated Climate and Economy (DICE) model (Nordhaus)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Mathematical programming </a:t>
            </a:r>
            <a:r>
              <a:rPr lang="en-GB" dirty="0">
                <a:solidFill>
                  <a:srgbClr val="92D050"/>
                </a:solidFill>
                <a:latin typeface="Calibri" panose="020F0502020204030204"/>
              </a:rPr>
              <a:t>IAM written in GAMS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result: social cost of carbon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b="1" dirty="0">
                <a:solidFill>
                  <a:srgbClr val="92D050"/>
                </a:solidFill>
              </a:rPr>
              <a:t>Climate Framework for Uncertainty, Negotiation and Distribution </a:t>
            </a:r>
            <a:r>
              <a:rPr lang="en-GB" dirty="0">
                <a:solidFill>
                  <a:srgbClr val="92D050"/>
                </a:solidFill>
              </a:rPr>
              <a:t>(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FUND) (Tol)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92D050"/>
                </a:solidFill>
                <a:latin typeface="Calibri" panose="020F0502020204030204"/>
              </a:rPr>
              <a:t>Detailed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 model originally written in C++; later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Matlab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  <a:latin typeface="Calibri" panose="020F0502020204030204"/>
              </a:rPr>
              <a:t>For economic optimization,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GAMS version is available but custom adaptations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social cost of carbon and regional details (great deal of disaggregation)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>
                <a:solidFill>
                  <a:srgbClr val="92D050"/>
                </a:solidFill>
                <a:latin typeface="Calibri" panose="020F0502020204030204"/>
              </a:rPr>
              <a:t>Policy Analysis of the Greenhouse Effect (PAGE) (Chris Hope)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Employs Monte-Carlo simulation and less aggregated than FUND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Incorporates risk of catastrophic outcome (“fat </a:t>
            </a:r>
            <a:r>
              <a:rPr lang="en-GB" dirty="0">
                <a:solidFill>
                  <a:srgbClr val="92D050"/>
                </a:solidFill>
              </a:rPr>
              <a:t>tails”): focus on risk and uncertainty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Written in Excel </a:t>
            </a:r>
            <a:r>
              <a:rPr lang="en-GB" dirty="0">
                <a:solidFill>
                  <a:srgbClr val="92D050"/>
                </a:solidFill>
                <a:latin typeface="Calibri" panose="020F0502020204030204"/>
              </a:rPr>
              <a:t>using VBA for Monte-Carlo simulation, but proprietary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7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F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E08AB2-8825-DC13-2A3F-64AAB5E5D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DE82336-1C13-26E4-9FC0-73A4A229C66F}"/>
              </a:ext>
            </a:extLst>
          </p:cNvPr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1A3D1C"/>
          </a:solidFill>
          <a:ln w="12700">
            <a:solidFill>
              <a:srgbClr val="1A3D1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419792B-5988-4265-9EA1-50619C495C16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69E14CA-87A3-53AE-6FBC-0632B30F0342}"/>
              </a:ext>
            </a:extLst>
          </p:cNvPr>
          <p:cNvSpPr/>
          <p:nvPr/>
        </p:nvSpPr>
        <p:spPr>
          <a:xfrm>
            <a:off x="640080" y="1463040"/>
            <a:ext cx="7863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The Energy Balance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Climate Model (</a:t>
            </a: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our study)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500F993-A599-0E92-6774-CFDE882D59C8}"/>
              </a:ext>
            </a:extLst>
          </p:cNvPr>
          <p:cNvSpPr/>
          <p:nvPr/>
        </p:nvSpPr>
        <p:spPr>
          <a:xfrm>
            <a:off x="640080" y="2834640"/>
            <a:ext cx="78638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8DFA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Four carbon pools, two temperature layers, SSP pathways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09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700BD9-F68E-5563-F7E3-CDBB815AC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CE19B3A-109F-5E53-0D59-688DC80153EC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029AD28-B0BE-193E-D65D-82679E556BE0}"/>
              </a:ext>
            </a:extLst>
          </p:cNvPr>
          <p:cNvSpPr/>
          <p:nvPr/>
        </p:nvSpPr>
        <p:spPr>
          <a:xfrm>
            <a:off x="164592" y="0"/>
            <a:ext cx="8979408" cy="54864"/>
          </a:xfrm>
          <a:prstGeom prst="rect">
            <a:avLst/>
          </a:prstGeom>
          <a:solidFill>
            <a:srgbClr val="C8DFA0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2AD3606-BC7D-3A1B-3382-914940ECFAD6}"/>
              </a:ext>
            </a:extLst>
          </p:cNvPr>
          <p:cNvSpPr/>
          <p:nvPr/>
        </p:nvSpPr>
        <p:spPr>
          <a:xfrm>
            <a:off x="347472" y="54864"/>
            <a:ext cx="8412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A3D1C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Augmented Energy Balance Carbon-Climate (EBCC) Model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B182BF38-2A2B-B294-7061-28E11B6EBB32}"/>
              </a:ext>
            </a:extLst>
          </p:cNvPr>
          <p:cNvSpPr/>
          <p:nvPr/>
        </p:nvSpPr>
        <p:spPr>
          <a:xfrm>
            <a:off x="347472" y="841248"/>
            <a:ext cx="841248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113B0DA8-7750-FED9-B886-A1F2673ED0F4}"/>
              </a:ext>
            </a:extLst>
          </p:cNvPr>
          <p:cNvSpPr/>
          <p:nvPr/>
        </p:nvSpPr>
        <p:spPr>
          <a:xfrm>
            <a:off x="347472" y="960120"/>
            <a:ext cx="2148840" cy="59436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B9BFDAE-4BFA-A035-4068-5E5A9AEE4B8C}"/>
              </a:ext>
            </a:extLst>
          </p:cNvPr>
          <p:cNvSpPr/>
          <p:nvPr/>
        </p:nvSpPr>
        <p:spPr>
          <a:xfrm>
            <a:off x="393192" y="987552"/>
            <a:ext cx="2057400" cy="5394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Atmosphere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(CO₂)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28DD4C4F-CF4E-F465-B2C6-D44EE6121D40}"/>
              </a:ext>
            </a:extLst>
          </p:cNvPr>
          <p:cNvSpPr/>
          <p:nvPr/>
        </p:nvSpPr>
        <p:spPr>
          <a:xfrm>
            <a:off x="347472" y="1828800"/>
            <a:ext cx="2148840" cy="59436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7EE2FFC-C36D-AC14-443E-7CBB021B5F6F}"/>
              </a:ext>
            </a:extLst>
          </p:cNvPr>
          <p:cNvSpPr/>
          <p:nvPr/>
        </p:nvSpPr>
        <p:spPr>
          <a:xfrm>
            <a:off x="393192" y="1856232"/>
            <a:ext cx="2057400" cy="5394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Land Carbon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(forests + grasslands)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F6AFA6A4-8C81-0A74-DF72-80917A63B3E7}"/>
              </a:ext>
            </a:extLst>
          </p:cNvPr>
          <p:cNvSpPr/>
          <p:nvPr/>
        </p:nvSpPr>
        <p:spPr>
          <a:xfrm>
            <a:off x="347472" y="2697480"/>
            <a:ext cx="2148840" cy="594360"/>
          </a:xfrm>
          <a:prstGeom prst="rect">
            <a:avLst/>
          </a:prstGeom>
          <a:solidFill>
            <a:srgbClr val="3A7D8C"/>
          </a:solidFill>
          <a:ln w="12700">
            <a:solidFill>
              <a:srgbClr val="3A7D8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73D541D-4547-9601-B490-B84E27782F85}"/>
              </a:ext>
            </a:extLst>
          </p:cNvPr>
          <p:cNvSpPr/>
          <p:nvPr/>
        </p:nvSpPr>
        <p:spPr>
          <a:xfrm>
            <a:off x="393192" y="2724912"/>
            <a:ext cx="2057400" cy="5394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Upper Ocean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848E470A-2FE9-E9D3-A9B9-DCE5FBC65F91}"/>
              </a:ext>
            </a:extLst>
          </p:cNvPr>
          <p:cNvSpPr/>
          <p:nvPr/>
        </p:nvSpPr>
        <p:spPr>
          <a:xfrm>
            <a:off x="347472" y="3429000"/>
            <a:ext cx="2148840" cy="594360"/>
          </a:xfrm>
          <a:prstGeom prst="rect">
            <a:avLst/>
          </a:prstGeom>
          <a:solidFill>
            <a:srgbClr val="1E5260"/>
          </a:solidFill>
          <a:ln w="12700">
            <a:solidFill>
              <a:srgbClr val="1E526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A7E573F2-44A9-AC14-37F5-E65A89844DA6}"/>
              </a:ext>
            </a:extLst>
          </p:cNvPr>
          <p:cNvSpPr/>
          <p:nvPr/>
        </p:nvSpPr>
        <p:spPr>
          <a:xfrm>
            <a:off x="393192" y="3456432"/>
            <a:ext cx="2057400" cy="5394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Deep Ocean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28AD7A1D-2581-11A1-867F-08C5A1C8AF72}"/>
              </a:ext>
            </a:extLst>
          </p:cNvPr>
          <p:cNvSpPr/>
          <p:nvPr/>
        </p:nvSpPr>
        <p:spPr>
          <a:xfrm>
            <a:off x="2496312" y="2103120"/>
            <a:ext cx="914400" cy="73152"/>
          </a:xfrm>
          <a:prstGeom prst="rect">
            <a:avLst/>
          </a:prstGeom>
          <a:solidFill>
            <a:srgbClr val="5A6B5C"/>
          </a:solidFill>
          <a:ln w="12700">
            <a:solidFill>
              <a:srgbClr val="5A6B5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3FB91267-C4F1-70FD-82C2-3FBBEE840262}"/>
              </a:ext>
            </a:extLst>
          </p:cNvPr>
          <p:cNvSpPr/>
          <p:nvPr/>
        </p:nvSpPr>
        <p:spPr>
          <a:xfrm>
            <a:off x="3017520" y="192024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6B5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D31FDEA9-6A25-4CA3-1A84-7BC4FFCBD5EB}"/>
              </a:ext>
            </a:extLst>
          </p:cNvPr>
          <p:cNvSpPr/>
          <p:nvPr/>
        </p:nvSpPr>
        <p:spPr>
          <a:xfrm>
            <a:off x="3429000" y="1234440"/>
            <a:ext cx="2286000" cy="1645920"/>
          </a:xfrm>
          <a:prstGeom prst="rect">
            <a:avLst/>
          </a:prstGeom>
          <a:solidFill>
            <a:srgbClr val="1A3D1C"/>
          </a:solidFill>
          <a:ln w="12700">
            <a:solidFill>
              <a:srgbClr val="1A3D1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6A345242-7D71-419D-B136-BBA122A2B492}"/>
              </a:ext>
            </a:extLst>
          </p:cNvPr>
          <p:cNvSpPr/>
          <p:nvPr/>
        </p:nvSpPr>
        <p:spPr>
          <a:xfrm>
            <a:off x="3474720" y="1280160"/>
            <a:ext cx="219456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Surface &amp;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Deep Ocean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Temperature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(2-Layer EBM)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566DE1F0-AFA6-E7C0-12BD-8882FCF79D9C}"/>
              </a:ext>
            </a:extLst>
          </p:cNvPr>
          <p:cNvSpPr/>
          <p:nvPr/>
        </p:nvSpPr>
        <p:spPr>
          <a:xfrm>
            <a:off x="5760720" y="18288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6B5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C1B15AB5-E727-4ADC-DEE6-18B69CA65A1A}"/>
              </a:ext>
            </a:extLst>
          </p:cNvPr>
          <p:cNvSpPr/>
          <p:nvPr/>
        </p:nvSpPr>
        <p:spPr>
          <a:xfrm>
            <a:off x="6172200" y="1234440"/>
            <a:ext cx="2560320" cy="16459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23424060-CF18-FD03-0307-07D47C7FC2E1}"/>
              </a:ext>
            </a:extLst>
          </p:cNvPr>
          <p:cNvSpPr/>
          <p:nvPr/>
        </p:nvSpPr>
        <p:spPr>
          <a:xfrm>
            <a:off x="6217920" y="1280160"/>
            <a:ext cx="246888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Economic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Damage D(T)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(% of GDP)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25EABA7F-DB71-816D-C2FB-3C3B2D15ECD9}"/>
              </a:ext>
            </a:extLst>
          </p:cNvPr>
          <p:cNvSpPr/>
          <p:nvPr/>
        </p:nvSpPr>
        <p:spPr>
          <a:xfrm>
            <a:off x="3429000" y="3017520"/>
            <a:ext cx="2286000" cy="502920"/>
          </a:xfrm>
          <a:prstGeom prst="rect">
            <a:avLst/>
          </a:prstGeom>
          <a:solidFill>
            <a:srgbClr val="E8F0E3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3C2E5650-1C8E-4339-D964-51A5AC0AD0B5}"/>
              </a:ext>
            </a:extLst>
          </p:cNvPr>
          <p:cNvSpPr/>
          <p:nvPr/>
        </p:nvSpPr>
        <p:spPr>
          <a:xfrm>
            <a:off x="3474720" y="3017520"/>
            <a:ext cx="2194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A3D1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SSP2 / SSP3 / SSP5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A3D1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Emission Pathways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399F834C-FF27-DE18-BC3F-13A12BBDAB2D}"/>
              </a:ext>
            </a:extLst>
          </p:cNvPr>
          <p:cNvSpPr/>
          <p:nvPr/>
        </p:nvSpPr>
        <p:spPr>
          <a:xfrm>
            <a:off x="4389120" y="265176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6B5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↑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61DE646C-FEEF-195A-1731-F96160EC87F6}"/>
              </a:ext>
            </a:extLst>
          </p:cNvPr>
          <p:cNvSpPr/>
          <p:nvPr/>
        </p:nvSpPr>
        <p:spPr>
          <a:xfrm>
            <a:off x="6172200" y="3017520"/>
            <a:ext cx="2560320" cy="502920"/>
          </a:xfrm>
          <a:prstGeom prst="rect">
            <a:avLst/>
          </a:prstGeom>
          <a:solidFill>
            <a:srgbClr val="E8F0E3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F33DE70D-4085-F6FA-B078-4AEDACC4DE97}"/>
              </a:ext>
            </a:extLst>
          </p:cNvPr>
          <p:cNvSpPr/>
          <p:nvPr/>
        </p:nvSpPr>
        <p:spPr>
          <a:xfrm>
            <a:off x="6217920" y="3017520"/>
            <a:ext cx="24688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3D1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ECS: 0.75°C – 5°C+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3D1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(Equilibrium Climate Sensitivity)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9CF70657-0A0E-0C7A-CC74-EE7C2147249E}"/>
              </a:ext>
            </a:extLst>
          </p:cNvPr>
          <p:cNvSpPr/>
          <p:nvPr/>
        </p:nvSpPr>
        <p:spPr>
          <a:xfrm>
            <a:off x="7223760" y="265176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6B5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↑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A98F6668-9BCA-06E7-15C6-09A8203FE37B}"/>
              </a:ext>
            </a:extLst>
          </p:cNvPr>
          <p:cNvSpPr/>
          <p:nvPr/>
        </p:nvSpPr>
        <p:spPr>
          <a:xfrm>
            <a:off x="347472" y="42062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A6B5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Key inputs: CO₂ fertilization effect on land carbon pool  ·  Afforestation area scenarios  ·  SSP GDP projections (2005–2100)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3002BA6D-16B3-94AA-DBF6-92299A519166}"/>
              </a:ext>
            </a:extLst>
          </p:cNvPr>
          <p:cNvSpPr/>
          <p:nvPr/>
        </p:nvSpPr>
        <p:spPr>
          <a:xfrm>
            <a:off x="347472" y="4892040"/>
            <a:ext cx="8503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5A6B5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van Kooten, Withey &amp; Fan (2026) — adapted from van Kooten et al. (2021)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0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9DD6-601A-E0ED-AAC5-F339DD97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" y="138079"/>
            <a:ext cx="882396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carbon pools &amp; carbon fluxes (difference equations)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carbon pool was missing in DIC models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47FF9-A966-E40C-0262-AE3FCE0EF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" y="1369219"/>
                <a:ext cx="8869680" cy="3263504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 fontAlgn="base" hangingPunc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𝐴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</m:sub>
                    </m:sSub>
                    <m:r>
                      <a:rPr lang="en-CA" i="1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=</m:t>
                    </m:r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𝐸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  <m:r>
                      <a:rPr lang="en-CA" i="1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+</m:t>
                    </m:r>
                    <m:d>
                      <m:d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d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1−</m:t>
                        </m:r>
                        <m:sSub>
                          <m:sSubPr>
                            <m:ctrlP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𝐾</m:t>
                            </m:r>
                          </m:e>
                          <m:sub>
                            <m: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𝐴𝑈</m:t>
                            </m:r>
                          </m:sub>
                        </m:s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𝐾</m:t>
                            </m:r>
                          </m:e>
                          <m:sub>
                            <m: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𝐴𝐿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𝐴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  <m:r>
                      <a:rPr lang="en-CA" i="1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+</m:t>
                    </m:r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𝐾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𝑈𝐴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𝑈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  <m:r>
                      <a:rPr lang="en-CA" i="1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+</m:t>
                    </m:r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𝐾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𝐿𝐴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𝐿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  <m:r>
                      <a:rPr lang="en-CA" i="1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−</m:t>
                    </m:r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dPr>
                          <m:e>
                            <m: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CA" i="1"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CA" i="1"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𝐹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 </a:t>
                </a:r>
              </a:p>
              <a:p>
                <a:pPr marL="0" lvl="0" indent="0" fontAlgn="base" hangingPunct="0">
                  <a:buNone/>
                </a:pPr>
                <a:endParaRPr lang="en-CA" dirty="0">
                  <a:effectLst>
                    <a:glow>
                      <a:srgbClr val="000000"/>
                    </a:glow>
                    <a:outerShdw sx="0" sy="0">
                      <a:srgbClr val="000000"/>
                    </a:outerShdw>
                    <a:reflection stA="0" endPos="0" fadeDir="0" sx="0" sy="0"/>
                  </a:effectLst>
                </a:endParaRPr>
              </a:p>
              <a:p>
                <a:pPr marL="0" lvl="0" indent="0" fontAlgn="base" hangingPunc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L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t</m:t>
                        </m:r>
                      </m:sub>
                    </m:sSub>
                    <m:r>
                      <a:rPr lang="en-CA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=</m:t>
                    </m:r>
                    <m:d>
                      <m:d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dPr>
                      <m:e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1−</m:t>
                        </m:r>
                        <m:sSub>
                          <m:sSubPr>
                            <m:ctrlP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LA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L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t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  <m:r>
                      <a:rPr lang="en-CA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+</m:t>
                    </m:r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AL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A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t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  <m:r>
                      <a:rPr lang="en-CA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+</m:t>
                    </m:r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dPr>
                          <m:e>
                            <m: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CA" i="1"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CA" i="1"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𝐹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  </a:t>
                </a:r>
              </a:p>
              <a:p>
                <a:pPr marL="0" lvl="0" indent="0" fontAlgn="base" hangingPunct="0">
                  <a:buNone/>
                </a:pPr>
                <a:endParaRPr lang="en-CA" dirty="0">
                  <a:effectLst>
                    <a:glow>
                      <a:srgbClr val="000000"/>
                    </a:glow>
                    <a:outerShdw sx="0" sy="0">
                      <a:srgbClr val="000000"/>
                    </a:outerShdw>
                    <a:reflection stA="0" endPos="0" fadeDir="0" sx="0" sy="0"/>
                  </a:effectLst>
                </a:endParaRPr>
              </a:p>
              <a:p>
                <a:pPr marL="0" lvl="0" indent="0" fontAlgn="base" hangingPunc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𝑈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</m:sub>
                    </m:sSub>
                    <m:r>
                      <a:rPr lang="en-CA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=</m:t>
                    </m:r>
                    <m:d>
                      <m:d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dPr>
                      <m:e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1−</m:t>
                        </m:r>
                        <m:sSub>
                          <m:sSubPr>
                            <m:ctrlP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UA</m:t>
                            </m:r>
                          </m:sub>
                        </m:sSub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UD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𝑈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  <m:r>
                      <a:rPr lang="en-CA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+</m:t>
                    </m:r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AU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𝐴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  <m:r>
                      <a:rPr lang="en-CA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+</m:t>
                    </m:r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DU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𝐷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 </a:t>
                </a:r>
              </a:p>
              <a:p>
                <a:pPr marL="0" lvl="0" indent="0" fontAlgn="base" hangingPunct="0">
                  <a:buNone/>
                </a:pPr>
                <a:endParaRPr lang="en-CA" dirty="0">
                  <a:effectLst>
                    <a:glow>
                      <a:srgbClr val="000000"/>
                    </a:glow>
                    <a:outerShdw sx="0" sy="0">
                      <a:srgbClr val="000000"/>
                    </a:outerShdw>
                    <a:reflection stA="0" endPos="0" fadeDir="0" sx="0" sy="0"/>
                  </a:effectLst>
                </a:endParaRPr>
              </a:p>
              <a:p>
                <a:pPr marL="0" lvl="0" indent="0" fontAlgn="base" hangingPunc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𝐷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</m:sub>
                    </m:sSub>
                    <m:r>
                      <a:rPr lang="en-CA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=</m:t>
                    </m:r>
                    <m:d>
                      <m:d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dPr>
                      <m:e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1−</m:t>
                        </m:r>
                        <m:sSub>
                          <m:sSubPr>
                            <m:ctrlP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sSubPr>
                          <m:e>
                            <m:r>
                              <a:rPr lang="en-CA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DU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𝐷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  <m:r>
                      <a:rPr lang="en-CA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+</m:t>
                    </m:r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UD</m:t>
                        </m:r>
                      </m:sub>
                    </m:sSub>
                    <m:sSub>
                      <m:sSubPr>
                        <m:ctrlP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𝑈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,</m:t>
                        </m:r>
                        <m:r>
                          <a:rPr lang="en-CA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𝑡</m:t>
                        </m:r>
                        <m:r>
                          <a:rPr lang="en-CA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 </a:t>
                </a:r>
              </a:p>
              <a:p>
                <a:pPr marL="0" indent="0">
                  <a:buNone/>
                </a:pPr>
                <a:endParaRPr lang="en-CA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/>
                        </m:ctrlPr>
                      </m:sSubPr>
                      <m:e>
                        <m:r>
                          <a:rPr lang="en-US" i="1"/>
                          <m:t>𝐶</m:t>
                        </m:r>
                      </m:e>
                      <m:sub>
                        <m:r>
                          <a:rPr lang="en-US" i="1"/>
                          <m:t>𝑔</m:t>
                        </m:r>
                        <m:r>
                          <a:rPr lang="en-US"/>
                          <m:t>,</m:t>
                        </m:r>
                        <m:r>
                          <a:rPr lang="en-US" i="1"/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total carbon in reservoir </a:t>
                </a:r>
                <a14:m>
                  <m:oMath xmlns:m="http://schemas.openxmlformats.org/officeDocument/2006/math">
                    <m:r>
                      <a:rPr lang="en-US" i="1"/>
                      <m:t>𝑔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/>
                      <m:t>𝑡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𝑎𝑡𝑚𝑜𝑠𝑝h𝑒𝑟𝑒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𝑙𝑎𝑛𝑑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𝑢𝑝𝑝𝑒𝑟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𝑑𝑒𝑒𝑝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47FF9-A966-E40C-0262-AE3FCE0EF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" y="1369219"/>
                <a:ext cx="8869680" cy="3263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98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EF97-2297-9612-C662-7B221972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33" y="162810"/>
            <a:ext cx="4707527" cy="464207"/>
          </a:xfrm>
        </p:spPr>
        <p:txBody>
          <a:bodyPr>
            <a:noAutofit/>
          </a:bodyPr>
          <a:lstStyle/>
          <a:p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model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12B2C-7449-08ED-26F9-A757BFC3B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233" y="718457"/>
                <a:ext cx="8554538" cy="391426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600"/>
                  </a:spcAft>
                  <a:buNone/>
                </a:pPr>
                <a:r>
                  <a:rPr lang="en-GB" sz="2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GB" sz="2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urface temperatures of atmosphere/upper ocean &amp; deep ocean :</a:t>
                </a:r>
                <a:endParaRPr lang="en-CA" sz="20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fontAlgn="base">
                  <a:spcBef>
                    <a:spcPts val="600"/>
                  </a:spcBef>
                  <a:spcAft>
                    <a:spcPts val="1200"/>
                  </a:spcAft>
                  <a:buSzPts val="1200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bSup>
                    <m:r>
                      <a:rPr lang="en-CA" sz="2000" u="none" strike="noStrike" kern="0" spc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000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bSup>
                    <m:r>
                      <a:rPr lang="en-CA" sz="2000" u="none" strike="noStrike" kern="0" spc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CA" sz="2000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000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000" i="1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i="1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CA" sz="2000" i="1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CA" sz="2000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CA" sz="2000" i="1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p>
                            </m:sSubSup>
                            <m:r>
                              <a:rPr lang="en-CA" sz="2000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CA" sz="2000" i="1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i="1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CA" sz="2000" i="1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CA" sz="2000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CA" sz="2000" i="1" u="none" strike="noStrike" kern="0" spc="0">
                                    <a:ln>
                                      <a:noFill/>
                                    </a:ln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CA" sz="2000" u="none" strike="noStrike" kern="0" spc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CA" sz="2000" i="1" u="none" strike="noStrike" kern="0" spc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highlight>
                          <a:srgbClr val="00FF00"/>
                        </a:highligh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𝜆</m:t>
                    </m:r>
                    <m:sSubSup>
                      <m:sSubSupPr>
                        <m:ctrlP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000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CA" sz="2000" u="none" strike="noStrike" kern="0" spc="0" dirty="0">
                    <a:ln>
                      <a:noFill/>
                    </a:ln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lvl="0" indent="0" fontAlgn="base">
                  <a:spcBef>
                    <a:spcPts val="600"/>
                  </a:spcBef>
                  <a:spcAft>
                    <a:spcPts val="1200"/>
                  </a:spcAft>
                  <a:buSzPts val="1200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bSup>
                    <m:r>
                      <a:rPr lang="en-CA" sz="2000" u="none" strike="noStrike" kern="0" spc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000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bSup>
                    <m:r>
                      <a:rPr lang="en-CA" sz="2000" u="none" strike="noStrike" kern="0" spc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𝛽𝛥</m:t>
                        </m:r>
                        <m: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CA" sz="2000" i="1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CA" sz="2000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lang="en-CA" sz="2000" u="none" strike="noStrike" kern="0" spc="0">
                            <a:ln>
                              <a:noFill/>
                            </a:ln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CA" sz="2000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CA" sz="2000" i="1" u="none" strike="noStrike" kern="0" spc="0">
                                <a:ln>
                                  <a:noFill/>
                                </a:ln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CA" sz="2000" u="none" strike="noStrike" kern="0" spc="0" dirty="0">
                    <a:ln>
                      <a:noFill/>
                    </a:ln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are departures of surface &amp; deep ocean temperatures (℃) from pre-industrial levels,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time step.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CA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are heat capacities.</a:t>
                </a:r>
              </a:p>
              <a:p>
                <a:pPr marL="0" indent="0">
                  <a:buNone/>
                </a:pPr>
                <a:r>
                  <a:rPr lang="en-CA" sz="2000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highlight>
                              <a:srgbClr val="FFFF00"/>
                            </a:highlight>
                          </a:rPr>
                        </m:ctrlPr>
                      </m:sSubPr>
                      <m:e>
                        <m: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highlight>
                              <a:srgbClr val="FFFF00"/>
                            </a:highlight>
                          </a:rPr>
                          <m:t>𝐹</m:t>
                        </m:r>
                      </m:e>
                      <m:sub>
                        <m: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  <a:highlight>
                              <a:srgbClr val="FFFF00"/>
                            </a:highlight>
                          </a:rPr>
                          <m:t>𝑡</m:t>
                        </m:r>
                      </m:sub>
                    </m:sSub>
                    <m:r>
                      <a:rPr lang="en-CA" sz="1800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=</m:t>
                    </m:r>
                    <m:sSub>
                      <m:sSubPr>
                        <m:ctrlP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𝐹</m:t>
                        </m:r>
                      </m:e>
                      <m:sub>
                        <m:r>
                          <a:rPr lang="en-CA" sz="1800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2×</m:t>
                        </m:r>
                        <m: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𝐶</m:t>
                        </m:r>
                        <m:sSub>
                          <m:sSubPr>
                            <m:ctrlPr>
                              <a:rPr lang="en-CA" sz="1800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sSubPr>
                          <m:e>
                            <m:r>
                              <a:rPr lang="en-CA" sz="1800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𝑂</m:t>
                            </m:r>
                          </m:e>
                          <m:sub>
                            <m:r>
                              <a:rPr lang="en-CA" sz="1800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CA" sz="1800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×</m:t>
                    </m:r>
                    <m:f>
                      <m:fPr>
                        <m:ctrlP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fPr>
                      <m:num>
                        <m: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𝑙𝑛</m:t>
                        </m:r>
                        <m:d>
                          <m:dPr>
                            <m:ctrlPr>
                              <a:rPr lang="en-CA" sz="1800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1800" i="1">
                                    <a:effectLst>
                                      <a:glow>
                                        <a:srgbClr val="000000"/>
                                      </a:glow>
                                      <a:outerShdw sx="0" sy="0">
                                        <a:srgbClr val="000000"/>
                                      </a:outerShdw>
                                      <a:reflection stA="0" endPos="0" fadeDir="0" sx="0" sy="0"/>
                                    </a:effectLst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CA" sz="1800" i="1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i="1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CA" sz="1800" i="1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  <m:t>𝐴</m:t>
                                    </m:r>
                                    <m:r>
                                      <a:rPr lang="en-CA" sz="1800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  <m:t>,</m:t>
                                    </m:r>
                                    <m:r>
                                      <a:rPr lang="en-CA" sz="1800" i="1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CA" sz="1800" i="1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i="1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CA" sz="1800" i="1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  <m:t>𝐴</m:t>
                                    </m:r>
                                    <m:r>
                                      <a:rPr lang="en-CA" sz="1800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  <m:t>,</m:t>
                                    </m:r>
                                    <m:r>
                                      <a:rPr lang="en-CA" sz="1800" b="0" i="1" smtClean="0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𝑃𝑟𝑒</m:t>
                                    </m:r>
                                    <m:r>
                                      <a:rPr lang="en-CA" sz="1800" i="1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</a:rPr>
                                      <m:t>𝐼</m:t>
                                    </m:r>
                                    <m:r>
                                      <a:rPr lang="en-CA" sz="1800" b="0" i="1" smtClean="0">
                                        <a:effectLst>
                                          <a:glow>
                                            <a:srgbClr val="000000"/>
                                          </a:glow>
                                          <a:outerShdw sx="0" sy="0">
                                            <a:srgbClr val="000000"/>
                                          </a:outerShdw>
                                          <a:reflection stA="0" endPos="0" fadeDir="0" sx="0" sy="0"/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𝑙𝑛</m:t>
                        </m:r>
                        <m:d>
                          <m:dPr>
                            <m:ctrlPr>
                              <a:rPr lang="en-CA" sz="1800" i="1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</m:ctrlPr>
                          </m:dPr>
                          <m:e>
                            <m:r>
                              <a:rPr lang="en-CA" sz="1800">
                                <a:effectLst>
                                  <a:glow>
                                    <a:srgbClr val="000000"/>
                                  </a:glow>
                                  <a:outerShdw sx="0" sy="0">
                                    <a:srgbClr val="000000"/>
                                  </a:outerShdw>
                                  <a:reflection stA="0" endPos="0" fadeDir="0" sx="0" sy="0"/>
                                </a:effectLst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en-CA" sz="1800"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</a:rPr>
                      <m:t>+</m:t>
                    </m:r>
                    <m:sSub>
                      <m:sSubPr>
                        <m:ctrlP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</m:ctrlPr>
                      </m:sSubPr>
                      <m:e>
                        <m: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𝐹</m:t>
                        </m:r>
                      </m:e>
                      <m:sub>
                        <m:r>
                          <a:rPr lang="en-CA" sz="1800" i="1">
                            <a:effectLst>
                              <a:glow>
                                <a:srgbClr val="000000"/>
                              </a:glow>
                              <a:outerShdw sx="0" sy="0">
                                <a:srgbClr val="000000"/>
                              </a:outerShdw>
                              <a:reflection stA="0" endPos="0" fadeDir="0" sx="0" sy="0"/>
                            </a:effectLst>
                          </a:rPr>
                          <m:t>𝑠𝑜𝑙</m:t>
                        </m:r>
                      </m:sub>
                    </m:sSub>
                  </m:oMath>
                </a14:m>
                <a:r>
                  <a:rPr lang="en-CA" sz="1800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:r>
                  <a:rPr lang="en-CA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Feedback parameter: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00FF00"/>
                        </a:highlight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en-CA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𝐸𝐶𝑆</m:t>
                        </m:r>
                      </m:den>
                    </m:f>
                  </m:oMath>
                </a14:m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800" dirty="0"/>
                  <a:t>) </a:t>
                </a:r>
                <a:endParaRPr lang="en-CA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CA" sz="1800" dirty="0">
                  <a:effectLst>
                    <a:glow>
                      <a:srgbClr val="000000"/>
                    </a:glow>
                    <a:outerShdw sx="0" sy="0">
                      <a:srgbClr val="000000"/>
                    </a:outerShdw>
                    <a:reflection stA="0" endPos="0" fadeDir="0" sx="0" sy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/>
                      <m:t>∆</m:t>
                    </m:r>
                    <m:r>
                      <a:rPr lang="en-US" sz="1600" i="1"/>
                      <m:t>𝑇</m:t>
                    </m:r>
                    <m:r>
                      <a:rPr lang="en-US" sz="1600"/>
                      <m:t>=</m:t>
                    </m:r>
                    <m:r>
                      <a:rPr lang="en-US" sz="1600" i="1"/>
                      <m:t>𝐸𝐶𝑆</m:t>
                    </m:r>
                    <m:r>
                      <a:rPr lang="en-US" sz="1600"/>
                      <m:t>×</m:t>
                    </m:r>
                    <m:func>
                      <m:funcPr>
                        <m:ctrlPr>
                          <a:rPr lang="en-CA" sz="1600" i="1"/>
                        </m:ctrlPr>
                      </m:funcPr>
                      <m:fName>
                        <m:sSub>
                          <m:sSubPr>
                            <m:ctrlPr>
                              <a:rPr lang="en-CA" sz="1600" i="1"/>
                            </m:ctrlPr>
                          </m:sSubPr>
                          <m:e>
                            <m:r>
                              <a:rPr lang="en-US" sz="1600" i="1"/>
                              <m:t>𝑙𝑜𝑔</m:t>
                            </m:r>
                          </m:e>
                          <m:sub>
                            <m:r>
                              <a:rPr lang="en-US" sz="1600"/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CA" sz="16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1600" i="1"/>
                                </m:ctrlPr>
                              </m:fPr>
                              <m:num>
                                <m:r>
                                  <a:rPr lang="en-US" sz="1600" i="1"/>
                                  <m:t>𝐶𝑢𝑟𝑟𝑒𝑡</m:t>
                                </m:r>
                                <m:r>
                                  <a:rPr lang="en-US" sz="1600"/>
                                  <m:t> </m:t>
                                </m:r>
                                <m:r>
                                  <a:rPr lang="en-US" sz="1600" i="1"/>
                                  <m:t>𝐶𝑂</m:t>
                                </m:r>
                                <m:r>
                                  <a:rPr lang="en-US" sz="1600"/>
                                  <m:t>2</m:t>
                                </m:r>
                              </m:num>
                              <m:den>
                                <m:r>
                                  <a:rPr lang="en-US" sz="1600" i="1"/>
                                  <m:t>𝐵𝑎𝑠𝑒</m:t>
                                </m:r>
                                <m:r>
                                  <a:rPr lang="en-US" sz="1600"/>
                                  <m:t> </m:t>
                                </m:r>
                                <m:r>
                                  <a:rPr lang="en-US" sz="1600" i="1"/>
                                  <m:t>𝑦𝑒𝑎𝑟</m:t>
                                </m:r>
                                <m:r>
                                  <a:rPr lang="en-US" sz="1600"/>
                                  <m:t> </m:t>
                                </m:r>
                                <m:r>
                                  <a:rPr lang="en-US" sz="1600" i="1"/>
                                  <m:t>𝐶𝑂</m:t>
                                </m:r>
                                <m:r>
                                  <a:rPr lang="en-US" sz="1600"/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CA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ECS is equilibrium climate sensitivity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12B2C-7449-08ED-26F9-A757BFC3B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233" y="718457"/>
                <a:ext cx="8554538" cy="3914266"/>
              </a:xfrm>
              <a:blipFill>
                <a:blip r:embed="rId2"/>
                <a:stretch>
                  <a:fillRect l="-784" t="-10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65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19D163-6D88-FF1E-E179-79B0FEEC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16" y="227838"/>
            <a:ext cx="7440168" cy="46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D2853C-7CB5-9814-6A87-1B03663F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11" y="70060"/>
            <a:ext cx="4298205" cy="236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A4ACC-D6E9-14D2-EB6B-FAAE687C3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054" y="64028"/>
            <a:ext cx="4208038" cy="2339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30A0B-CA9C-56E7-E5A8-5D7BB5625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62" y="2452561"/>
            <a:ext cx="4259368" cy="236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F880D-23EA-4425-416E-AFA9177AE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066" y="2403565"/>
            <a:ext cx="4262934" cy="2370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8A4E6F-80CA-A8F4-4150-8B29BEFD9535}"/>
              </a:ext>
            </a:extLst>
          </p:cNvPr>
          <p:cNvSpPr txBox="1"/>
          <p:nvPr/>
        </p:nvSpPr>
        <p:spPr>
          <a:xfrm>
            <a:off x="1214846" y="4704108"/>
            <a:ext cx="7223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Comparison of EBM and CMIP5 Projected Temperature Pathways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15414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F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85E30-F42F-F931-90C1-EBCC84A4B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C04AC53-38B2-2EF0-5CCC-69F06A4672E7}"/>
              </a:ext>
            </a:extLst>
          </p:cNvPr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1A3D1C"/>
          </a:solidFill>
          <a:ln w="12700">
            <a:solidFill>
              <a:srgbClr val="1A3D1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468CE40-1676-79A5-D299-F78C7875FD26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C516D72-D5A3-5CFF-3C44-892218E3D54D}"/>
              </a:ext>
            </a:extLst>
          </p:cNvPr>
          <p:cNvSpPr/>
          <p:nvPr/>
        </p:nvSpPr>
        <p:spPr>
          <a:xfrm>
            <a:off x="640080" y="1463040"/>
            <a:ext cx="7863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Economic Damage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Functions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3555C50-FAC0-28A7-6893-6217AA812326}"/>
              </a:ext>
            </a:extLst>
          </p:cNvPr>
          <p:cNvSpPr/>
          <p:nvPr/>
        </p:nvSpPr>
        <p:spPr>
          <a:xfrm>
            <a:off x="432525" y="3429000"/>
            <a:ext cx="8278949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8DFA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Nordhaus vs. Weitzman — divergent assumptions, divergent outcomes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1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54864"/>
          </a:xfrm>
          <a:prstGeom prst="rect">
            <a:avLst/>
          </a:prstGeom>
          <a:solidFill>
            <a:srgbClr val="C8DFA0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347472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Research Overview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47472" y="804672"/>
            <a:ext cx="841248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6" name="Shape 4"/>
          <p:cNvSpPr/>
          <p:nvPr/>
        </p:nvSpPr>
        <p:spPr>
          <a:xfrm>
            <a:off x="347472" y="960120"/>
            <a:ext cx="4069080" cy="3749040"/>
          </a:xfrm>
          <a:prstGeom prst="rect">
            <a:avLst/>
          </a:prstGeom>
          <a:solidFill>
            <a:srgbClr val="E8F0E3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Shape 5"/>
          <p:cNvSpPr/>
          <p:nvPr/>
        </p:nvSpPr>
        <p:spPr>
          <a:xfrm>
            <a:off x="347472" y="960120"/>
            <a:ext cx="73152" cy="374904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6"/>
          <p:cNvSpPr/>
          <p:nvPr/>
        </p:nvSpPr>
        <p:spPr>
          <a:xfrm>
            <a:off x="530352" y="1051560"/>
            <a:ext cx="3749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Objective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0352" y="1417320"/>
            <a:ext cx="3749040" cy="3154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Examine the prospective reduction in climate-change damage estimates attributable to:</a:t>
            </a:r>
            <a:endParaRPr lang="en-US" sz="1350" dirty="0"/>
          </a:p>
          <a:p>
            <a:pPr marL="0" indent="0" algn="l">
              <a:buNone/>
            </a:pPr>
            <a:endParaRPr lang="en-US" sz="1350" dirty="0"/>
          </a:p>
          <a:p>
            <a:pPr marL="0" indent="0" algn="l">
              <a:buNone/>
            </a:pPr>
            <a:r>
              <a:rPr lang="en-US" sz="13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Increased crop yields via rising atmospheric CO₂ (fertilization effect)</a:t>
            </a:r>
            <a:endParaRPr lang="en-US" sz="1350" dirty="0"/>
          </a:p>
          <a:p>
            <a:pPr marL="0" indent="0" algn="l">
              <a:buNone/>
            </a:pPr>
            <a:endParaRPr lang="en-US" sz="1350" dirty="0"/>
          </a:p>
          <a:p>
            <a:pPr marL="0" indent="0" algn="l">
              <a:buNone/>
            </a:pPr>
            <a:r>
              <a:rPr lang="en-US" sz="13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Afforestation investments as an additional carbon dioxide removal (CDR) mechanism</a:t>
            </a:r>
            <a:endParaRPr lang="en-US" sz="1350" dirty="0"/>
          </a:p>
          <a:p>
            <a:pPr marL="0" indent="0" algn="l">
              <a:buNone/>
            </a:pPr>
            <a:endParaRPr lang="en-US" sz="1350" dirty="0"/>
          </a:p>
          <a:p>
            <a:pPr marL="0" indent="0" algn="l">
              <a:buNone/>
            </a:pPr>
            <a:r>
              <a:rPr lang="en-US" sz="13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Improved grasslands management to enhance soil organic carbon stocks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4645152" y="960120"/>
            <a:ext cx="4114800" cy="3749040"/>
          </a:xfrm>
          <a:prstGeom prst="rect">
            <a:avLst/>
          </a:prstGeom>
          <a:solidFill>
            <a:srgbClr val="E8F0E3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1" name="Shape 9"/>
          <p:cNvSpPr/>
          <p:nvPr/>
        </p:nvSpPr>
        <p:spPr>
          <a:xfrm>
            <a:off x="4645152" y="960120"/>
            <a:ext cx="73152" cy="374904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2" name="Text 10"/>
          <p:cNvSpPr/>
          <p:nvPr/>
        </p:nvSpPr>
        <p:spPr>
          <a:xfrm>
            <a:off x="4828032" y="1051560"/>
            <a:ext cx="3749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Key Contributions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828031" y="1417320"/>
            <a:ext cx="3865299" cy="3291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Augmented Energy Balance Model (EBM)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carbon pools: atmosphere, land, upper &amp; deep ocean
</a:t>
            </a:r>
            <a:endParaRPr lang="en-US" sz="1300" dirty="0"/>
          </a:p>
          <a:p>
            <a:pPr marL="0" indent="0" algn="l">
              <a:buNone/>
            </a:pPr>
            <a:r>
              <a:rPr lang="en-US" sz="130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SSP Emission Pathways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Temperature projections 2005–2100 across SSP2, SSP3, SSP5
</a:t>
            </a:r>
            <a:r>
              <a:rPr lang="en-US" sz="130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Dual Damage Functions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Nordhaus (DICE) vs. Weitzman specifications
</a:t>
            </a:r>
            <a:r>
              <a:rPr lang="en-US" sz="130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 Carbon Sink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CO₂ fertilization effect on GPP and NPP modelled explicitly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47472" y="4892040"/>
            <a:ext cx="8503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 Kooten, Withey &amp; Fan (2026)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7B6882-8EB2-C1A3-3431-DE56B53FB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33525A8-84D7-8322-22FB-8D0338209625}"/>
              </a:ext>
            </a:extLst>
          </p:cNvPr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1AD81CA-72EB-2456-EDED-BBB263ED7358}"/>
              </a:ext>
            </a:extLst>
          </p:cNvPr>
          <p:cNvSpPr/>
          <p:nvPr/>
        </p:nvSpPr>
        <p:spPr>
          <a:xfrm>
            <a:off x="164592" y="0"/>
            <a:ext cx="8979408" cy="54864"/>
          </a:xfrm>
          <a:prstGeom prst="rect">
            <a:avLst/>
          </a:prstGeom>
          <a:solidFill>
            <a:srgbClr val="C8DFA0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0D68737-2D6E-22C9-7225-520BF81777BE}"/>
              </a:ext>
            </a:extLst>
          </p:cNvPr>
          <p:cNvSpPr/>
          <p:nvPr/>
        </p:nvSpPr>
        <p:spPr>
          <a:xfrm>
            <a:off x="347472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A3D1C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Nordhaus vs. Weitzman Damage Functions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054A9D0-EF48-4FD5-B873-4110B64D4BE0}"/>
              </a:ext>
            </a:extLst>
          </p:cNvPr>
          <p:cNvSpPr/>
          <p:nvPr/>
        </p:nvSpPr>
        <p:spPr>
          <a:xfrm>
            <a:off x="347472" y="804672"/>
            <a:ext cx="841248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504AA5D-737A-871C-825B-9482B98FB6A8}"/>
              </a:ext>
            </a:extLst>
          </p:cNvPr>
          <p:cNvSpPr/>
          <p:nvPr/>
        </p:nvSpPr>
        <p:spPr>
          <a:xfrm>
            <a:off x="347472" y="960120"/>
            <a:ext cx="3977640" cy="3931920"/>
          </a:xfrm>
          <a:prstGeom prst="rect">
            <a:avLst/>
          </a:prstGeom>
          <a:solidFill>
            <a:srgbClr val="E8F0E3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2D0BE2C-8016-5FF3-440D-039AB10CF14A}"/>
              </a:ext>
            </a:extLst>
          </p:cNvPr>
          <p:cNvSpPr/>
          <p:nvPr/>
        </p:nvSpPr>
        <p:spPr>
          <a:xfrm>
            <a:off x="347472" y="960120"/>
            <a:ext cx="82296" cy="39319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90C18B03-2237-4243-3E60-1B4942B550A9}"/>
              </a:ext>
            </a:extLst>
          </p:cNvPr>
          <p:cNvSpPr/>
          <p:nvPr/>
        </p:nvSpPr>
        <p:spPr>
          <a:xfrm>
            <a:off x="530352" y="1024128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A3D1C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Nordhaus (DICE)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7">
                <a:extLst>
                  <a:ext uri="{FF2B5EF4-FFF2-40B4-BE49-F238E27FC236}">
                    <a16:creationId xmlns:a16="http://schemas.microsoft.com/office/drawing/2014/main" id="{FB4E2CDD-8ECB-57D3-1DE6-53E71AEE1639}"/>
                  </a:ext>
                </a:extLst>
              </p:cNvPr>
              <p:cNvSpPr/>
              <p:nvPr/>
            </p:nvSpPr>
            <p:spPr>
              <a:xfrm>
                <a:off x="530352" y="1463040"/>
                <a:ext cx="3657600" cy="41148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1+0.00236</m:t>
                          </m:r>
                          <m:sSup>
                            <m:sSup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 7">
                <a:extLst>
                  <a:ext uri="{FF2B5EF4-FFF2-40B4-BE49-F238E27FC236}">
                    <a16:creationId xmlns:a16="http://schemas.microsoft.com/office/drawing/2014/main" id="{FB4E2CDD-8ECB-57D3-1DE6-53E71AEE1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" y="1463040"/>
                <a:ext cx="3657600" cy="41148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8">
            <a:extLst>
              <a:ext uri="{FF2B5EF4-FFF2-40B4-BE49-F238E27FC236}">
                <a16:creationId xmlns:a16="http://schemas.microsoft.com/office/drawing/2014/main" id="{6AA27270-7AE0-907A-CBCC-DAFBD0DD47C2}"/>
              </a:ext>
            </a:extLst>
          </p:cNvPr>
          <p:cNvSpPr/>
          <p:nvPr/>
        </p:nvSpPr>
        <p:spPr>
          <a:xfrm>
            <a:off x="530352" y="1938528"/>
            <a:ext cx="36576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292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Quadratic damage scaling with temperature
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292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D(T) represents share of GDP lost to climate change
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292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Moderate damages even at high temperatures
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292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Widely used in integrated assessment models (IAMs)
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2922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• Does not account for catastrophic tail risks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AEF6B37D-AD3C-1BB5-D716-E57C2D3B1D9B}"/>
              </a:ext>
            </a:extLst>
          </p:cNvPr>
          <p:cNvSpPr/>
          <p:nvPr/>
        </p:nvSpPr>
        <p:spPr>
          <a:xfrm>
            <a:off x="4526280" y="960121"/>
            <a:ext cx="4251960" cy="3931920"/>
          </a:xfrm>
          <a:prstGeom prst="rect">
            <a:avLst/>
          </a:prstGeom>
          <a:solidFill>
            <a:srgbClr val="E8F0E3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F1103AA6-6FD9-62C7-B8AB-D950A0A2F3B2}"/>
              </a:ext>
            </a:extLst>
          </p:cNvPr>
          <p:cNvSpPr/>
          <p:nvPr/>
        </p:nvSpPr>
        <p:spPr>
          <a:xfrm>
            <a:off x="4526280" y="960120"/>
            <a:ext cx="82296" cy="393192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832BB375-13C0-B1DC-E20E-AED257F5E42C}"/>
              </a:ext>
            </a:extLst>
          </p:cNvPr>
          <p:cNvSpPr/>
          <p:nvPr/>
        </p:nvSpPr>
        <p:spPr>
          <a:xfrm>
            <a:off x="4526280" y="1005839"/>
            <a:ext cx="427024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A3D1C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Weitzman (2010): thick tail specification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12">
                <a:extLst>
                  <a:ext uri="{FF2B5EF4-FFF2-40B4-BE49-F238E27FC236}">
                    <a16:creationId xmlns:a16="http://schemas.microsoft.com/office/drawing/2014/main" id="{790C446E-0C94-1F7C-FEE4-C3A953BD1EF4}"/>
                  </a:ext>
                </a:extLst>
              </p:cNvPr>
              <p:cNvSpPr/>
              <p:nvPr/>
            </p:nvSpPr>
            <p:spPr>
              <a:xfrm>
                <a:off x="4704588" y="1389889"/>
                <a:ext cx="3977640" cy="3396996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20.2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6.08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6.76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1400" i="0" dirty="0">
                  <a:latin typeface="Calibri" pitchFamily="34" charset="0"/>
                </a:endParaRPr>
              </a:p>
              <a:p>
                <a:pPr lvl="0"/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1E2922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endParaRPr>
              </a:p>
              <a:p>
                <a:pPr lvl="0"/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2922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• Damages = 50% of GDP at +6°C warming
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2922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• Damages = 99% of GDP at +12°C warming
• Emphasises catastrophic tail risks neglected by Nordhaus
• Produces higher damage estimates at elevated temperatures
• Implies greater policy value for land-based CDR strategies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 12">
                <a:extLst>
                  <a:ext uri="{FF2B5EF4-FFF2-40B4-BE49-F238E27FC236}">
                    <a16:creationId xmlns:a16="http://schemas.microsoft.com/office/drawing/2014/main" id="{790C446E-0C94-1F7C-FEE4-C3A953BD1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88" y="1389889"/>
                <a:ext cx="3977640" cy="3396996"/>
              </a:xfrm>
              <a:prstGeom prst="rect">
                <a:avLst/>
              </a:prstGeom>
              <a:blipFill>
                <a:blip r:embed="rId4"/>
                <a:stretch>
                  <a:fillRect l="-307"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13">
            <a:extLst>
              <a:ext uri="{FF2B5EF4-FFF2-40B4-BE49-F238E27FC236}">
                <a16:creationId xmlns:a16="http://schemas.microsoft.com/office/drawing/2014/main" id="{1FDFAB1D-5FDA-5CBC-0C25-88BBE18AA36B}"/>
              </a:ext>
            </a:extLst>
          </p:cNvPr>
          <p:cNvSpPr/>
          <p:nvPr/>
        </p:nvSpPr>
        <p:spPr>
          <a:xfrm>
            <a:off x="347472" y="4892040"/>
            <a:ext cx="8503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5A6B5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Nordhaus (2018); Weitzman (2010); Russell et al. (2022)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99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F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BC3DD-251B-21D3-5935-26DD3512A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AB2AE60-21EE-9722-938C-070D1F705BA5}"/>
              </a:ext>
            </a:extLst>
          </p:cNvPr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1A3D1C"/>
          </a:solidFill>
          <a:ln w="12700">
            <a:solidFill>
              <a:srgbClr val="1A3D1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9ED237F-A067-C25F-5175-E1776BB35E3A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7CACC99-D193-4ED1-7587-DE70195BE113}"/>
              </a:ext>
            </a:extLst>
          </p:cNvPr>
          <p:cNvSpPr/>
          <p:nvPr/>
        </p:nvSpPr>
        <p:spPr>
          <a:xfrm>
            <a:off x="692332" y="896112"/>
            <a:ext cx="7863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CO₂ Fertilization and Grasslands Management Effects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1AA6F3C-E53C-D5BA-93BC-D6A57BBD9984}"/>
              </a:ext>
            </a:extLst>
          </p:cNvPr>
          <p:cNvSpPr/>
          <p:nvPr/>
        </p:nvSpPr>
        <p:spPr>
          <a:xfrm>
            <a:off x="640080" y="2834640"/>
            <a:ext cx="7863840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8DFA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Carbon uptake by land biomass enhances the land-carbon sink by reducing CO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C8DFA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8DFA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in the atmosphere. This lowers temperatures and thereby damages as proportion of GDP. Given GDP pathways for various SSP scenarios, we can calculate damages avoided.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86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54864"/>
          </a:xfrm>
          <a:prstGeom prst="rect">
            <a:avLst/>
          </a:prstGeom>
          <a:solidFill>
            <a:srgbClr val="C8DFA0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347472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CO₂ Fertilization &amp; the Land Carbon Sink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47472" y="804672"/>
            <a:ext cx="841248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6" name="Shape 4"/>
          <p:cNvSpPr/>
          <p:nvPr/>
        </p:nvSpPr>
        <p:spPr>
          <a:xfrm>
            <a:off x="347472" y="1005840"/>
            <a:ext cx="2651760" cy="14173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5"/>
          <p:cNvSpPr/>
          <p:nvPr/>
        </p:nvSpPr>
        <p:spPr>
          <a:xfrm>
            <a:off x="420624" y="1051560"/>
            <a:ext cx="2505456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56.4 GtC/yr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420624" y="1691640"/>
            <a:ext cx="25054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C8DF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Terrestrial NPP (2020)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" y="2011680"/>
            <a:ext cx="25054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vs. 48.5 GtC/yr for oceans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3255264" y="1051560"/>
            <a:ext cx="2505456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~120 GtC/yr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3255264" y="1691640"/>
            <a:ext cx="25054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Estimated Global GPP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3255264" y="2011680"/>
            <a:ext cx="25054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NPP ≈ 47% of GPP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016752" y="1005840"/>
            <a:ext cx="2651760" cy="14173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5" name="Text 13"/>
          <p:cNvSpPr/>
          <p:nvPr/>
        </p:nvSpPr>
        <p:spPr>
          <a:xfrm>
            <a:off x="6089904" y="1051560"/>
            <a:ext cx="2505456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+31%</a:t>
            </a:r>
            <a:endParaRPr lang="en-US" sz="3000" dirty="0"/>
          </a:p>
        </p:txBody>
      </p:sp>
      <p:sp>
        <p:nvSpPr>
          <p:cNvPr id="16" name="Text 14"/>
          <p:cNvSpPr/>
          <p:nvPr/>
        </p:nvSpPr>
        <p:spPr>
          <a:xfrm>
            <a:off x="6089904" y="1600200"/>
            <a:ext cx="25054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C8DF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Rise in Global GPP since 1900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089904" y="2011680"/>
            <a:ext cx="25054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primarily CO₂ fertilization </a:t>
            </a:r>
          </a:p>
          <a:p>
            <a:pPr marL="0" indent="0" algn="ctr">
              <a:buNone/>
            </a:pPr>
            <a:r>
              <a:rPr lang="en-US" sz="12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(Haverd et al. 2020)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47472" y="2560320"/>
            <a:ext cx="841248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Mechanism: </a:t>
            </a:r>
            <a:r>
              <a:rPr lang="en-US" sz="13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Elevated atmospheric CO₂ enhances photosynthetic carbon uptake (GPP) and improves water-use efficiency, increasing net primary production (NPP).
</a:t>
            </a:r>
            <a:r>
              <a:rPr lang="en-US" sz="135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Historical Trend: </a:t>
            </a:r>
            <a:r>
              <a:rPr lang="en-US" sz="13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GPP increased ~10–15% from 1980 to 2020 (~0.25–0.35%/yr), largely attributed to CO₂ fertilization.
</a:t>
            </a:r>
            <a:r>
              <a:rPr lang="en-US" sz="135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IPCC Gap: </a:t>
            </a:r>
            <a:r>
              <a:rPr lang="en-US" sz="13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CO₂ fertilization effect on crop yields has been neglected in standard damage estimates, even though it was critical to the green revolution.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347472" y="4892040"/>
            <a:ext cx="8503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 Kooten, Withey &amp; Fan (2026)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54864"/>
          </a:xfrm>
          <a:prstGeom prst="rect">
            <a:avLst/>
          </a:prstGeom>
          <a:solidFill>
            <a:srgbClr val="C8DFA0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347472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CO₂ Fertilization: Regional &amp; Biome Variation in NPP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47472" y="804672"/>
            <a:ext cx="841248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6" name="Text 4"/>
          <p:cNvSpPr/>
          <p:nvPr/>
        </p:nvSpPr>
        <p:spPr>
          <a:xfrm>
            <a:off x="347472" y="86868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Estimated increase in NPP per 100-ppm rise in atmospheric CO₂ (pre-industrial to early 21st century)</a:t>
            </a:r>
            <a:endParaRPr lang="en-US" sz="1100" dirty="0"/>
          </a:p>
        </p:txBody>
      </p:sp>
      <p:graphicFrame>
        <p:nvGraphicFramePr>
          <p:cNvPr id="7" name="Chart 0"/>
          <p:cNvGraphicFramePr/>
          <p:nvPr/>
        </p:nvGraphicFramePr>
        <p:xfrm>
          <a:off x="274320" y="1170432"/>
          <a:ext cx="859536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5"/>
          <p:cNvSpPr/>
          <p:nvPr/>
        </p:nvSpPr>
        <p:spPr>
          <a:xfrm>
            <a:off x="347472" y="4892040"/>
            <a:ext cx="8503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McGrath &amp; Lobell (2013); Pan et al. (2014) — A2 scenario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54864"/>
          </a:xfrm>
          <a:prstGeom prst="rect">
            <a:avLst/>
          </a:prstGeom>
          <a:solidFill>
            <a:srgbClr val="C8DFA0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347472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Afforestation: Potential &amp; Constraints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47472" y="804672"/>
            <a:ext cx="841248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6" name="Shape 4"/>
          <p:cNvSpPr/>
          <p:nvPr/>
        </p:nvSpPr>
        <p:spPr>
          <a:xfrm>
            <a:off x="347472" y="960120"/>
            <a:ext cx="3931920" cy="3931920"/>
          </a:xfrm>
          <a:prstGeom prst="rect">
            <a:avLst/>
          </a:prstGeom>
          <a:solidFill>
            <a:srgbClr val="E8F0E3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Shape 5"/>
          <p:cNvSpPr/>
          <p:nvPr/>
        </p:nvSpPr>
        <p:spPr>
          <a:xfrm>
            <a:off x="347472" y="960120"/>
            <a:ext cx="73152" cy="39319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6"/>
          <p:cNvSpPr/>
          <p:nvPr/>
        </p:nvSpPr>
        <p:spPr>
          <a:xfrm>
            <a:off x="530352" y="1024128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Sequestration Estimates</a:t>
            </a:r>
            <a:endParaRPr lang="en-US" sz="150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04184"/>
              </p:ext>
            </p:extLst>
          </p:nvPr>
        </p:nvGraphicFramePr>
        <p:xfrm>
          <a:off x="438912" y="1417320"/>
          <a:ext cx="3749040" cy="235458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9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Source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Area (Mha)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CDR (GtCO₂)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2C5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Sathaye et al. (2006)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8F0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231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8F0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8F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Humpenöder et al. (2014)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9F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2,800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9F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700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9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Bastin et al. (2019)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8F0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842.6</a:t>
                      </a:r>
                      <a:endParaRPr lang="en-US" sz="12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8F0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8F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16">
                <a:tc gridSpan="3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E29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Zanello &amp; van Kooten (2024) weighted MAI: 2.31 m³/ha</a:t>
                      </a:r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9F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9F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9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7"/>
          <p:cNvSpPr/>
          <p:nvPr/>
        </p:nvSpPr>
        <p:spPr>
          <a:xfrm>
            <a:off x="438912" y="3884241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Tropical regions hold the largest afforestation potential, with high growth rates.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(Doelman et al. 2020)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4480560" y="960120"/>
            <a:ext cx="4297680" cy="3931920"/>
          </a:xfrm>
          <a:prstGeom prst="rect">
            <a:avLst/>
          </a:prstGeom>
          <a:solidFill>
            <a:srgbClr val="E8F0E3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2" name="Shape 9"/>
          <p:cNvSpPr/>
          <p:nvPr/>
        </p:nvSpPr>
        <p:spPr>
          <a:xfrm>
            <a:off x="4480560" y="960120"/>
            <a:ext cx="73152" cy="393192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3" name="Text 10"/>
          <p:cNvSpPr/>
          <p:nvPr/>
        </p:nvSpPr>
        <p:spPr>
          <a:xfrm>
            <a:off x="4663440" y="1024128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Key Considerations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4663440" y="1417320"/>
            <a:ext cx="3977640" cy="3291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 vs. Anthropogenic Emissions
</a:t>
            </a:r>
            <a:r>
              <a:rPr lang="en-US" sz="12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Afforestation CDR is small relative to industrial CO₂ sources — limiting its standalone climate impact.
</a:t>
            </a:r>
            <a:r>
              <a:rPr lang="en-US" sz="125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Carbon Flux Offset Effect
</a:t>
            </a:r>
            <a:r>
              <a:rPr lang="en-US" sz="12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Increased land carbon sink stimulates fluxes to atmosphere and ocean, partially offsetting gains.
</a:t>
            </a:r>
            <a:r>
              <a:rPr lang="en-US" sz="125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Ecosystem Co-Benefits
</a:t>
            </a:r>
            <a:r>
              <a:rPr lang="en-US" sz="12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Biodiversity, water regulation, and local climate benefits remain substantial — even where global CDR impact is modest.
</a:t>
            </a:r>
            <a:endParaRPr lang="en-US" sz="1250" dirty="0"/>
          </a:p>
          <a:p>
            <a:pPr marL="0" indent="0" algn="l">
              <a:buNone/>
            </a:pPr>
            <a:r>
              <a:rPr lang="en-US" sz="1250" b="1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Value
</a:t>
            </a:r>
            <a:r>
              <a:rPr lang="en-US" sz="12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Afforestation may support specific regions in meeting locally-set emission-reduction targets.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347472" y="4892040"/>
            <a:ext cx="8503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 Kooten, Withey &amp; Fan (2026)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54864"/>
          </a:xfrm>
          <a:prstGeom prst="rect">
            <a:avLst/>
          </a:prstGeom>
          <a:solidFill>
            <a:srgbClr val="C8DFA0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347472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Grassland Carbon Stocks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47472" y="804672"/>
            <a:ext cx="841248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6" name="Chart 0"/>
          <p:cNvGraphicFramePr/>
          <p:nvPr/>
        </p:nvGraphicFramePr>
        <p:xfrm>
          <a:off x="274320" y="960120"/>
          <a:ext cx="384048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4"/>
          <p:cNvSpPr/>
          <p:nvPr/>
        </p:nvSpPr>
        <p:spPr>
          <a:xfrm>
            <a:off x="4389120" y="1005840"/>
            <a:ext cx="4389120" cy="877824"/>
          </a:xfrm>
          <a:prstGeom prst="rect">
            <a:avLst/>
          </a:prstGeom>
          <a:solidFill>
            <a:srgbClr val="E8F0E3"/>
          </a:solidFill>
          <a:ln w="635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Shape 5"/>
          <p:cNvSpPr/>
          <p:nvPr/>
        </p:nvSpPr>
        <p:spPr>
          <a:xfrm>
            <a:off x="4389120" y="1005840"/>
            <a:ext cx="64008" cy="877824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 6"/>
          <p:cNvSpPr/>
          <p:nvPr/>
        </p:nvSpPr>
        <p:spPr>
          <a:xfrm>
            <a:off x="4553712" y="1060704"/>
            <a:ext cx="4114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Total Carbon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553712" y="1316736"/>
            <a:ext cx="41148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Grasslands store 650–810 GtC across all pools (White 2000; Liu et al. 2023)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4389120" y="1975104"/>
            <a:ext cx="4389120" cy="877824"/>
          </a:xfrm>
          <a:prstGeom prst="rect">
            <a:avLst/>
          </a:prstGeom>
          <a:solidFill>
            <a:srgbClr val="F9FAF6"/>
          </a:solidFill>
          <a:ln w="635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2" name="Shape 9"/>
          <p:cNvSpPr/>
          <p:nvPr/>
        </p:nvSpPr>
        <p:spPr>
          <a:xfrm>
            <a:off x="4389120" y="1975104"/>
            <a:ext cx="64008" cy="877824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3" name="Text 10"/>
          <p:cNvSpPr/>
          <p:nvPr/>
        </p:nvSpPr>
        <p:spPr>
          <a:xfrm>
            <a:off x="4553712" y="2029968"/>
            <a:ext cx="4114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Dominant Pool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4553712" y="2286000"/>
            <a:ext cx="41148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71.5–89% is Soil Organic Carbon (SOC), mostly mineral-associated organic matter (MAOM)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4389120" y="2944368"/>
            <a:ext cx="4389120" cy="877824"/>
          </a:xfrm>
          <a:prstGeom prst="rect">
            <a:avLst/>
          </a:prstGeom>
          <a:solidFill>
            <a:srgbClr val="E8F0E3"/>
          </a:solidFill>
          <a:ln w="635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6" name="Shape 13"/>
          <p:cNvSpPr/>
          <p:nvPr/>
        </p:nvSpPr>
        <p:spPr>
          <a:xfrm>
            <a:off x="4389120" y="2944368"/>
            <a:ext cx="64008" cy="877824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7" name="Text 14"/>
          <p:cNvSpPr/>
          <p:nvPr/>
        </p:nvSpPr>
        <p:spPr>
          <a:xfrm>
            <a:off x="4553712" y="2999232"/>
            <a:ext cx="4114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vs. Forests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553712" y="3255264"/>
            <a:ext cx="41148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Unlike forests (where aboveground woody biomass dominates), grasslands hold carbon mainly belowground</a:t>
            </a:r>
            <a:endParaRPr lang="en-US" sz="1150" dirty="0"/>
          </a:p>
        </p:txBody>
      </p:sp>
      <p:sp>
        <p:nvSpPr>
          <p:cNvPr id="19" name="Shape 16"/>
          <p:cNvSpPr/>
          <p:nvPr/>
        </p:nvSpPr>
        <p:spPr>
          <a:xfrm>
            <a:off x="4389120" y="3913632"/>
            <a:ext cx="4389120" cy="877824"/>
          </a:xfrm>
          <a:prstGeom prst="rect">
            <a:avLst/>
          </a:prstGeom>
          <a:solidFill>
            <a:srgbClr val="F9FAF6"/>
          </a:solidFill>
          <a:ln w="635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0" name="Shape 17"/>
          <p:cNvSpPr/>
          <p:nvPr/>
        </p:nvSpPr>
        <p:spPr>
          <a:xfrm>
            <a:off x="4389120" y="3913632"/>
            <a:ext cx="64008" cy="877824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1" name="Text 18"/>
          <p:cNvSpPr/>
          <p:nvPr/>
        </p:nvSpPr>
        <p:spPr>
          <a:xfrm>
            <a:off x="4553712" y="3968496"/>
            <a:ext cx="4114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Global Share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4553712" y="4224528"/>
            <a:ext cx="41148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Grasslands store approximately one-third of all terrestrial carbon stocks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347472" y="4892040"/>
            <a:ext cx="8503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White (2000); Bai &amp; Cotrufo (2022); Liu et al. (2023)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54864"/>
          </a:xfrm>
          <a:prstGeom prst="rect">
            <a:avLst/>
          </a:prstGeom>
          <a:solidFill>
            <a:srgbClr val="C8DFA0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347472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Grassland Carbon Mitigation Potential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47472" y="804672"/>
            <a:ext cx="841248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6" name="Chart 0"/>
          <p:cNvGraphicFramePr/>
          <p:nvPr/>
        </p:nvGraphicFramePr>
        <p:xfrm>
          <a:off x="274320" y="960120"/>
          <a:ext cx="859536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4"/>
          <p:cNvSpPr/>
          <p:nvPr/>
        </p:nvSpPr>
        <p:spPr>
          <a:xfrm>
            <a:off x="347472" y="4407408"/>
            <a:ext cx="8412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Large uncertainty ranges exist across all estimates. Carbon saturation limits long-run sequestration rates. (Georgiou et al. 2025)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347472" y="4892040"/>
            <a:ext cx="8503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IPCC AR6 (2023); Bai &amp; Cotrufo (2022)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F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DEC70-85AE-8033-F7BB-72A0D8A6D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6CD9085-CD95-B13C-8128-FD733DFC7493}"/>
              </a:ext>
            </a:extLst>
          </p:cNvPr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1A3D1C"/>
          </a:solidFill>
          <a:ln w="12700">
            <a:solidFill>
              <a:srgbClr val="1A3D1C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D1E5AFB-8671-16B7-054C-978053D63932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E60DD64-20AC-4AC5-5CC6-C95F6706BD3E}"/>
              </a:ext>
            </a:extLst>
          </p:cNvPr>
          <p:cNvSpPr/>
          <p:nvPr/>
        </p:nvSpPr>
        <p:spPr>
          <a:xfrm>
            <a:off x="640080" y="1463040"/>
            <a:ext cx="7863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34" charset="0"/>
                <a:ea typeface="Cambria" pitchFamily="34" charset="-122"/>
                <a:cs typeface="Cambria" pitchFamily="34" charset="-120"/>
              </a:rPr>
              <a:t>Some 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0B35AB2-5FB7-5E71-44AE-4123E536913F}"/>
              </a:ext>
            </a:extLst>
          </p:cNvPr>
          <p:cNvSpPr/>
          <p:nvPr/>
        </p:nvSpPr>
        <p:spPr>
          <a:xfrm>
            <a:off x="640080" y="2834640"/>
            <a:ext cx="78638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8DFA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Carbon stocks, mitigation potential, and sequestration pathways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10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FD652F-50B7-9103-A808-B51AFD934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68153"/>
              </p:ext>
            </p:extLst>
          </p:nvPr>
        </p:nvGraphicFramePr>
        <p:xfrm>
          <a:off x="87813" y="403457"/>
          <a:ext cx="8451668" cy="4121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587">
                  <a:extLst>
                    <a:ext uri="{9D8B030D-6E8A-4147-A177-3AD203B41FA5}">
                      <a16:colId xmlns:a16="http://schemas.microsoft.com/office/drawing/2014/main" val="3600094171"/>
                    </a:ext>
                  </a:extLst>
                </a:gridCol>
                <a:gridCol w="858548">
                  <a:extLst>
                    <a:ext uri="{9D8B030D-6E8A-4147-A177-3AD203B41FA5}">
                      <a16:colId xmlns:a16="http://schemas.microsoft.com/office/drawing/2014/main" val="1902910055"/>
                    </a:ext>
                  </a:extLst>
                </a:gridCol>
                <a:gridCol w="1010935">
                  <a:extLst>
                    <a:ext uri="{9D8B030D-6E8A-4147-A177-3AD203B41FA5}">
                      <a16:colId xmlns:a16="http://schemas.microsoft.com/office/drawing/2014/main" val="1405592145"/>
                    </a:ext>
                  </a:extLst>
                </a:gridCol>
                <a:gridCol w="1010935">
                  <a:extLst>
                    <a:ext uri="{9D8B030D-6E8A-4147-A177-3AD203B41FA5}">
                      <a16:colId xmlns:a16="http://schemas.microsoft.com/office/drawing/2014/main" val="2413289090"/>
                    </a:ext>
                  </a:extLst>
                </a:gridCol>
                <a:gridCol w="187185">
                  <a:extLst>
                    <a:ext uri="{9D8B030D-6E8A-4147-A177-3AD203B41FA5}">
                      <a16:colId xmlns:a16="http://schemas.microsoft.com/office/drawing/2014/main" val="3572853268"/>
                    </a:ext>
                  </a:extLst>
                </a:gridCol>
                <a:gridCol w="1010935">
                  <a:extLst>
                    <a:ext uri="{9D8B030D-6E8A-4147-A177-3AD203B41FA5}">
                      <a16:colId xmlns:a16="http://schemas.microsoft.com/office/drawing/2014/main" val="3654024208"/>
                    </a:ext>
                  </a:extLst>
                </a:gridCol>
                <a:gridCol w="1010935">
                  <a:extLst>
                    <a:ext uri="{9D8B030D-6E8A-4147-A177-3AD203B41FA5}">
                      <a16:colId xmlns:a16="http://schemas.microsoft.com/office/drawing/2014/main" val="954876982"/>
                    </a:ext>
                  </a:extLst>
                </a:gridCol>
                <a:gridCol w="187185">
                  <a:extLst>
                    <a:ext uri="{9D8B030D-6E8A-4147-A177-3AD203B41FA5}">
                      <a16:colId xmlns:a16="http://schemas.microsoft.com/office/drawing/2014/main" val="3240615804"/>
                    </a:ext>
                  </a:extLst>
                </a:gridCol>
                <a:gridCol w="1115665">
                  <a:extLst>
                    <a:ext uri="{9D8B030D-6E8A-4147-A177-3AD203B41FA5}">
                      <a16:colId xmlns:a16="http://schemas.microsoft.com/office/drawing/2014/main" val="2063607063"/>
                    </a:ext>
                  </a:extLst>
                </a:gridCol>
                <a:gridCol w="1232758">
                  <a:extLst>
                    <a:ext uri="{9D8B030D-6E8A-4147-A177-3AD203B41FA5}">
                      <a16:colId xmlns:a16="http://schemas.microsoft.com/office/drawing/2014/main" val="3850818073"/>
                    </a:ext>
                  </a:extLst>
                </a:gridCol>
              </a:tblGrid>
              <a:tr h="38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Afforestation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Realistic </a:t>
                      </a:r>
                      <a:r>
                        <a:rPr lang="en-C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Afforestation</a:t>
                      </a:r>
                      <a:r>
                        <a:rPr lang="en-CA" sz="14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Optimistic </a:t>
                      </a:r>
                      <a:r>
                        <a:rPr lang="en-C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Afforestation</a:t>
                      </a:r>
                      <a:r>
                        <a:rPr lang="en-CA" sz="14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80150"/>
                  </a:ext>
                </a:extLst>
              </a:tr>
              <a:tr h="612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GDP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Nordhaus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Weitzman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Nordhaus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Weitzman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Nordhaus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Weitzman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045998"/>
                  </a:ext>
                </a:extLst>
              </a:tr>
              <a:tr h="38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6,561,423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25,774.83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27,064.40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25,731.75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27,017.25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25,415.89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26,679.29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6047776"/>
                  </a:ext>
                </a:extLst>
              </a:tr>
              <a:tr h="38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592716"/>
                  </a:ext>
                </a:extLst>
              </a:tr>
              <a:tr h="38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SSP3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5,089,831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41,190.09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46,036.75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41,135.05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45,955.84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40,610.41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45,299.38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7103398"/>
                  </a:ext>
                </a:extLst>
              </a:tr>
              <a:tr h="38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25129"/>
                  </a:ext>
                </a:extLst>
              </a:tr>
              <a:tr h="38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6,057,761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64,784.68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75,978.98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64,688.23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75,811.93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63,813.95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74,565.08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6586628"/>
                  </a:ext>
                </a:extLst>
              </a:tr>
              <a:tr h="38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513550"/>
                  </a:ext>
                </a:extLst>
              </a:tr>
              <a:tr h="38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9,996,684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257,181.93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605,165.37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256,822.83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602,884.78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254,214.94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591,960.10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368987"/>
                  </a:ext>
                </a:extLst>
              </a:tr>
              <a:tr h="38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6.03%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C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5.92%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6529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265DE2-F991-CE8C-99F9-E5FB28DCF221}"/>
              </a:ext>
            </a:extLst>
          </p:cNvPr>
          <p:cNvSpPr txBox="1"/>
          <p:nvPr/>
        </p:nvSpPr>
        <p:spPr>
          <a:xfrm>
            <a:off x="620485" y="0"/>
            <a:ext cx="602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Afforestation Results, 850 million ha available for afforestation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01D5F-1859-DFB0-8C52-45981B3CE86B}"/>
              </a:ext>
            </a:extLst>
          </p:cNvPr>
          <p:cNvSpPr txBox="1"/>
          <p:nvPr/>
        </p:nvSpPr>
        <p:spPr>
          <a:xfrm>
            <a:off x="130629" y="4593236"/>
            <a:ext cx="8784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000" baseline="30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1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Half of 850 Mha planted in about 25 years, with any afforested land subsequently experiencing a MAI of 5 m</a:t>
            </a:r>
            <a:r>
              <a:rPr lang="en-US" sz="1000" baseline="30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/ha in perpetuity.</a:t>
            </a:r>
            <a:endParaRPr lang="en-CA" sz="10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buNone/>
            </a:pPr>
            <a:r>
              <a:rPr lang="en-US" sz="1000" baseline="30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1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850 Mha that is available for afforestation is planted immediately with mean annual increment of 10 m</a:t>
            </a:r>
            <a:r>
              <a:rPr lang="en-US" sz="1000" baseline="30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/ha in perpetuity.</a:t>
            </a:r>
            <a:endParaRPr lang="en-CA" sz="1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48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8979408" cy="54864"/>
          </a:xfrm>
          <a:prstGeom prst="rect">
            <a:avLst/>
          </a:prstGeom>
          <a:solidFill>
            <a:srgbClr val="C8DFA0"/>
          </a:solidFill>
          <a:ln w="1270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347472" y="164592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Key Findings &amp; Conclusions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47472" y="804672"/>
            <a:ext cx="841248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6" name="Shape 4"/>
          <p:cNvSpPr/>
          <p:nvPr/>
        </p:nvSpPr>
        <p:spPr>
          <a:xfrm>
            <a:off x="347472" y="1005840"/>
            <a:ext cx="4160520" cy="1783080"/>
          </a:xfrm>
          <a:prstGeom prst="rect">
            <a:avLst/>
          </a:prstGeom>
          <a:solidFill>
            <a:srgbClr val="E8F0E3"/>
          </a:solidFill>
          <a:ln w="889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Shape 5"/>
          <p:cNvSpPr/>
          <p:nvPr/>
        </p:nvSpPr>
        <p:spPr>
          <a:xfrm>
            <a:off x="347472" y="1005840"/>
            <a:ext cx="566928" cy="178308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6"/>
          <p:cNvSpPr/>
          <p:nvPr/>
        </p:nvSpPr>
        <p:spPr>
          <a:xfrm>
            <a:off x="365760" y="150876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01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05840" y="1078992"/>
            <a:ext cx="341071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Limited Global CDR Impact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1005840" y="1426464"/>
            <a:ext cx="3410712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Afforestation and grasslands management produce only a modest reduction in global atmospheric CO₂ under SSP2–SSP5 scenarios. Increased carbon flux offsets (release from land to other sinks) partially negate sequestration benefits.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47472" y="3017520"/>
            <a:ext cx="4160520" cy="1783080"/>
          </a:xfrm>
          <a:prstGeom prst="rect">
            <a:avLst/>
          </a:prstGeom>
          <a:solidFill>
            <a:srgbClr val="E8F0E3"/>
          </a:solidFill>
          <a:ln w="889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2" name="Shape 10"/>
          <p:cNvSpPr/>
          <p:nvPr/>
        </p:nvSpPr>
        <p:spPr>
          <a:xfrm>
            <a:off x="347472" y="3017520"/>
            <a:ext cx="566928" cy="178308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3" name="Text 11"/>
          <p:cNvSpPr/>
          <p:nvPr/>
        </p:nvSpPr>
        <p:spPr>
          <a:xfrm>
            <a:off x="365760" y="352044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02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1005840" y="3090672"/>
            <a:ext cx="341071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CO₂ Fertilization Neglected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1005840" y="3438144"/>
            <a:ext cx="3410712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damage functions overlook CO₂ fertilization effects on crop yields — a critical omission given the ~31% rise in global GPP since 1900 and the green revolution's dependence on this effect.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663440" y="1005840"/>
            <a:ext cx="4160520" cy="1783080"/>
          </a:xfrm>
          <a:prstGeom prst="rect">
            <a:avLst/>
          </a:prstGeom>
          <a:solidFill>
            <a:srgbClr val="E8F0E3"/>
          </a:solidFill>
          <a:ln w="889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7" name="Shape 15"/>
          <p:cNvSpPr/>
          <p:nvPr/>
        </p:nvSpPr>
        <p:spPr>
          <a:xfrm>
            <a:off x="4663440" y="1005840"/>
            <a:ext cx="566928" cy="178308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8" name="Text 16"/>
          <p:cNvSpPr/>
          <p:nvPr/>
        </p:nvSpPr>
        <p:spPr>
          <a:xfrm>
            <a:off x="4681728" y="150876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03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5321808" y="1078992"/>
            <a:ext cx="341071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Damage Function Matters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5321808" y="1426464"/>
            <a:ext cx="3410712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Weitzman's specification amplifies the value of land management compared to Nordhaus, due to heavier tail risk weighting — important for policy design under deep uncertainty.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663440" y="3017520"/>
            <a:ext cx="4160520" cy="1783080"/>
          </a:xfrm>
          <a:prstGeom prst="rect">
            <a:avLst/>
          </a:prstGeom>
          <a:solidFill>
            <a:srgbClr val="E8F0E3"/>
          </a:solidFill>
          <a:ln w="8890">
            <a:solidFill>
              <a:srgbClr val="C8DFA0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2" name="Shape 20"/>
          <p:cNvSpPr/>
          <p:nvPr/>
        </p:nvSpPr>
        <p:spPr>
          <a:xfrm>
            <a:off x="4663440" y="3017520"/>
            <a:ext cx="566928" cy="178308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3" name="Text 21"/>
          <p:cNvSpPr/>
          <p:nvPr/>
        </p:nvSpPr>
        <p:spPr>
          <a:xfrm>
            <a:off x="4681728" y="352044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04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5321808" y="3090672"/>
            <a:ext cx="341071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A3D1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Regional &amp; Ecosystem Co-Benefits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5321808" y="3438144"/>
            <a:ext cx="3410712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where global warming mitigation is minimal, afforestation and grasslands management deliver substantial biodiversity, water, and local climate co-benefits that justify investment.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47472" y="4892040"/>
            <a:ext cx="8503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 Kooten, Withey &amp; Fan (2026)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44CFFE-0ABA-3B73-73C8-4A44E264F187}"/>
              </a:ext>
            </a:extLst>
          </p:cNvPr>
          <p:cNvGrpSpPr/>
          <p:nvPr/>
        </p:nvGrpSpPr>
        <p:grpSpPr>
          <a:xfrm>
            <a:off x="1315779" y="360045"/>
            <a:ext cx="6355612" cy="4344862"/>
            <a:chOff x="1514168" y="162475"/>
            <a:chExt cx="8973604" cy="63714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764D30-9E66-A4FD-259E-FF15A8DFE76D}"/>
                </a:ext>
              </a:extLst>
            </p:cNvPr>
            <p:cNvSpPr/>
            <p:nvPr/>
          </p:nvSpPr>
          <p:spPr>
            <a:xfrm>
              <a:off x="2803891" y="3535288"/>
              <a:ext cx="5722662" cy="156765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D4EC9-C496-3DB5-1335-43EB70AC628A}"/>
                </a:ext>
              </a:extLst>
            </p:cNvPr>
            <p:cNvSpPr txBox="1"/>
            <p:nvPr/>
          </p:nvSpPr>
          <p:spPr>
            <a:xfrm>
              <a:off x="3292110" y="3524054"/>
              <a:ext cx="4154621" cy="440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 dirty="0"/>
                <a:t>2</a:t>
              </a:r>
              <a:r>
                <a:rPr lang="en-CA" sz="1350" baseline="30000" dirty="0"/>
                <a:t>nd</a:t>
              </a:r>
              <a:r>
                <a:rPr lang="en-CA" sz="1350" dirty="0"/>
                <a:t>-stage Global Climate Models (GCM)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691CB8-EF30-7391-1A69-C476F167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7772" y="3893686"/>
              <a:ext cx="4868279" cy="112776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5FB4A0-996F-8D08-8E35-1736C19AE035}"/>
                </a:ext>
              </a:extLst>
            </p:cNvPr>
            <p:cNvSpPr/>
            <p:nvPr/>
          </p:nvSpPr>
          <p:spPr>
            <a:xfrm>
              <a:off x="1514168" y="206479"/>
              <a:ext cx="8973604" cy="289068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D2E343-CECF-D8EC-03B2-1FA2C122D86E}"/>
                </a:ext>
              </a:extLst>
            </p:cNvPr>
            <p:cNvSpPr txBox="1"/>
            <p:nvPr/>
          </p:nvSpPr>
          <p:spPr>
            <a:xfrm>
              <a:off x="1514168" y="162475"/>
              <a:ext cx="8973604" cy="74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350" dirty="0"/>
                <a:t>1</a:t>
              </a:r>
              <a:r>
                <a:rPr lang="en-US" sz="1350" baseline="30000" dirty="0"/>
                <a:t>st</a:t>
              </a:r>
              <a:r>
                <a:rPr lang="en-US" sz="1350" dirty="0"/>
                <a:t>-stage Scenario-Based Integrated Assessment Models (IAMS): </a:t>
              </a:r>
            </a:p>
            <a:p>
              <a:pPr lvl="0" algn="ctr"/>
              <a:r>
                <a:rPr lang="en-US" sz="1350" dirty="0"/>
                <a:t>Shared Socioeconomic Pathways (SSP) &amp; Representative Concentration Pathways (RCP)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F66D9D-CE9F-8194-DAD9-782528A79C41}"/>
                </a:ext>
              </a:extLst>
            </p:cNvPr>
            <p:cNvCxnSpPr>
              <a:cxnSpLocks/>
            </p:cNvCxnSpPr>
            <p:nvPr/>
          </p:nvCxnSpPr>
          <p:spPr>
            <a:xfrm>
              <a:off x="5407742" y="3097161"/>
              <a:ext cx="0" cy="4381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65B81E-EF67-BA68-82B6-D5AAC02F4C94}"/>
                </a:ext>
              </a:extLst>
            </p:cNvPr>
            <p:cNvCxnSpPr>
              <a:cxnSpLocks/>
            </p:cNvCxnSpPr>
            <p:nvPr/>
          </p:nvCxnSpPr>
          <p:spPr>
            <a:xfrm>
              <a:off x="5402830" y="5127527"/>
              <a:ext cx="0" cy="4381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9237F5-21C7-9842-D951-DF89F63AEF90}"/>
                </a:ext>
              </a:extLst>
            </p:cNvPr>
            <p:cNvSpPr txBox="1"/>
            <p:nvPr/>
          </p:nvSpPr>
          <p:spPr>
            <a:xfrm>
              <a:off x="3364539" y="5559427"/>
              <a:ext cx="4076582" cy="44005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350" dirty="0"/>
                <a:t>3</a:t>
              </a:r>
              <a:r>
                <a:rPr lang="en-CA" sz="1350" baseline="30000" dirty="0"/>
                <a:t>rd</a:t>
              </a:r>
              <a:r>
                <a:rPr lang="en-CA" sz="1350" dirty="0"/>
                <a:t>-stage Economic-Optimization IAMS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2134AD-7648-7975-17BC-5EBF63C9D88D}"/>
                </a:ext>
              </a:extLst>
            </p:cNvPr>
            <p:cNvSpPr/>
            <p:nvPr/>
          </p:nvSpPr>
          <p:spPr>
            <a:xfrm>
              <a:off x="2803891" y="5565056"/>
              <a:ext cx="5722660" cy="96886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534E89-E946-B115-5732-560C60F0A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110" y="5934986"/>
              <a:ext cx="5156565" cy="5989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1BD79C-23E7-F6D4-1620-73E2AF5F4E1E}"/>
                </a:ext>
              </a:extLst>
            </p:cNvPr>
            <p:cNvSpPr txBox="1"/>
            <p:nvPr/>
          </p:nvSpPr>
          <p:spPr>
            <a:xfrm>
              <a:off x="2944386" y="764802"/>
              <a:ext cx="7424107" cy="2369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REMIND	Potsdam Institute for Climate Impact Research, Germany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GISS	Goddard Institute for Space Studies (NASA), U.S.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CSIRO	Australian Commonwealth Scientific and Research Organization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GFDL	Geophysical Fluid Dynamics Laboratory, U.S.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IAP	Institute of Atmospheric Physics, China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IPSL	</a:t>
              </a:r>
              <a:r>
                <a:rPr lang="en-CA" sz="8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</a:t>
              </a:r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Pierre Simon Laplace, France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MPI	Max-Planck Institute for Meteorology, Germany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GCAM	Joint Global Change Research Institute, U.S.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	Asian Pacific Integrated Model, Japan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	Integrated Model to Assess the Greenhouse Effect, Netherlands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MARIA	Multiregional Approach for Resource and Industry Allocation, Japan</a:t>
              </a:r>
            </a:p>
            <a:p>
              <a:r>
                <a:rPr lang="en-CA" sz="8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MESSAGE	Model for Energy Supply Strategy Alternatives &amp; General Environmental Impact, IIASA, Austria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830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3D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Shape 2"/>
          <p:cNvSpPr/>
          <p:nvPr/>
        </p:nvSpPr>
        <p:spPr>
          <a:xfrm>
            <a:off x="6858000" y="731520"/>
            <a:ext cx="2926080" cy="2926080"/>
          </a:xfrm>
          <a:prstGeom prst="ellipse">
            <a:avLst/>
          </a:prstGeom>
          <a:solidFill>
            <a:srgbClr val="2C5F2D">
              <a:alpha val="40000"/>
            </a:srgbClr>
          </a:solidFill>
          <a:ln w="12700">
            <a:solidFill>
              <a:srgbClr val="2C5F2D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5" name="Shape 3"/>
          <p:cNvSpPr/>
          <p:nvPr/>
        </p:nvSpPr>
        <p:spPr>
          <a:xfrm>
            <a:off x="7406640" y="1371600"/>
            <a:ext cx="1828800" cy="1828800"/>
          </a:xfrm>
          <a:prstGeom prst="ellipse">
            <a:avLst/>
          </a:prstGeom>
          <a:solidFill>
            <a:srgbClr val="97BC62">
              <a:alpha val="35000"/>
            </a:srgbClr>
          </a:solidFill>
          <a:ln w="12700">
            <a:solidFill>
              <a:srgbClr val="97BC62">
                <a:alpha val="35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6" name="Text 4"/>
          <p:cNvSpPr/>
          <p:nvPr/>
        </p:nvSpPr>
        <p:spPr>
          <a:xfrm>
            <a:off x="502920" y="73152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Thank You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502920" y="160020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C8DF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 &amp; Discussion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02920" y="2286000"/>
            <a:ext cx="64008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G. Cornelis van Kooten
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Department of Economics, University of Victoria
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School of Business, Trinity Western University
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F5F4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Patrick Withey  ·  Xiaoli Fan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02920" y="4023360"/>
            <a:ext cx="77724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paper — February 2026</a:t>
            </a:r>
            <a:endParaRPr lang="en-US" sz="1100" dirty="0"/>
          </a:p>
          <a:p>
            <a:pPr marL="0" indent="0">
              <a:buNone/>
            </a:pPr>
            <a:r>
              <a:rPr lang="en-US" sz="1100" i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Afforestation, Improved Grasslands Management &amp; CO₂ Fertilization on Climate Change Damage Estimates</a:t>
            </a:r>
            <a:endParaRPr lang="en-US" sz="1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52452C-0D2A-D952-B03F-1A62DEEEED78}"/>
              </a:ext>
            </a:extLst>
          </p:cNvPr>
          <p:cNvSpPr txBox="1"/>
          <p:nvPr/>
        </p:nvSpPr>
        <p:spPr>
          <a:xfrm>
            <a:off x="836022" y="1797636"/>
            <a:ext cx="6439989" cy="123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Zoom link: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https://dorisduke-org.zoom.us/s/95863181321</a:t>
            </a:r>
            <a:endParaRPr lang="en-C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Meeting ID: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958 6318 1321</a:t>
            </a:r>
            <a:endParaRPr lang="en-C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Passcode: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832009</a:t>
            </a:r>
            <a:endParaRPr lang="en-C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1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C5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1A3D1C"/>
          </a:solidFill>
          <a:ln w="12700">
            <a:solidFill>
              <a:srgbClr val="1A3D1C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640080" y="1463040"/>
            <a:ext cx="7863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Stage I: Integrated Assessment Models (IAM)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3D41EF5-63A8-B2D7-73F6-4CC14C8CDB79}"/>
              </a:ext>
            </a:extLst>
          </p:cNvPr>
          <p:cNvGrpSpPr/>
          <p:nvPr/>
        </p:nvGrpSpPr>
        <p:grpSpPr>
          <a:xfrm>
            <a:off x="1314450" y="342901"/>
            <a:ext cx="6515100" cy="4709383"/>
            <a:chOff x="1752600" y="457200"/>
            <a:chExt cx="8686800" cy="6279178"/>
          </a:xfrm>
        </p:grpSpPr>
        <p:grpSp>
          <p:nvGrpSpPr>
            <p:cNvPr id="14" name="Group 37"/>
            <p:cNvGrpSpPr/>
            <p:nvPr/>
          </p:nvGrpSpPr>
          <p:grpSpPr>
            <a:xfrm>
              <a:off x="2286000" y="1524000"/>
              <a:ext cx="8001001" cy="3431307"/>
              <a:chOff x="685800" y="869648"/>
              <a:chExt cx="8001001" cy="3431307"/>
            </a:xfrm>
          </p:grpSpPr>
          <p:grpSp>
            <p:nvGrpSpPr>
              <p:cNvPr id="16" name="Group 13"/>
              <p:cNvGrpSpPr/>
              <p:nvPr/>
            </p:nvGrpSpPr>
            <p:grpSpPr>
              <a:xfrm>
                <a:off x="685800" y="1219200"/>
                <a:ext cx="2504592" cy="1981200"/>
                <a:chOff x="304800" y="1219200"/>
                <a:chExt cx="2666179" cy="1981200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964054" y="1387925"/>
                  <a:ext cx="855407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Energy</a:t>
                  </a:r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381000" y="1752600"/>
                  <a:ext cx="1219201" cy="1415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Supply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fossil fuel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nuclear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biomass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wind &amp; solar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other  </a:t>
                  </a: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1510888" y="1769879"/>
                  <a:ext cx="1460091" cy="1046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Demand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transportation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space heating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electricity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other  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04800" y="1219200"/>
                  <a:ext cx="2514600" cy="19812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17" name="Group 12"/>
              <p:cNvGrpSpPr/>
              <p:nvPr/>
            </p:nvGrpSpPr>
            <p:grpSpPr>
              <a:xfrm>
                <a:off x="3581400" y="1295400"/>
                <a:ext cx="2679255" cy="1981200"/>
                <a:chOff x="3124199" y="1371600"/>
                <a:chExt cx="2760445" cy="198120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3733801" y="1447801"/>
                  <a:ext cx="914400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Land use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124199" y="1740932"/>
                  <a:ext cx="1268768" cy="1415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Supply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cropland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pasture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forest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biomass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non-market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other  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285242" y="1762035"/>
                  <a:ext cx="1599402" cy="1415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Demand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food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fuel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forest products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ecosystem services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other  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124200" y="1371600"/>
                  <a:ext cx="2514600" cy="19812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18" name="Group 15"/>
              <p:cNvGrpSpPr/>
              <p:nvPr/>
            </p:nvGrpSpPr>
            <p:grpSpPr>
              <a:xfrm>
                <a:off x="6553200" y="1676400"/>
                <a:ext cx="2133601" cy="1066800"/>
                <a:chOff x="5867400" y="1447800"/>
                <a:chExt cx="2209801" cy="99060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936851" y="1475601"/>
                  <a:ext cx="2064151" cy="314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Industrial/Commercial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019800" y="1740931"/>
                  <a:ext cx="1066799" cy="628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Supply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goods &amp; services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010402" y="1760616"/>
                  <a:ext cx="1066799" cy="628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Demand</a:t>
                  </a:r>
                </a:p>
                <a:p>
                  <a:r>
                    <a:rPr lang="en-US" sz="9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– goods &amp; services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867400" y="1447800"/>
                  <a:ext cx="2133600" cy="9906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cxnSp>
            <p:nvCxnSpPr>
              <p:cNvPr id="20" name="Straight Arrow Connector 19"/>
              <p:cNvCxnSpPr/>
              <p:nvPr/>
            </p:nvCxnSpPr>
            <p:spPr>
              <a:xfrm>
                <a:off x="2438400" y="3276600"/>
                <a:ext cx="1143000" cy="76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cxnSpLocks/>
                <a:endCxn id="6" idx="1"/>
              </p:cNvCxnSpPr>
              <p:nvPr/>
            </p:nvCxnSpPr>
            <p:spPr>
              <a:xfrm>
                <a:off x="3048000" y="2362200"/>
                <a:ext cx="533400" cy="104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657600" y="3962400"/>
                <a:ext cx="751115" cy="33855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Trade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rot="10800000" flipV="1">
                <a:off x="4343401" y="2819401"/>
                <a:ext cx="3124200" cy="129539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cxnSpLocks/>
              </p:cNvCxnSpPr>
              <p:nvPr/>
            </p:nvCxnSpPr>
            <p:spPr>
              <a:xfrm>
                <a:off x="4000500" y="3276600"/>
                <a:ext cx="0" cy="60960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6019800" y="2362200"/>
                <a:ext cx="533400" cy="49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reeform 36"/>
              <p:cNvSpPr/>
              <p:nvPr/>
            </p:nvSpPr>
            <p:spPr>
              <a:xfrm>
                <a:off x="2002971" y="869648"/>
                <a:ext cx="5457372" cy="770467"/>
              </a:xfrm>
              <a:custGeom>
                <a:avLst/>
                <a:gdLst>
                  <a:gd name="connsiteX0" fmla="*/ 0 w 5515429"/>
                  <a:gd name="connsiteY0" fmla="*/ 602343 h 1023257"/>
                  <a:gd name="connsiteX1" fmla="*/ 1132115 w 5515429"/>
                  <a:gd name="connsiteY1" fmla="*/ 108857 h 1023257"/>
                  <a:gd name="connsiteX2" fmla="*/ 4122058 w 5515429"/>
                  <a:gd name="connsiteY2" fmla="*/ 152400 h 1023257"/>
                  <a:gd name="connsiteX3" fmla="*/ 5457372 w 5515429"/>
                  <a:gd name="connsiteY3" fmla="*/ 1023257 h 1023257"/>
                  <a:gd name="connsiteX4" fmla="*/ 5457372 w 5515429"/>
                  <a:gd name="connsiteY4" fmla="*/ 1023257 h 1023257"/>
                  <a:gd name="connsiteX5" fmla="*/ 5515429 w 5515429"/>
                  <a:gd name="connsiteY5" fmla="*/ 1023257 h 1023257"/>
                  <a:gd name="connsiteX0" fmla="*/ 0 w 5457372"/>
                  <a:gd name="connsiteY0" fmla="*/ 602343 h 1023257"/>
                  <a:gd name="connsiteX1" fmla="*/ 1132115 w 5457372"/>
                  <a:gd name="connsiteY1" fmla="*/ 108857 h 1023257"/>
                  <a:gd name="connsiteX2" fmla="*/ 4122058 w 5457372"/>
                  <a:gd name="connsiteY2" fmla="*/ 152400 h 1023257"/>
                  <a:gd name="connsiteX3" fmla="*/ 5457372 w 5457372"/>
                  <a:gd name="connsiteY3" fmla="*/ 1023257 h 1023257"/>
                  <a:gd name="connsiteX4" fmla="*/ 5457372 w 5457372"/>
                  <a:gd name="connsiteY4" fmla="*/ 1023257 h 1023257"/>
                  <a:gd name="connsiteX0" fmla="*/ 0 w 5457372"/>
                  <a:gd name="connsiteY0" fmla="*/ 602343 h 1023257"/>
                  <a:gd name="connsiteX1" fmla="*/ 1132115 w 5457372"/>
                  <a:gd name="connsiteY1" fmla="*/ 108857 h 1023257"/>
                  <a:gd name="connsiteX2" fmla="*/ 4122058 w 5457372"/>
                  <a:gd name="connsiteY2" fmla="*/ 152400 h 1023257"/>
                  <a:gd name="connsiteX3" fmla="*/ 5457372 w 5457372"/>
                  <a:gd name="connsiteY3" fmla="*/ 1023257 h 1023257"/>
                  <a:gd name="connsiteX0" fmla="*/ 0 w 5457372"/>
                  <a:gd name="connsiteY0" fmla="*/ 583595 h 1004509"/>
                  <a:gd name="connsiteX1" fmla="*/ 1121229 w 5457372"/>
                  <a:gd name="connsiteY1" fmla="*/ 202595 h 1004509"/>
                  <a:gd name="connsiteX2" fmla="*/ 4122058 w 5457372"/>
                  <a:gd name="connsiteY2" fmla="*/ 133652 h 1004509"/>
                  <a:gd name="connsiteX3" fmla="*/ 5457372 w 5457372"/>
                  <a:gd name="connsiteY3" fmla="*/ 1004509 h 1004509"/>
                  <a:gd name="connsiteX0" fmla="*/ 0 w 5457372"/>
                  <a:gd name="connsiteY0" fmla="*/ 438452 h 859366"/>
                  <a:gd name="connsiteX1" fmla="*/ 1121229 w 5457372"/>
                  <a:gd name="connsiteY1" fmla="*/ 57452 h 859366"/>
                  <a:gd name="connsiteX2" fmla="*/ 3940629 w 5457372"/>
                  <a:gd name="connsiteY2" fmla="*/ 133652 h 859366"/>
                  <a:gd name="connsiteX3" fmla="*/ 5457372 w 5457372"/>
                  <a:gd name="connsiteY3" fmla="*/ 859366 h 859366"/>
                  <a:gd name="connsiteX0" fmla="*/ 0 w 5457372"/>
                  <a:gd name="connsiteY0" fmla="*/ 425752 h 846666"/>
                  <a:gd name="connsiteX1" fmla="*/ 1121229 w 5457372"/>
                  <a:gd name="connsiteY1" fmla="*/ 120951 h 846666"/>
                  <a:gd name="connsiteX2" fmla="*/ 3940629 w 5457372"/>
                  <a:gd name="connsiteY2" fmla="*/ 120952 h 846666"/>
                  <a:gd name="connsiteX3" fmla="*/ 5457372 w 5457372"/>
                  <a:gd name="connsiteY3" fmla="*/ 846666 h 846666"/>
                  <a:gd name="connsiteX0" fmla="*/ 0 w 5457372"/>
                  <a:gd name="connsiteY0" fmla="*/ 349553 h 770467"/>
                  <a:gd name="connsiteX1" fmla="*/ 1121229 w 5457372"/>
                  <a:gd name="connsiteY1" fmla="*/ 44752 h 770467"/>
                  <a:gd name="connsiteX2" fmla="*/ 3864429 w 5457372"/>
                  <a:gd name="connsiteY2" fmla="*/ 120952 h 770467"/>
                  <a:gd name="connsiteX3" fmla="*/ 5457372 w 5457372"/>
                  <a:gd name="connsiteY3" fmla="*/ 770467 h 77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57372" h="770467">
                    <a:moveTo>
                      <a:pt x="0" y="349553"/>
                    </a:moveTo>
                    <a:cubicBezTo>
                      <a:pt x="222552" y="140305"/>
                      <a:pt x="477158" y="82852"/>
                      <a:pt x="1121229" y="44752"/>
                    </a:cubicBezTo>
                    <a:cubicBezTo>
                      <a:pt x="1765300" y="6652"/>
                      <a:pt x="3141739" y="0"/>
                      <a:pt x="3864429" y="120952"/>
                    </a:cubicBezTo>
                    <a:cubicBezTo>
                      <a:pt x="4587119" y="241904"/>
                      <a:pt x="5457372" y="770467"/>
                      <a:pt x="5457372" y="770467"/>
                    </a:cubicBezTo>
                  </a:path>
                </a:pathLst>
              </a:cu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573915" y="1611868"/>
              <a:ext cx="17345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THE ECONOMY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33600" y="1524000"/>
              <a:ext cx="8305800" cy="3429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00400" y="762000"/>
              <a:ext cx="577509" cy="3385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GDP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14800" y="762000"/>
              <a:ext cx="1295655" cy="3385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POPULATION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15000" y="762000"/>
              <a:ext cx="1344812" cy="3385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TECHNOLOGY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7600" y="762000"/>
              <a:ext cx="2360048" cy="3385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NATURAL RESOURCE BASE</a:t>
              </a:r>
            </a:p>
          </p:txBody>
        </p:sp>
        <p:cxnSp>
          <p:nvCxnSpPr>
            <p:cNvPr id="46" name="Straight Arrow Connector 45"/>
            <p:cNvCxnSpPr>
              <a:cxnSpLocks/>
            </p:cNvCxnSpPr>
            <p:nvPr/>
          </p:nvCxnSpPr>
          <p:spPr>
            <a:xfrm>
              <a:off x="4191000" y="4998720"/>
              <a:ext cx="0" cy="564674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895600" y="5635823"/>
              <a:ext cx="2601567" cy="3385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GREENHOUSE GAS EMISSIONS</a:t>
              </a:r>
            </a:p>
          </p:txBody>
        </p:sp>
        <p:cxnSp>
          <p:nvCxnSpPr>
            <p:cNvPr id="48" name="Straight Arrow Connector 47"/>
            <p:cNvCxnSpPr>
              <a:cxnSpLocks/>
            </p:cNvCxnSpPr>
            <p:nvPr/>
          </p:nvCxnSpPr>
          <p:spPr>
            <a:xfrm>
              <a:off x="6554788" y="4998720"/>
              <a:ext cx="0" cy="1368623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253701" y="6397823"/>
              <a:ext cx="1562821" cy="3385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CLIMATE MODEL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4724400" y="5943600"/>
              <a:ext cx="529301" cy="4557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>
              <a:off x="1828800" y="6553200"/>
              <a:ext cx="3352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V="1">
              <a:off x="-1258093" y="3467893"/>
              <a:ext cx="6097588" cy="7620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>
              <a:off x="1828804" y="457200"/>
              <a:ext cx="655319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>
              <a:off x="2438797" y="990203"/>
              <a:ext cx="1066800" cy="79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657600" y="1143000"/>
              <a:ext cx="381000" cy="3048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>
              <a:off x="6057106" y="1257300"/>
              <a:ext cx="381794" cy="7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 flipV="1">
              <a:off x="7315200" y="1066800"/>
              <a:ext cx="6096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4914106" y="1257300"/>
              <a:ext cx="381794" cy="7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16200000">
              <a:off x="824300" y="3122712"/>
              <a:ext cx="228600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POTENTIAL FEEDBACKS</a:t>
              </a:r>
            </a:p>
          </p:txBody>
        </p:sp>
        <p:cxnSp>
          <p:nvCxnSpPr>
            <p:cNvPr id="81" name="Straight Arrow Connector 80"/>
            <p:cNvCxnSpPr>
              <a:stCxn id="43" idx="3"/>
              <a:endCxn id="44" idx="1"/>
            </p:cNvCxnSpPr>
            <p:nvPr/>
          </p:nvCxnSpPr>
          <p:spPr>
            <a:xfrm>
              <a:off x="7059812" y="931277"/>
              <a:ext cx="4077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>
              <a:off x="8229203" y="609203"/>
              <a:ext cx="304800" cy="794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33752C2-22E3-AB75-AB45-68704E030584}"/>
              </a:ext>
            </a:extLst>
          </p:cNvPr>
          <p:cNvSpPr txBox="1"/>
          <p:nvPr/>
        </p:nvSpPr>
        <p:spPr>
          <a:xfrm>
            <a:off x="5474391" y="3969198"/>
            <a:ext cx="332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Structure of an Integrated Assessment Model used to Model Shared Socioeconomic Pathways and Representative Concentration Pathways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1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181596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0"/>
            <a:ext cx="9144002" cy="118073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A0962-33C6-32B2-3708-8B29D0451D04}"/>
              </a:ext>
            </a:extLst>
          </p:cNvPr>
          <p:cNvSpPr txBox="1"/>
          <p:nvPr/>
        </p:nvSpPr>
        <p:spPr>
          <a:xfrm>
            <a:off x="524785" y="186029"/>
            <a:ext cx="7731449" cy="869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775" dirty="0">
                <a:solidFill>
                  <a:srgbClr val="FFFFFF"/>
                </a:solidFill>
                <a:latin typeface="Calibri Light" panose="020F0302020204030204"/>
              </a:rPr>
              <a:t>Five Most Prominent Integrated Assessment Models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312030-04C5-5B10-B084-DB863BD61D68}"/>
              </a:ext>
            </a:extLst>
          </p:cNvPr>
          <p:cNvGraphicFramePr>
            <a:graphicFrameLocks noGrp="1"/>
          </p:cNvGraphicFramePr>
          <p:nvPr/>
        </p:nvGraphicFramePr>
        <p:xfrm>
          <a:off x="324169" y="1544263"/>
          <a:ext cx="8495664" cy="320003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56797">
                  <a:extLst>
                    <a:ext uri="{9D8B030D-6E8A-4147-A177-3AD203B41FA5}">
                      <a16:colId xmlns:a16="http://schemas.microsoft.com/office/drawing/2014/main" val="2693900429"/>
                    </a:ext>
                  </a:extLst>
                </a:gridCol>
                <a:gridCol w="5084699">
                  <a:extLst>
                    <a:ext uri="{9D8B030D-6E8A-4147-A177-3AD203B41FA5}">
                      <a16:colId xmlns:a16="http://schemas.microsoft.com/office/drawing/2014/main" val="704707963"/>
                    </a:ext>
                  </a:extLst>
                </a:gridCol>
                <a:gridCol w="1754168">
                  <a:extLst>
                    <a:ext uri="{9D8B030D-6E8A-4147-A177-3AD203B41FA5}">
                      <a16:colId xmlns:a16="http://schemas.microsoft.com/office/drawing/2014/main" val="2779642074"/>
                    </a:ext>
                  </a:extLst>
                </a:gridCol>
              </a:tblGrid>
              <a:tr h="327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IAM Name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Institution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Country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352224969"/>
                  </a:ext>
                </a:extLst>
              </a:tr>
              <a:tr h="636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IMAGE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PBL Netherlands Environmental Assessment Agency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Netherlands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1919211574"/>
                  </a:ext>
                </a:extLst>
              </a:tr>
              <a:tr h="636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GCAM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 dirty="0">
                          <a:effectLst/>
                        </a:rPr>
                        <a:t>Joint Global Change Research Institute (PNNL + UMD)</a:t>
                      </a:r>
                      <a:endParaRPr lang="en-US" sz="1700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USA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2015273345"/>
                  </a:ext>
                </a:extLst>
              </a:tr>
              <a:tr h="636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REMIND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 dirty="0">
                          <a:effectLst/>
                        </a:rPr>
                        <a:t>Potsdam Institute for Climate Impact Research (PIK)</a:t>
                      </a:r>
                      <a:endParaRPr lang="en-US" sz="1700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Germany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52589710"/>
                  </a:ext>
                </a:extLst>
              </a:tr>
              <a:tr h="636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MESSAGE-GLOBIOM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International Institute for Applied Systems Analysis (IIASA)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Austria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1189669231"/>
                  </a:ext>
                </a:extLst>
              </a:tr>
              <a:tr h="327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AIM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>
                          <a:effectLst/>
                        </a:rPr>
                        <a:t>National Institute for Environmental Studies (NIES)</a:t>
                      </a:r>
                      <a:endParaRPr lang="en-US" sz="1700" kern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700" kern="1200" dirty="0">
                          <a:effectLst/>
                        </a:rPr>
                        <a:t>Japan</a:t>
                      </a:r>
                      <a:endParaRPr lang="en-US" sz="1700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305793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76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View of earth from space">
            <a:extLst>
              <a:ext uri="{FF2B5EF4-FFF2-40B4-BE49-F238E27FC236}">
                <a16:creationId xmlns:a16="http://schemas.microsoft.com/office/drawing/2014/main" id="{9B291E57-9EEF-D048-4FFB-0A4A02BD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65" r="8981"/>
          <a:stretch>
            <a:fillRect/>
          </a:stretch>
        </p:blipFill>
        <p:spPr>
          <a:xfrm>
            <a:off x="1" y="7"/>
            <a:ext cx="7252232" cy="51434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8C2D7-9348-0115-88C6-1A5839E6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8" y="273844"/>
            <a:ext cx="2866642" cy="1424934"/>
          </a:xfrm>
        </p:spPr>
        <p:txBody>
          <a:bodyPr>
            <a:normAutofit/>
          </a:bodyPr>
          <a:lstStyle/>
          <a:p>
            <a:r>
              <a:rPr lang="en-US" sz="3000"/>
              <a:t>Five Main Shared Socioeconomic Pathways (SSP)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8AC7-BDF4-C867-4925-DE249988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8" y="1825651"/>
            <a:ext cx="2866642" cy="2807072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en-CA" sz="1275" b="1">
                <a:latin typeface="Times New Roman" panose="02020603050405020304" pitchFamily="18" charset="0"/>
                <a:ea typeface="Times New Roman" panose="02020603050405020304" pitchFamily="18" charset="0"/>
              </a:rPr>
              <a:t>SSP1 (Sustainability)</a:t>
            </a:r>
            <a:r>
              <a:rPr lang="en-CA" sz="1275">
                <a:latin typeface="Times New Roman" panose="02020603050405020304" pitchFamily="18" charset="0"/>
                <a:ea typeface="Times New Roman" panose="02020603050405020304" pitchFamily="18" charset="0"/>
              </a:rPr>
              <a:t>: A world focused on sustainability and inclusive development.</a:t>
            </a:r>
            <a:endParaRPr lang="en-US" sz="1275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en-CA" sz="1275" b="1">
                <a:latin typeface="Times New Roman" panose="02020603050405020304" pitchFamily="18" charset="0"/>
                <a:ea typeface="Times New Roman" panose="02020603050405020304" pitchFamily="18" charset="0"/>
              </a:rPr>
              <a:t>SSP2 (Middle of the Road)</a:t>
            </a:r>
            <a:r>
              <a:rPr lang="en-CA" sz="1275">
                <a:latin typeface="Times New Roman" panose="02020603050405020304" pitchFamily="18" charset="0"/>
                <a:ea typeface="Times New Roman" panose="02020603050405020304" pitchFamily="18" charset="0"/>
              </a:rPr>
              <a:t>: A world following historical trends without major changes.</a:t>
            </a:r>
            <a:endParaRPr lang="en-US" sz="1275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en-CA" sz="1275" b="1">
                <a:latin typeface="Times New Roman" panose="02020603050405020304" pitchFamily="18" charset="0"/>
                <a:ea typeface="Times New Roman" panose="02020603050405020304" pitchFamily="18" charset="0"/>
              </a:rPr>
              <a:t>SSP3 (Regional Rivalry)</a:t>
            </a:r>
            <a:r>
              <a:rPr lang="en-CA" sz="1275">
                <a:latin typeface="Times New Roman" panose="02020603050405020304" pitchFamily="18" charset="0"/>
                <a:ea typeface="Times New Roman" panose="02020603050405020304" pitchFamily="18" charset="0"/>
              </a:rPr>
              <a:t>: A fragmented world with regional conflicts and slow economic growth.</a:t>
            </a:r>
            <a:endParaRPr lang="en-US" sz="1275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en-CA" sz="1275" b="1">
                <a:latin typeface="Times New Roman" panose="02020603050405020304" pitchFamily="18" charset="0"/>
                <a:ea typeface="Times New Roman" panose="02020603050405020304" pitchFamily="18" charset="0"/>
              </a:rPr>
              <a:t>SSP4 (Inequality)</a:t>
            </a:r>
            <a:r>
              <a:rPr lang="en-CA" sz="1275">
                <a:latin typeface="Times New Roman" panose="02020603050405020304" pitchFamily="18" charset="0"/>
                <a:ea typeface="Times New Roman" panose="02020603050405020304" pitchFamily="18" charset="0"/>
              </a:rPr>
              <a:t>: A world with high inequality and uneven development.</a:t>
            </a:r>
            <a:endParaRPr lang="en-US" sz="1275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CA" sz="1275" b="1">
                <a:latin typeface="Times New Roman" panose="02020603050405020304" pitchFamily="18" charset="0"/>
                <a:ea typeface="Times New Roman" panose="02020603050405020304" pitchFamily="18" charset="0"/>
              </a:rPr>
              <a:t>SSP5 (Fossil-fueled Development)</a:t>
            </a:r>
            <a:r>
              <a:rPr lang="en-CA" sz="1275">
                <a:latin typeface="Times New Roman" panose="02020603050405020304" pitchFamily="18" charset="0"/>
                <a:ea typeface="Times New Roman" panose="02020603050405020304" pitchFamily="18" charset="0"/>
              </a:rPr>
              <a:t>: A world with rapid economic growth driven by fossil fuels</a:t>
            </a:r>
            <a:endParaRPr lang="en-US" sz="1275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4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58508-1254-2C36-9A78-7949D118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92024"/>
            <a:ext cx="7879842" cy="761238"/>
          </a:xfrm>
        </p:spPr>
        <p:txBody>
          <a:bodyPr anchor="b">
            <a:normAutofit/>
          </a:bodyPr>
          <a:lstStyle/>
          <a:p>
            <a:r>
              <a:rPr lang="en-CA" sz="2300">
                <a:latin typeface="Times New Roman" panose="02020603050405020304" pitchFamily="18" charset="0"/>
                <a:ea typeface="Times New Roman" panose="02020603050405020304" pitchFamily="18" charset="0"/>
              </a:rPr>
              <a:t>Climate models use SSPs to calculate radiative forcing levels that align with the RCP as follows:</a:t>
            </a:r>
            <a:endParaRPr lang="en-US" sz="23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225876"/>
            <a:ext cx="783869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153632"/>
            <a:ext cx="1405092" cy="82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F45152-5145-2C05-DD44-223080C91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571662"/>
              </p:ext>
            </p:extLst>
          </p:nvPr>
        </p:nvGraphicFramePr>
        <p:xfrm>
          <a:off x="628650" y="1444699"/>
          <a:ext cx="7886700" cy="326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22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25453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D8BD0-7A00-CB32-7645-00CF0D66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865180"/>
            <a:ext cx="2400300" cy="3345872"/>
          </a:xfrm>
        </p:spPr>
        <p:txBody>
          <a:bodyPr>
            <a:normAutofit/>
          </a:bodyPr>
          <a:lstStyle/>
          <a:p>
            <a:r>
              <a:rPr lang="en-US" sz="2775">
                <a:solidFill>
                  <a:srgbClr val="FFFFFF"/>
                </a:solidFill>
              </a:rPr>
              <a:t>Representative Concentration Pathways (RCP)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184161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8566-81D7-FC73-A9DB-DFB684B1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443509"/>
            <a:ext cx="5179868" cy="418921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RCP2.6</a:t>
            </a:r>
            <a:r>
              <a:rPr lang="en-C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pathway aiming to keep radiative forcing below 3 W/m² (approx. current level), peaking around 2020, and then declining.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RCP4.5</a:t>
            </a:r>
            <a:r>
              <a:rPr lang="en-C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stabilization scenario where radiative forcing stabilizes at 4.5 W/m² after 2100.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CA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RCP6.0</a:t>
            </a:r>
            <a:r>
              <a:rPr lang="en-C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stabilization scenario where radiative forcing stabilizes at 6.0 W/m² after 2100.</a:t>
            </a:r>
          </a:p>
          <a:p>
            <a:pPr marL="68580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CA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CA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RCP8.5</a:t>
            </a:r>
            <a:r>
              <a:rPr lang="en-C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high-emission </a:t>
            </a:r>
            <a:r>
              <a:rPr lang="en-C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scenario with radiative forcing reaching 8.5 W/m² by 2100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5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D81E1639E104B897B7464782B49BF" ma:contentTypeVersion="26" ma:contentTypeDescription="Create a new document." ma:contentTypeScope="" ma:versionID="2ac2038dccef4cdfd213c45cc9574a1b">
  <xsd:schema xmlns:xsd="http://www.w3.org/2001/XMLSchema" xmlns:xs="http://www.w3.org/2001/XMLSchema" xmlns:p="http://schemas.microsoft.com/office/2006/metadata/properties" xmlns:ns2="4cecae92-d326-45b1-80cf-0205f9ead9fa" xmlns:ns3="955c11f9-020b-4ea4-b49f-f676139b16a5" targetNamespace="http://schemas.microsoft.com/office/2006/metadata/properties" ma:root="true" ma:fieldsID="6ba057d56c77b88074d1eb67a6ec7df5" ns2:_="" ns3:_="">
    <xsd:import namespace="4cecae92-d326-45b1-80cf-0205f9ead9fa"/>
    <xsd:import namespace="955c11f9-020b-4ea4-b49f-f676139b16a5"/>
    <xsd:element name="properties">
      <xsd:complexType>
        <xsd:sequence>
          <xsd:element name="documentManagement">
            <xsd:complexType>
              <xsd:all>
                <xsd:element ref="ns2:Client" minOccurs="0"/>
                <xsd:element ref="ns2:ProjectID" minOccurs="0"/>
                <xsd:element ref="ns3:SharedWithUsers" minOccurs="0"/>
                <xsd:element ref="ns3:SharedWithDetails" minOccurs="0"/>
                <xsd:element ref="ns2:ProjectNam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Statu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Date" minOccurs="0"/>
                <xsd:element ref="ns2:MediaServiceObjectDetectorVersions" minOccurs="0"/>
                <xsd:element ref="ns2:FileDescrip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cae92-d326-45b1-80cf-0205f9ead9fa" elementFormDefault="qualified">
    <xsd:import namespace="http://schemas.microsoft.com/office/2006/documentManagement/types"/>
    <xsd:import namespace="http://schemas.microsoft.com/office/infopath/2007/PartnerControls"/>
    <xsd:element name="Client" ma:index="8" nillable="true" ma:displayName="Client" ma:format="Dropdown" ma:internalName="Client">
      <xsd:simpleType>
        <xsd:restriction base="dms:Text">
          <xsd:maxLength value="255"/>
        </xsd:restriction>
      </xsd:simpleType>
    </xsd:element>
    <xsd:element name="ProjectID" ma:index="9" nillable="true" ma:displayName="Project Number" ma:format="Dropdown" ma:internalName="ProjectID">
      <xsd:simpleType>
        <xsd:restriction base="dms:Text">
          <xsd:maxLength value="255"/>
        </xsd:restriction>
      </xsd:simpleType>
    </xsd:element>
    <xsd:element name="ProjectName" ma:index="12" nillable="true" ma:displayName="Project Name" ma:format="Dropdown" ma:internalName="ProjectNam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23" nillable="true" ma:displayName="Status" ma:format="Dropdown" ma:internalName="Status">
      <xsd:simpleType>
        <xsd:restriction base="dms:Choice">
          <xsd:enumeration value="Active"/>
          <xsd:enumeration value="Closed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FileDescription" ma:index="30" nillable="true" ma:displayName="File Description" ma:description="Short description of the file" ma:format="Dropdown" ma:internalName="FileDescription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11f9-020b-4ea4-b49f-f676139b16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46e6daf-71af-4009-ad17-73c15e282d41}" ma:internalName="TaxCatchAll" ma:showField="CatchAllData" ma:web="955c11f9-020b-4ea4-b49f-f676139b16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cecae92-d326-45b1-80cf-0205f9ead9fa" xsi:nil="true"/>
    <TaxCatchAll xmlns="955c11f9-020b-4ea4-b49f-f676139b16a5" xsi:nil="true"/>
    <FileDescription xmlns="4cecae92-d326-45b1-80cf-0205f9ead9fa" xsi:nil="true"/>
    <lcf76f155ced4ddcb4097134ff3c332f xmlns="4cecae92-d326-45b1-80cf-0205f9ead9fa">
      <Terms xmlns="http://schemas.microsoft.com/office/infopath/2007/PartnerControls"/>
    </lcf76f155ced4ddcb4097134ff3c332f>
    <ProjectID xmlns="4cecae92-d326-45b1-80cf-0205f9ead9fa" xsi:nil="true"/>
    <ProjectName xmlns="4cecae92-d326-45b1-80cf-0205f9ead9fa" xsi:nil="true"/>
    <Client xmlns="4cecae92-d326-45b1-80cf-0205f9ead9fa" xsi:nil="true"/>
    <Status xmlns="4cecae92-d326-45b1-80cf-0205f9ead9fa" xsi:nil="true"/>
  </documentManagement>
</p:properties>
</file>

<file path=customXml/itemProps1.xml><?xml version="1.0" encoding="utf-8"?>
<ds:datastoreItem xmlns:ds="http://schemas.openxmlformats.org/officeDocument/2006/customXml" ds:itemID="{BF451AE5-FBBD-4828-A0A4-EDBA0BC182DD}"/>
</file>

<file path=customXml/itemProps2.xml><?xml version="1.0" encoding="utf-8"?>
<ds:datastoreItem xmlns:ds="http://schemas.openxmlformats.org/officeDocument/2006/customXml" ds:itemID="{EF35817E-E3E7-42FD-B88C-FFC0006584C0}"/>
</file>

<file path=customXml/itemProps3.xml><?xml version="1.0" encoding="utf-8"?>
<ds:datastoreItem xmlns:ds="http://schemas.openxmlformats.org/officeDocument/2006/customXml" ds:itemID="{82B25B10-09C3-4D1B-B630-3EFF07174F26}"/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2469</Words>
  <Application>Microsoft Office PowerPoint</Application>
  <PresentationFormat>On-screen Show (16:9)</PresentationFormat>
  <Paragraphs>406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Cambria</vt:lpstr>
      <vt:lpstr>Cambria Math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Main Shared Socioeconomic Pathways (SSP)</vt:lpstr>
      <vt:lpstr>Climate models use SSPs to calculate radiative forcing levels that align with the RCP as follows:</vt:lpstr>
      <vt:lpstr>Representative Concentration Pathways (RCP)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carbon pools &amp; carbon fluxes (difference equations)  Land carbon pool was missing in DIC models</vt:lpstr>
      <vt:lpstr>Climate model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Afforestation, Grasslands &amp; CO2 Fertilization on Climate Damage</dc:title>
  <dc:subject>PptxGenJS Presentation</dc:subject>
  <dc:creator>G.C. van Kooten, P. Withey, X. Fan</dc:creator>
  <cp:lastModifiedBy>Kees vanKooten</cp:lastModifiedBy>
  <cp:revision>8</cp:revision>
  <dcterms:created xsi:type="dcterms:W3CDTF">2026-04-09T19:12:15Z</dcterms:created>
  <dcterms:modified xsi:type="dcterms:W3CDTF">2026-04-14T22:09:25Z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0x0101004CBD81E1639E104B897B7464782B49BF</vt:lpwstr>
  </property>
</Properties>
</file>