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2"/>
  </p:notesMasterIdLst>
  <p:sldIdLst>
    <p:sldId id="282" r:id="rId6"/>
    <p:sldId id="294" r:id="rId7"/>
    <p:sldId id="295" r:id="rId8"/>
    <p:sldId id="296" r:id="rId9"/>
    <p:sldId id="297" r:id="rId10"/>
    <p:sldId id="298" r:id="rId11"/>
    <p:sldId id="299" r:id="rId12"/>
    <p:sldId id="259" r:id="rId13"/>
    <p:sldId id="285" r:id="rId14"/>
    <p:sldId id="283" r:id="rId15"/>
    <p:sldId id="287" r:id="rId16"/>
    <p:sldId id="268" r:id="rId17"/>
    <p:sldId id="292" r:id="rId18"/>
    <p:sldId id="288" r:id="rId19"/>
    <p:sldId id="289" r:id="rId20"/>
    <p:sldId id="290" r:id="rId21"/>
    <p:sldId id="291" r:id="rId22"/>
    <p:sldId id="300" r:id="rId23"/>
    <p:sldId id="301" r:id="rId24"/>
    <p:sldId id="302" r:id="rId25"/>
    <p:sldId id="303" r:id="rId26"/>
    <p:sldId id="279" r:id="rId27"/>
    <p:sldId id="293" r:id="rId28"/>
    <p:sldId id="260" r:id="rId29"/>
    <p:sldId id="1209" r:id="rId30"/>
    <p:sldId id="1395" r:id="rId31"/>
    <p:sldId id="1396" r:id="rId32"/>
    <p:sldId id="1367" r:id="rId33"/>
    <p:sldId id="1422" r:id="rId34"/>
    <p:sldId id="419" r:id="rId35"/>
    <p:sldId id="724" r:id="rId36"/>
    <p:sldId id="824" r:id="rId37"/>
    <p:sldId id="1350" r:id="rId38"/>
    <p:sldId id="1351" r:id="rId39"/>
    <p:sldId id="1340" r:id="rId40"/>
    <p:sldId id="1402" r:id="rId41"/>
    <p:sldId id="265" r:id="rId42"/>
    <p:sldId id="281" r:id="rId43"/>
    <p:sldId id="1423" r:id="rId44"/>
    <p:sldId id="1424" r:id="rId45"/>
    <p:sldId id="1380" r:id="rId46"/>
    <p:sldId id="1425" r:id="rId47"/>
    <p:sldId id="269" r:id="rId48"/>
    <p:sldId id="273" r:id="rId49"/>
    <p:sldId id="1385" r:id="rId50"/>
    <p:sldId id="1387" r:id="rId51"/>
    <p:sldId id="278" r:id="rId52"/>
    <p:sldId id="1431" r:id="rId53"/>
    <p:sldId id="1366" r:id="rId54"/>
    <p:sldId id="1388" r:id="rId55"/>
    <p:sldId id="1389" r:id="rId56"/>
    <p:sldId id="1433" r:id="rId57"/>
    <p:sldId id="1434" r:id="rId58"/>
    <p:sldId id="1432" r:id="rId59"/>
    <p:sldId id="1390" r:id="rId60"/>
    <p:sldId id="83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F9FD7-BA43-45FD-839B-E6B1E1D39CC8}" v="1" dt="2026-04-14T14:34:29.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46" autoAdjust="0"/>
  </p:normalViewPr>
  <p:slideViewPr>
    <p:cSldViewPr snapToGrid="0">
      <p:cViewPr varScale="1">
        <p:scale>
          <a:sx n="64" d="100"/>
          <a:sy n="64" d="100"/>
        </p:scale>
        <p:origin x="1397" y="2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de, Chris" userId="b5e1444f-73f1-4f61-a89f-d6c349659112" providerId="ADAL" clId="{F9311569-0753-48A9-9532-4E0F4B24A735}"/>
    <pc:docChg chg="addSld modSld">
      <pc:chgData name="Wade, Chris" userId="b5e1444f-73f1-4f61-a89f-d6c349659112" providerId="ADAL" clId="{F9311569-0753-48A9-9532-4E0F4B24A735}" dt="2026-04-14T14:34:29.125" v="0"/>
      <pc:docMkLst>
        <pc:docMk/>
      </pc:docMkLst>
      <pc:sldChg chg="add">
        <pc:chgData name="Wade, Chris" userId="b5e1444f-73f1-4f61-a89f-d6c349659112" providerId="ADAL" clId="{F9311569-0753-48A9-9532-4E0F4B24A735}" dt="2026-04-14T14:34:29.125" v="0"/>
        <pc:sldMkLst>
          <pc:docMk/>
          <pc:sldMk cId="57173974" sldId="260"/>
        </pc:sldMkLst>
      </pc:sldChg>
      <pc:sldChg chg="add">
        <pc:chgData name="Wade, Chris" userId="b5e1444f-73f1-4f61-a89f-d6c349659112" providerId="ADAL" clId="{F9311569-0753-48A9-9532-4E0F4B24A735}" dt="2026-04-14T14:34:29.125" v="0"/>
        <pc:sldMkLst>
          <pc:docMk/>
          <pc:sldMk cId="988129260" sldId="265"/>
        </pc:sldMkLst>
      </pc:sldChg>
      <pc:sldChg chg="add">
        <pc:chgData name="Wade, Chris" userId="b5e1444f-73f1-4f61-a89f-d6c349659112" providerId="ADAL" clId="{F9311569-0753-48A9-9532-4E0F4B24A735}" dt="2026-04-14T14:34:29.125" v="0"/>
        <pc:sldMkLst>
          <pc:docMk/>
          <pc:sldMk cId="587398238" sldId="269"/>
        </pc:sldMkLst>
      </pc:sldChg>
      <pc:sldChg chg="add">
        <pc:chgData name="Wade, Chris" userId="b5e1444f-73f1-4f61-a89f-d6c349659112" providerId="ADAL" clId="{F9311569-0753-48A9-9532-4E0F4B24A735}" dt="2026-04-14T14:34:29.125" v="0"/>
        <pc:sldMkLst>
          <pc:docMk/>
          <pc:sldMk cId="2035934496" sldId="273"/>
        </pc:sldMkLst>
      </pc:sldChg>
      <pc:sldChg chg="add">
        <pc:chgData name="Wade, Chris" userId="b5e1444f-73f1-4f61-a89f-d6c349659112" providerId="ADAL" clId="{F9311569-0753-48A9-9532-4E0F4B24A735}" dt="2026-04-14T14:34:29.125" v="0"/>
        <pc:sldMkLst>
          <pc:docMk/>
          <pc:sldMk cId="1896457254" sldId="278"/>
        </pc:sldMkLst>
      </pc:sldChg>
      <pc:sldChg chg="add">
        <pc:chgData name="Wade, Chris" userId="b5e1444f-73f1-4f61-a89f-d6c349659112" providerId="ADAL" clId="{F9311569-0753-48A9-9532-4E0F4B24A735}" dt="2026-04-14T14:34:29.125" v="0"/>
        <pc:sldMkLst>
          <pc:docMk/>
          <pc:sldMk cId="1355078946" sldId="281"/>
        </pc:sldMkLst>
      </pc:sldChg>
      <pc:sldChg chg="add">
        <pc:chgData name="Wade, Chris" userId="b5e1444f-73f1-4f61-a89f-d6c349659112" providerId="ADAL" clId="{F9311569-0753-48A9-9532-4E0F4B24A735}" dt="2026-04-14T14:34:29.125" v="0"/>
        <pc:sldMkLst>
          <pc:docMk/>
          <pc:sldMk cId="3220223002" sldId="419"/>
        </pc:sldMkLst>
      </pc:sldChg>
      <pc:sldChg chg="add">
        <pc:chgData name="Wade, Chris" userId="b5e1444f-73f1-4f61-a89f-d6c349659112" providerId="ADAL" clId="{F9311569-0753-48A9-9532-4E0F4B24A735}" dt="2026-04-14T14:34:29.125" v="0"/>
        <pc:sldMkLst>
          <pc:docMk/>
          <pc:sldMk cId="2210331210" sldId="724"/>
        </pc:sldMkLst>
      </pc:sldChg>
      <pc:sldChg chg="add">
        <pc:chgData name="Wade, Chris" userId="b5e1444f-73f1-4f61-a89f-d6c349659112" providerId="ADAL" clId="{F9311569-0753-48A9-9532-4E0F4B24A735}" dt="2026-04-14T14:34:29.125" v="0"/>
        <pc:sldMkLst>
          <pc:docMk/>
          <pc:sldMk cId="1069365658" sldId="824"/>
        </pc:sldMkLst>
      </pc:sldChg>
      <pc:sldChg chg="add">
        <pc:chgData name="Wade, Chris" userId="b5e1444f-73f1-4f61-a89f-d6c349659112" providerId="ADAL" clId="{F9311569-0753-48A9-9532-4E0F4B24A735}" dt="2026-04-14T14:34:29.125" v="0"/>
        <pc:sldMkLst>
          <pc:docMk/>
          <pc:sldMk cId="2342547697" sldId="835"/>
        </pc:sldMkLst>
      </pc:sldChg>
      <pc:sldChg chg="add">
        <pc:chgData name="Wade, Chris" userId="b5e1444f-73f1-4f61-a89f-d6c349659112" providerId="ADAL" clId="{F9311569-0753-48A9-9532-4E0F4B24A735}" dt="2026-04-14T14:34:29.125" v="0"/>
        <pc:sldMkLst>
          <pc:docMk/>
          <pc:sldMk cId="3908695146" sldId="1209"/>
        </pc:sldMkLst>
      </pc:sldChg>
      <pc:sldChg chg="add">
        <pc:chgData name="Wade, Chris" userId="b5e1444f-73f1-4f61-a89f-d6c349659112" providerId="ADAL" clId="{F9311569-0753-48A9-9532-4E0F4B24A735}" dt="2026-04-14T14:34:29.125" v="0"/>
        <pc:sldMkLst>
          <pc:docMk/>
          <pc:sldMk cId="2075336540" sldId="1340"/>
        </pc:sldMkLst>
      </pc:sldChg>
      <pc:sldChg chg="add">
        <pc:chgData name="Wade, Chris" userId="b5e1444f-73f1-4f61-a89f-d6c349659112" providerId="ADAL" clId="{F9311569-0753-48A9-9532-4E0F4B24A735}" dt="2026-04-14T14:34:29.125" v="0"/>
        <pc:sldMkLst>
          <pc:docMk/>
          <pc:sldMk cId="3583883366" sldId="1350"/>
        </pc:sldMkLst>
      </pc:sldChg>
      <pc:sldChg chg="add">
        <pc:chgData name="Wade, Chris" userId="b5e1444f-73f1-4f61-a89f-d6c349659112" providerId="ADAL" clId="{F9311569-0753-48A9-9532-4E0F4B24A735}" dt="2026-04-14T14:34:29.125" v="0"/>
        <pc:sldMkLst>
          <pc:docMk/>
          <pc:sldMk cId="4247463119" sldId="1351"/>
        </pc:sldMkLst>
      </pc:sldChg>
      <pc:sldChg chg="add">
        <pc:chgData name="Wade, Chris" userId="b5e1444f-73f1-4f61-a89f-d6c349659112" providerId="ADAL" clId="{F9311569-0753-48A9-9532-4E0F4B24A735}" dt="2026-04-14T14:34:29.125" v="0"/>
        <pc:sldMkLst>
          <pc:docMk/>
          <pc:sldMk cId="3209354601" sldId="1366"/>
        </pc:sldMkLst>
      </pc:sldChg>
      <pc:sldChg chg="add">
        <pc:chgData name="Wade, Chris" userId="b5e1444f-73f1-4f61-a89f-d6c349659112" providerId="ADAL" clId="{F9311569-0753-48A9-9532-4E0F4B24A735}" dt="2026-04-14T14:34:29.125" v="0"/>
        <pc:sldMkLst>
          <pc:docMk/>
          <pc:sldMk cId="3950272848" sldId="1367"/>
        </pc:sldMkLst>
      </pc:sldChg>
      <pc:sldChg chg="add">
        <pc:chgData name="Wade, Chris" userId="b5e1444f-73f1-4f61-a89f-d6c349659112" providerId="ADAL" clId="{F9311569-0753-48A9-9532-4E0F4B24A735}" dt="2026-04-14T14:34:29.125" v="0"/>
        <pc:sldMkLst>
          <pc:docMk/>
          <pc:sldMk cId="231531348" sldId="1380"/>
        </pc:sldMkLst>
      </pc:sldChg>
      <pc:sldChg chg="add">
        <pc:chgData name="Wade, Chris" userId="b5e1444f-73f1-4f61-a89f-d6c349659112" providerId="ADAL" clId="{F9311569-0753-48A9-9532-4E0F4B24A735}" dt="2026-04-14T14:34:29.125" v="0"/>
        <pc:sldMkLst>
          <pc:docMk/>
          <pc:sldMk cId="3106420231" sldId="1385"/>
        </pc:sldMkLst>
      </pc:sldChg>
      <pc:sldChg chg="add">
        <pc:chgData name="Wade, Chris" userId="b5e1444f-73f1-4f61-a89f-d6c349659112" providerId="ADAL" clId="{F9311569-0753-48A9-9532-4E0F4B24A735}" dt="2026-04-14T14:34:29.125" v="0"/>
        <pc:sldMkLst>
          <pc:docMk/>
          <pc:sldMk cId="2545302721" sldId="1387"/>
        </pc:sldMkLst>
      </pc:sldChg>
      <pc:sldChg chg="add">
        <pc:chgData name="Wade, Chris" userId="b5e1444f-73f1-4f61-a89f-d6c349659112" providerId="ADAL" clId="{F9311569-0753-48A9-9532-4E0F4B24A735}" dt="2026-04-14T14:34:29.125" v="0"/>
        <pc:sldMkLst>
          <pc:docMk/>
          <pc:sldMk cId="1984413526" sldId="1388"/>
        </pc:sldMkLst>
      </pc:sldChg>
      <pc:sldChg chg="add">
        <pc:chgData name="Wade, Chris" userId="b5e1444f-73f1-4f61-a89f-d6c349659112" providerId="ADAL" clId="{F9311569-0753-48A9-9532-4E0F4B24A735}" dt="2026-04-14T14:34:29.125" v="0"/>
        <pc:sldMkLst>
          <pc:docMk/>
          <pc:sldMk cId="445403928" sldId="1389"/>
        </pc:sldMkLst>
      </pc:sldChg>
      <pc:sldChg chg="add">
        <pc:chgData name="Wade, Chris" userId="b5e1444f-73f1-4f61-a89f-d6c349659112" providerId="ADAL" clId="{F9311569-0753-48A9-9532-4E0F4B24A735}" dt="2026-04-14T14:34:29.125" v="0"/>
        <pc:sldMkLst>
          <pc:docMk/>
          <pc:sldMk cId="1352571220" sldId="1390"/>
        </pc:sldMkLst>
      </pc:sldChg>
      <pc:sldChg chg="add">
        <pc:chgData name="Wade, Chris" userId="b5e1444f-73f1-4f61-a89f-d6c349659112" providerId="ADAL" clId="{F9311569-0753-48A9-9532-4E0F4B24A735}" dt="2026-04-14T14:34:29.125" v="0"/>
        <pc:sldMkLst>
          <pc:docMk/>
          <pc:sldMk cId="238206867" sldId="1395"/>
        </pc:sldMkLst>
      </pc:sldChg>
      <pc:sldChg chg="add">
        <pc:chgData name="Wade, Chris" userId="b5e1444f-73f1-4f61-a89f-d6c349659112" providerId="ADAL" clId="{F9311569-0753-48A9-9532-4E0F4B24A735}" dt="2026-04-14T14:34:29.125" v="0"/>
        <pc:sldMkLst>
          <pc:docMk/>
          <pc:sldMk cId="1169703361" sldId="1396"/>
        </pc:sldMkLst>
      </pc:sldChg>
      <pc:sldChg chg="add">
        <pc:chgData name="Wade, Chris" userId="b5e1444f-73f1-4f61-a89f-d6c349659112" providerId="ADAL" clId="{F9311569-0753-48A9-9532-4E0F4B24A735}" dt="2026-04-14T14:34:29.125" v="0"/>
        <pc:sldMkLst>
          <pc:docMk/>
          <pc:sldMk cId="650505221" sldId="1402"/>
        </pc:sldMkLst>
      </pc:sldChg>
      <pc:sldChg chg="add">
        <pc:chgData name="Wade, Chris" userId="b5e1444f-73f1-4f61-a89f-d6c349659112" providerId="ADAL" clId="{F9311569-0753-48A9-9532-4E0F4B24A735}" dt="2026-04-14T14:34:29.125" v="0"/>
        <pc:sldMkLst>
          <pc:docMk/>
          <pc:sldMk cId="1990274826" sldId="1422"/>
        </pc:sldMkLst>
      </pc:sldChg>
      <pc:sldChg chg="add">
        <pc:chgData name="Wade, Chris" userId="b5e1444f-73f1-4f61-a89f-d6c349659112" providerId="ADAL" clId="{F9311569-0753-48A9-9532-4E0F4B24A735}" dt="2026-04-14T14:34:29.125" v="0"/>
        <pc:sldMkLst>
          <pc:docMk/>
          <pc:sldMk cId="3571329697" sldId="1423"/>
        </pc:sldMkLst>
      </pc:sldChg>
      <pc:sldChg chg="add">
        <pc:chgData name="Wade, Chris" userId="b5e1444f-73f1-4f61-a89f-d6c349659112" providerId="ADAL" clId="{F9311569-0753-48A9-9532-4E0F4B24A735}" dt="2026-04-14T14:34:29.125" v="0"/>
        <pc:sldMkLst>
          <pc:docMk/>
          <pc:sldMk cId="3673070403" sldId="1424"/>
        </pc:sldMkLst>
      </pc:sldChg>
      <pc:sldChg chg="add">
        <pc:chgData name="Wade, Chris" userId="b5e1444f-73f1-4f61-a89f-d6c349659112" providerId="ADAL" clId="{F9311569-0753-48A9-9532-4E0F4B24A735}" dt="2026-04-14T14:34:29.125" v="0"/>
        <pc:sldMkLst>
          <pc:docMk/>
          <pc:sldMk cId="326837508" sldId="1425"/>
        </pc:sldMkLst>
      </pc:sldChg>
      <pc:sldChg chg="add">
        <pc:chgData name="Wade, Chris" userId="b5e1444f-73f1-4f61-a89f-d6c349659112" providerId="ADAL" clId="{F9311569-0753-48A9-9532-4E0F4B24A735}" dt="2026-04-14T14:34:29.125" v="0"/>
        <pc:sldMkLst>
          <pc:docMk/>
          <pc:sldMk cId="2187367445" sldId="1431"/>
        </pc:sldMkLst>
      </pc:sldChg>
      <pc:sldChg chg="add">
        <pc:chgData name="Wade, Chris" userId="b5e1444f-73f1-4f61-a89f-d6c349659112" providerId="ADAL" clId="{F9311569-0753-48A9-9532-4E0F4B24A735}" dt="2026-04-14T14:34:29.125" v="0"/>
        <pc:sldMkLst>
          <pc:docMk/>
          <pc:sldMk cId="3616969806" sldId="1432"/>
        </pc:sldMkLst>
      </pc:sldChg>
      <pc:sldChg chg="add">
        <pc:chgData name="Wade, Chris" userId="b5e1444f-73f1-4f61-a89f-d6c349659112" providerId="ADAL" clId="{F9311569-0753-48A9-9532-4E0F4B24A735}" dt="2026-04-14T14:34:29.125" v="0"/>
        <pc:sldMkLst>
          <pc:docMk/>
          <pc:sldMk cId="3710388294" sldId="1433"/>
        </pc:sldMkLst>
      </pc:sldChg>
      <pc:sldChg chg="add">
        <pc:chgData name="Wade, Chris" userId="b5e1444f-73f1-4f61-a89f-d6c349659112" providerId="ADAL" clId="{F9311569-0753-48A9-9532-4E0F4B24A735}" dt="2026-04-14T14:34:29.125" v="0"/>
        <pc:sldMkLst>
          <pc:docMk/>
          <pc:sldMk cId="3240065524" sldId="14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E3FA8-9215-45E3-9CD4-B7378BC021B9}"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223F14FB-6930-4A0D-A692-DEB6676EAEC2}">
      <dgm:prSet custT="1"/>
      <dgm:spPr/>
      <dgm:t>
        <a:bodyPr/>
        <a:lstStyle/>
        <a:p>
          <a:r>
            <a:rPr lang="en-US" sz="1400" dirty="0"/>
            <a:t>Establish </a:t>
          </a:r>
          <a:r>
            <a:rPr lang="en-US" sz="1400" b="1" dirty="0"/>
            <a:t>a</a:t>
          </a:r>
          <a:r>
            <a:rPr lang="en-US" sz="1400" dirty="0"/>
            <a:t> </a:t>
          </a:r>
          <a:r>
            <a:rPr lang="en-US" sz="1400" b="1" dirty="0"/>
            <a:t>consortium of core modeling groups </a:t>
          </a:r>
          <a:r>
            <a:rPr lang="en-US" sz="1400" dirty="0"/>
            <a:t>to </a:t>
          </a:r>
          <a:r>
            <a:rPr lang="en-US" sz="1400" b="0" dirty="0"/>
            <a:t>coordinate</a:t>
          </a:r>
          <a:r>
            <a:rPr lang="en-US" sz="1400" dirty="0"/>
            <a:t> model intercomparison and ensemble efforts.</a:t>
          </a:r>
        </a:p>
      </dgm:t>
    </dgm:pt>
    <dgm:pt modelId="{2CFAC5A2-5946-4F6A-9BAF-71382E72BCFC}" type="parTrans" cxnId="{9D45907A-76C2-4117-A96C-5A47BE450A4C}">
      <dgm:prSet/>
      <dgm:spPr/>
      <dgm:t>
        <a:bodyPr/>
        <a:lstStyle/>
        <a:p>
          <a:endParaRPr lang="en-US"/>
        </a:p>
      </dgm:t>
    </dgm:pt>
    <dgm:pt modelId="{380C7332-99B1-4F17-93BC-2E96C6E15E19}" type="sibTrans" cxnId="{9D45907A-76C2-4117-A96C-5A47BE450A4C}">
      <dgm:prSet phldrT="1" phldr="0"/>
      <dgm:spPr/>
      <dgm:t>
        <a:bodyPr/>
        <a:lstStyle/>
        <a:p>
          <a:r>
            <a:rPr lang="en-US"/>
            <a:t>1</a:t>
          </a:r>
        </a:p>
      </dgm:t>
    </dgm:pt>
    <dgm:pt modelId="{D3370EE8-DD64-43D8-84E7-0F02A12BA7AC}">
      <dgm:prSet custT="1"/>
      <dgm:spPr/>
      <dgm:t>
        <a:bodyPr/>
        <a:lstStyle/>
        <a:p>
          <a:r>
            <a:rPr lang="en-US" sz="1400" dirty="0"/>
            <a:t>Develop standardized </a:t>
          </a:r>
          <a:r>
            <a:rPr lang="en-US" sz="1400" b="1" dirty="0"/>
            <a:t>protocols</a:t>
          </a:r>
          <a:r>
            <a:rPr lang="en-US" sz="1400" dirty="0"/>
            <a:t> to guide </a:t>
          </a:r>
          <a:r>
            <a:rPr lang="en-US" altLang="zh-CN" sz="1400" dirty="0"/>
            <a:t>data sharing,</a:t>
          </a:r>
          <a:r>
            <a:rPr lang="en-US" sz="1400" dirty="0"/>
            <a:t> model simulations, and scenario analyses.</a:t>
          </a:r>
        </a:p>
      </dgm:t>
    </dgm:pt>
    <dgm:pt modelId="{891E29BC-356C-4BA9-9598-8B54DC3A3AD2}" type="parTrans" cxnId="{67A81E69-B0A8-46D9-ACF7-27C72F77A51E}">
      <dgm:prSet/>
      <dgm:spPr/>
      <dgm:t>
        <a:bodyPr/>
        <a:lstStyle/>
        <a:p>
          <a:endParaRPr lang="en-US"/>
        </a:p>
      </dgm:t>
    </dgm:pt>
    <dgm:pt modelId="{D5D4E981-5817-4817-8243-0B00FA22F87D}" type="sibTrans" cxnId="{67A81E69-B0A8-46D9-ACF7-27C72F77A51E}">
      <dgm:prSet phldrT="3" phldr="0"/>
      <dgm:spPr/>
      <dgm:t>
        <a:bodyPr/>
        <a:lstStyle/>
        <a:p>
          <a:r>
            <a:rPr lang="en-US"/>
            <a:t>3</a:t>
          </a:r>
        </a:p>
      </dgm:t>
    </dgm:pt>
    <dgm:pt modelId="{C1D3A259-3E97-405A-80A1-1B1582FE97BA}">
      <dgm:prSet custT="1"/>
      <dgm:spPr/>
      <dgm:t>
        <a:bodyPr/>
        <a:lstStyle/>
        <a:p>
          <a:r>
            <a:rPr lang="en-US" sz="1400" dirty="0"/>
            <a:t>Compile, curate, and manage </a:t>
          </a:r>
          <a:r>
            <a:rPr lang="en-US" sz="1400" b="1" dirty="0"/>
            <a:t>multi-scale datasets </a:t>
          </a:r>
          <a:r>
            <a:rPr lang="en-US" sz="1400" dirty="0"/>
            <a:t>that support model inputs, calibration, and evaluation.</a:t>
          </a:r>
        </a:p>
      </dgm:t>
    </dgm:pt>
    <dgm:pt modelId="{656BAFBE-A894-4D61-BEDB-500A71C2EB9B}" type="parTrans" cxnId="{3325D551-3977-4376-88B6-550E962DD0D3}">
      <dgm:prSet/>
      <dgm:spPr/>
      <dgm:t>
        <a:bodyPr/>
        <a:lstStyle/>
        <a:p>
          <a:endParaRPr lang="en-US"/>
        </a:p>
      </dgm:t>
    </dgm:pt>
    <dgm:pt modelId="{59E0374B-F390-45ED-A17D-310A33011C77}" type="sibTrans" cxnId="{3325D551-3977-4376-88B6-550E962DD0D3}">
      <dgm:prSet phldrT="4" phldr="0"/>
      <dgm:spPr/>
      <dgm:t>
        <a:bodyPr/>
        <a:lstStyle/>
        <a:p>
          <a:r>
            <a:rPr lang="en-US"/>
            <a:t>4</a:t>
          </a:r>
        </a:p>
      </dgm:t>
    </dgm:pt>
    <dgm:pt modelId="{FB222FDD-DEEE-4842-A8A9-01981F51EE25}">
      <dgm:prSet custT="1"/>
      <dgm:spPr/>
      <dgm:t>
        <a:bodyPr/>
        <a:lstStyle/>
        <a:p>
          <a:r>
            <a:rPr lang="en-US" sz="1400" b="1" dirty="0"/>
            <a:t>Innovate ensembling techniques </a:t>
          </a:r>
          <a:r>
            <a:rPr lang="en-US" sz="1400" dirty="0"/>
            <a:t>by integrating AI and leveraging observational data.</a:t>
          </a:r>
        </a:p>
      </dgm:t>
    </dgm:pt>
    <dgm:pt modelId="{62620C70-2BD3-4553-9DAE-ACDC37DB6040}" type="parTrans" cxnId="{F8FD2148-7E76-4121-B3D0-4B34EABA7E76}">
      <dgm:prSet/>
      <dgm:spPr/>
      <dgm:t>
        <a:bodyPr/>
        <a:lstStyle/>
        <a:p>
          <a:endParaRPr lang="en-US"/>
        </a:p>
      </dgm:t>
    </dgm:pt>
    <dgm:pt modelId="{461ED4A3-DE74-4DDC-96A9-8E5B64D77513}" type="sibTrans" cxnId="{F8FD2148-7E76-4121-B3D0-4B34EABA7E76}">
      <dgm:prSet phldrT="5" phldr="0"/>
      <dgm:spPr/>
      <dgm:t>
        <a:bodyPr/>
        <a:lstStyle/>
        <a:p>
          <a:r>
            <a:rPr lang="en-US"/>
            <a:t>5</a:t>
          </a:r>
        </a:p>
      </dgm:t>
    </dgm:pt>
    <dgm:pt modelId="{5619195D-31E9-43B3-9ED5-48A429C6F951}">
      <dgm:prSet custT="1"/>
      <dgm:spPr/>
      <dgm:t>
        <a:bodyPr/>
        <a:lstStyle/>
        <a:p>
          <a:r>
            <a:rPr lang="en-US" sz="1400" dirty="0"/>
            <a:t>Create a </a:t>
          </a:r>
          <a:r>
            <a:rPr lang="en-US" sz="1400" b="1" dirty="0"/>
            <a:t>community-based platform </a:t>
          </a:r>
          <a:r>
            <a:rPr lang="en-US" sz="1400" dirty="0"/>
            <a:t>to disseminate results and facilitate knowledge exchange.</a:t>
          </a:r>
        </a:p>
      </dgm:t>
    </dgm:pt>
    <dgm:pt modelId="{801EFAE7-101F-488C-A3EF-66166FFBC510}" type="parTrans" cxnId="{99C941E5-2612-4BA0-99E5-6955CF68C657}">
      <dgm:prSet/>
      <dgm:spPr/>
      <dgm:t>
        <a:bodyPr/>
        <a:lstStyle/>
        <a:p>
          <a:endParaRPr lang="en-US"/>
        </a:p>
      </dgm:t>
    </dgm:pt>
    <dgm:pt modelId="{1FAD5B83-0877-433C-A283-4E0962092A21}" type="sibTrans" cxnId="{99C941E5-2612-4BA0-99E5-6955CF68C657}">
      <dgm:prSet phldrT="6" phldr="0"/>
      <dgm:spPr/>
      <dgm:t>
        <a:bodyPr/>
        <a:lstStyle/>
        <a:p>
          <a:r>
            <a:rPr lang="en-US"/>
            <a:t>6</a:t>
          </a:r>
        </a:p>
      </dgm:t>
    </dgm:pt>
    <dgm:pt modelId="{45E41039-5158-44C4-8D81-7B0DAE3CB36D}">
      <dgm:prSet custT="1"/>
      <dgm:spPr/>
      <dgm:t>
        <a:bodyPr/>
        <a:lstStyle/>
        <a:p>
          <a:r>
            <a:rPr lang="en-US" sz="1400" dirty="0"/>
            <a:t>Identify opportunities to improve </a:t>
          </a:r>
          <a:r>
            <a:rPr lang="en-US" sz="1400" b="1" dirty="0"/>
            <a:t>soil carbon, nitrogen, water, and yield estimates</a:t>
          </a:r>
          <a:r>
            <a:rPr lang="en-US" sz="1400" b="0" dirty="0"/>
            <a:t> through evaluation of existing efforts</a:t>
          </a:r>
          <a:r>
            <a:rPr lang="en-US" sz="1400" dirty="0"/>
            <a:t>.</a:t>
          </a:r>
        </a:p>
      </dgm:t>
    </dgm:pt>
    <dgm:pt modelId="{CBEE741E-6B9F-4DFB-ABF9-14E1727A4E39}" type="sibTrans" cxnId="{FDCECCFF-6FB4-469D-B751-37051AF728A0}">
      <dgm:prSet phldrT="2" phldr="0"/>
      <dgm:spPr/>
      <dgm:t>
        <a:bodyPr/>
        <a:lstStyle/>
        <a:p>
          <a:r>
            <a:rPr lang="en-US"/>
            <a:t>2</a:t>
          </a:r>
        </a:p>
      </dgm:t>
    </dgm:pt>
    <dgm:pt modelId="{C66A0D63-D3EF-4BA1-8259-B6D2C73773AE}" type="parTrans" cxnId="{FDCECCFF-6FB4-469D-B751-37051AF728A0}">
      <dgm:prSet/>
      <dgm:spPr/>
      <dgm:t>
        <a:bodyPr/>
        <a:lstStyle/>
        <a:p>
          <a:endParaRPr lang="en-US"/>
        </a:p>
      </dgm:t>
    </dgm:pt>
    <dgm:pt modelId="{038B996F-EB96-4DDD-B89A-C6A8129C6601}" type="pres">
      <dgm:prSet presAssocID="{6CFE3FA8-9215-45E3-9CD4-B7378BC021B9}" presName="linearFlow" presStyleCnt="0">
        <dgm:presLayoutVars>
          <dgm:dir/>
          <dgm:animLvl val="lvl"/>
          <dgm:resizeHandles val="exact"/>
        </dgm:presLayoutVars>
      </dgm:prSet>
      <dgm:spPr/>
    </dgm:pt>
    <dgm:pt modelId="{0BC03397-5E90-4CCA-AFF7-584E5C94B4DD}" type="pres">
      <dgm:prSet presAssocID="{223F14FB-6930-4A0D-A692-DEB6676EAEC2}" presName="compositeNode" presStyleCnt="0"/>
      <dgm:spPr/>
    </dgm:pt>
    <dgm:pt modelId="{8B3359B9-6FEA-4649-A907-8739F079325C}" type="pres">
      <dgm:prSet presAssocID="{223F14FB-6930-4A0D-A692-DEB6676EAEC2}" presName="parTx" presStyleLbl="node1" presStyleIdx="0" presStyleCnt="0">
        <dgm:presLayoutVars>
          <dgm:chMax val="0"/>
          <dgm:chPref val="0"/>
          <dgm:bulletEnabled val="1"/>
        </dgm:presLayoutVars>
      </dgm:prSet>
      <dgm:spPr/>
    </dgm:pt>
    <dgm:pt modelId="{8693DD9C-9159-44BE-A761-81B267C3D1ED}" type="pres">
      <dgm:prSet presAssocID="{223F14FB-6930-4A0D-A692-DEB6676EAEC2}" presName="parSh" presStyleCnt="0"/>
      <dgm:spPr/>
    </dgm:pt>
    <dgm:pt modelId="{934E7912-400B-4D0A-90FE-9D80447A3C9C}" type="pres">
      <dgm:prSet presAssocID="{223F14FB-6930-4A0D-A692-DEB6676EAEC2}" presName="lineNode" presStyleLbl="alignAccFollowNode1" presStyleIdx="0" presStyleCnt="18"/>
      <dgm:spPr/>
    </dgm:pt>
    <dgm:pt modelId="{F7085AA4-5A26-4108-80EB-2D24C0FAB0A0}" type="pres">
      <dgm:prSet presAssocID="{223F14FB-6930-4A0D-A692-DEB6676EAEC2}" presName="lineArrowNode" presStyleLbl="alignAccFollowNode1" presStyleIdx="1" presStyleCnt="18"/>
      <dgm:spPr/>
    </dgm:pt>
    <dgm:pt modelId="{67ADFF62-E398-4211-871B-F2EB6732EC8E}" type="pres">
      <dgm:prSet presAssocID="{380C7332-99B1-4F17-93BC-2E96C6E15E19}" presName="sibTransNodeCircle" presStyleLbl="alignNode1" presStyleIdx="0" presStyleCnt="6">
        <dgm:presLayoutVars>
          <dgm:chMax val="0"/>
          <dgm:bulletEnabled/>
        </dgm:presLayoutVars>
      </dgm:prSet>
      <dgm:spPr/>
    </dgm:pt>
    <dgm:pt modelId="{01F1D1E8-C70F-4988-B449-BA3250BD6B0A}" type="pres">
      <dgm:prSet presAssocID="{380C7332-99B1-4F17-93BC-2E96C6E15E19}" presName="spacerBetweenCircleAndCallout" presStyleCnt="0">
        <dgm:presLayoutVars/>
      </dgm:prSet>
      <dgm:spPr/>
    </dgm:pt>
    <dgm:pt modelId="{E0B00DB0-2127-4AB3-B2CD-E8F72E7F2A44}" type="pres">
      <dgm:prSet presAssocID="{223F14FB-6930-4A0D-A692-DEB6676EAEC2}" presName="nodeText" presStyleLbl="alignAccFollowNode1" presStyleIdx="2" presStyleCnt="18">
        <dgm:presLayoutVars>
          <dgm:bulletEnabled val="1"/>
        </dgm:presLayoutVars>
      </dgm:prSet>
      <dgm:spPr/>
    </dgm:pt>
    <dgm:pt modelId="{B3FB803C-60DF-4CE9-9825-B0F18595BCB4}" type="pres">
      <dgm:prSet presAssocID="{380C7332-99B1-4F17-93BC-2E96C6E15E19}" presName="sibTransComposite" presStyleCnt="0"/>
      <dgm:spPr/>
    </dgm:pt>
    <dgm:pt modelId="{EE43B1DC-7F5C-4823-B820-10F1FF411B1D}" type="pres">
      <dgm:prSet presAssocID="{45E41039-5158-44C4-8D81-7B0DAE3CB36D}" presName="compositeNode" presStyleCnt="0"/>
      <dgm:spPr/>
    </dgm:pt>
    <dgm:pt modelId="{DF019723-E584-4325-BCDF-61287A8D9BE5}" type="pres">
      <dgm:prSet presAssocID="{45E41039-5158-44C4-8D81-7B0DAE3CB36D}" presName="parTx" presStyleLbl="node1" presStyleIdx="0" presStyleCnt="0">
        <dgm:presLayoutVars>
          <dgm:chMax val="0"/>
          <dgm:chPref val="0"/>
          <dgm:bulletEnabled val="1"/>
        </dgm:presLayoutVars>
      </dgm:prSet>
      <dgm:spPr/>
    </dgm:pt>
    <dgm:pt modelId="{8F4C5AA8-18BD-4443-B3ED-7DEB6E12541E}" type="pres">
      <dgm:prSet presAssocID="{45E41039-5158-44C4-8D81-7B0DAE3CB36D}" presName="parSh" presStyleCnt="0"/>
      <dgm:spPr/>
    </dgm:pt>
    <dgm:pt modelId="{C6A74C2F-A31B-4384-AB15-8852339CCC09}" type="pres">
      <dgm:prSet presAssocID="{45E41039-5158-44C4-8D81-7B0DAE3CB36D}" presName="lineNode" presStyleLbl="alignAccFollowNode1" presStyleIdx="3" presStyleCnt="18"/>
      <dgm:spPr/>
    </dgm:pt>
    <dgm:pt modelId="{5161B042-9186-436F-AEFB-2717653A0FB8}" type="pres">
      <dgm:prSet presAssocID="{45E41039-5158-44C4-8D81-7B0DAE3CB36D}" presName="lineArrowNode" presStyleLbl="alignAccFollowNode1" presStyleIdx="4" presStyleCnt="18"/>
      <dgm:spPr/>
    </dgm:pt>
    <dgm:pt modelId="{C5EAAC00-434E-4218-B836-8A41F3E6196A}" type="pres">
      <dgm:prSet presAssocID="{CBEE741E-6B9F-4DFB-ABF9-14E1727A4E39}" presName="sibTransNodeCircle" presStyleLbl="alignNode1" presStyleIdx="1" presStyleCnt="6">
        <dgm:presLayoutVars>
          <dgm:chMax val="0"/>
          <dgm:bulletEnabled/>
        </dgm:presLayoutVars>
      </dgm:prSet>
      <dgm:spPr/>
    </dgm:pt>
    <dgm:pt modelId="{6C7B8EE0-67DB-4758-92FB-4AFBE2FD061C}" type="pres">
      <dgm:prSet presAssocID="{CBEE741E-6B9F-4DFB-ABF9-14E1727A4E39}" presName="spacerBetweenCircleAndCallout" presStyleCnt="0">
        <dgm:presLayoutVars/>
      </dgm:prSet>
      <dgm:spPr/>
    </dgm:pt>
    <dgm:pt modelId="{6DBB279D-B158-463C-8CE3-C128A3226D62}" type="pres">
      <dgm:prSet presAssocID="{45E41039-5158-44C4-8D81-7B0DAE3CB36D}" presName="nodeText" presStyleLbl="alignAccFollowNode1" presStyleIdx="5" presStyleCnt="18" custScaleY="100000">
        <dgm:presLayoutVars>
          <dgm:bulletEnabled val="1"/>
        </dgm:presLayoutVars>
      </dgm:prSet>
      <dgm:spPr/>
    </dgm:pt>
    <dgm:pt modelId="{86915323-A203-4E06-BF41-93FEDB7B474A}" type="pres">
      <dgm:prSet presAssocID="{CBEE741E-6B9F-4DFB-ABF9-14E1727A4E39}" presName="sibTransComposite" presStyleCnt="0"/>
      <dgm:spPr/>
    </dgm:pt>
    <dgm:pt modelId="{B73440A5-2817-4718-A97C-F78B9DDD3D9E}" type="pres">
      <dgm:prSet presAssocID="{D3370EE8-DD64-43D8-84E7-0F02A12BA7AC}" presName="compositeNode" presStyleCnt="0"/>
      <dgm:spPr/>
    </dgm:pt>
    <dgm:pt modelId="{EA5FF997-FF7F-4803-AFAB-360CC68FFC67}" type="pres">
      <dgm:prSet presAssocID="{D3370EE8-DD64-43D8-84E7-0F02A12BA7AC}" presName="parTx" presStyleLbl="node1" presStyleIdx="0" presStyleCnt="0">
        <dgm:presLayoutVars>
          <dgm:chMax val="0"/>
          <dgm:chPref val="0"/>
          <dgm:bulletEnabled val="1"/>
        </dgm:presLayoutVars>
      </dgm:prSet>
      <dgm:spPr/>
    </dgm:pt>
    <dgm:pt modelId="{28561819-36CE-4468-83B8-BED83F2B8483}" type="pres">
      <dgm:prSet presAssocID="{D3370EE8-DD64-43D8-84E7-0F02A12BA7AC}" presName="parSh" presStyleCnt="0"/>
      <dgm:spPr/>
    </dgm:pt>
    <dgm:pt modelId="{AFB00120-721E-4B4C-B9F0-F643865A286E}" type="pres">
      <dgm:prSet presAssocID="{D3370EE8-DD64-43D8-84E7-0F02A12BA7AC}" presName="lineNode" presStyleLbl="alignAccFollowNode1" presStyleIdx="6" presStyleCnt="18"/>
      <dgm:spPr/>
    </dgm:pt>
    <dgm:pt modelId="{9AB0B6FB-AD60-4A6F-9B3D-8A4CAA2DA28E}" type="pres">
      <dgm:prSet presAssocID="{D3370EE8-DD64-43D8-84E7-0F02A12BA7AC}" presName="lineArrowNode" presStyleLbl="alignAccFollowNode1" presStyleIdx="7" presStyleCnt="18"/>
      <dgm:spPr/>
    </dgm:pt>
    <dgm:pt modelId="{8F63608B-22B5-4461-A609-60EF573E56E2}" type="pres">
      <dgm:prSet presAssocID="{D5D4E981-5817-4817-8243-0B00FA22F87D}" presName="sibTransNodeCircle" presStyleLbl="alignNode1" presStyleIdx="2" presStyleCnt="6">
        <dgm:presLayoutVars>
          <dgm:chMax val="0"/>
          <dgm:bulletEnabled/>
        </dgm:presLayoutVars>
      </dgm:prSet>
      <dgm:spPr/>
    </dgm:pt>
    <dgm:pt modelId="{B6C3573B-8627-47F7-B705-8AD765730164}" type="pres">
      <dgm:prSet presAssocID="{D5D4E981-5817-4817-8243-0B00FA22F87D}" presName="spacerBetweenCircleAndCallout" presStyleCnt="0">
        <dgm:presLayoutVars/>
      </dgm:prSet>
      <dgm:spPr/>
    </dgm:pt>
    <dgm:pt modelId="{EC4A9E73-9FD1-431E-8B2E-5DB77E8CAD84}" type="pres">
      <dgm:prSet presAssocID="{D3370EE8-DD64-43D8-84E7-0F02A12BA7AC}" presName="nodeText" presStyleLbl="alignAccFollowNode1" presStyleIdx="8" presStyleCnt="18">
        <dgm:presLayoutVars>
          <dgm:bulletEnabled val="1"/>
        </dgm:presLayoutVars>
      </dgm:prSet>
      <dgm:spPr/>
    </dgm:pt>
    <dgm:pt modelId="{3CB1F668-B589-4AC1-B3D0-621BFEF31F62}" type="pres">
      <dgm:prSet presAssocID="{D5D4E981-5817-4817-8243-0B00FA22F87D}" presName="sibTransComposite" presStyleCnt="0"/>
      <dgm:spPr/>
    </dgm:pt>
    <dgm:pt modelId="{A322A9FC-C028-4D1F-8BE9-39B9C6DBAE83}" type="pres">
      <dgm:prSet presAssocID="{C1D3A259-3E97-405A-80A1-1B1582FE97BA}" presName="compositeNode" presStyleCnt="0"/>
      <dgm:spPr/>
    </dgm:pt>
    <dgm:pt modelId="{8A3FECA6-A0B1-44DF-984E-3A045A10F3EF}" type="pres">
      <dgm:prSet presAssocID="{C1D3A259-3E97-405A-80A1-1B1582FE97BA}" presName="parTx" presStyleLbl="node1" presStyleIdx="0" presStyleCnt="0">
        <dgm:presLayoutVars>
          <dgm:chMax val="0"/>
          <dgm:chPref val="0"/>
          <dgm:bulletEnabled val="1"/>
        </dgm:presLayoutVars>
      </dgm:prSet>
      <dgm:spPr/>
    </dgm:pt>
    <dgm:pt modelId="{A2947E9A-9B60-4050-A57A-8E5417282021}" type="pres">
      <dgm:prSet presAssocID="{C1D3A259-3E97-405A-80A1-1B1582FE97BA}" presName="parSh" presStyleCnt="0"/>
      <dgm:spPr/>
    </dgm:pt>
    <dgm:pt modelId="{11218C05-E62A-4530-9FB4-1C6C063249D8}" type="pres">
      <dgm:prSet presAssocID="{C1D3A259-3E97-405A-80A1-1B1582FE97BA}" presName="lineNode" presStyleLbl="alignAccFollowNode1" presStyleIdx="9" presStyleCnt="18"/>
      <dgm:spPr/>
    </dgm:pt>
    <dgm:pt modelId="{D4421A9D-C334-4522-ADF0-63CFE4A07735}" type="pres">
      <dgm:prSet presAssocID="{C1D3A259-3E97-405A-80A1-1B1582FE97BA}" presName="lineArrowNode" presStyleLbl="alignAccFollowNode1" presStyleIdx="10" presStyleCnt="18"/>
      <dgm:spPr/>
    </dgm:pt>
    <dgm:pt modelId="{0168C418-CDD9-4F04-ABAE-0ADE97253232}" type="pres">
      <dgm:prSet presAssocID="{59E0374B-F390-45ED-A17D-310A33011C77}" presName="sibTransNodeCircle" presStyleLbl="alignNode1" presStyleIdx="3" presStyleCnt="6">
        <dgm:presLayoutVars>
          <dgm:chMax val="0"/>
          <dgm:bulletEnabled/>
        </dgm:presLayoutVars>
      </dgm:prSet>
      <dgm:spPr/>
    </dgm:pt>
    <dgm:pt modelId="{235F79F1-17E6-4D88-B050-DD06C86744E8}" type="pres">
      <dgm:prSet presAssocID="{59E0374B-F390-45ED-A17D-310A33011C77}" presName="spacerBetweenCircleAndCallout" presStyleCnt="0">
        <dgm:presLayoutVars/>
      </dgm:prSet>
      <dgm:spPr/>
    </dgm:pt>
    <dgm:pt modelId="{E44F49BA-F8E9-4413-A7A8-8F7CE8CB9191}" type="pres">
      <dgm:prSet presAssocID="{C1D3A259-3E97-405A-80A1-1B1582FE97BA}" presName="nodeText" presStyleLbl="alignAccFollowNode1" presStyleIdx="11" presStyleCnt="18">
        <dgm:presLayoutVars>
          <dgm:bulletEnabled val="1"/>
        </dgm:presLayoutVars>
      </dgm:prSet>
      <dgm:spPr/>
    </dgm:pt>
    <dgm:pt modelId="{43841082-9A6E-4EBC-9CC2-BC4F2AF26E66}" type="pres">
      <dgm:prSet presAssocID="{59E0374B-F390-45ED-A17D-310A33011C77}" presName="sibTransComposite" presStyleCnt="0"/>
      <dgm:spPr/>
    </dgm:pt>
    <dgm:pt modelId="{72CD1444-5E08-48BA-90C8-3D78DD2E2FDB}" type="pres">
      <dgm:prSet presAssocID="{FB222FDD-DEEE-4842-A8A9-01981F51EE25}" presName="compositeNode" presStyleCnt="0"/>
      <dgm:spPr/>
    </dgm:pt>
    <dgm:pt modelId="{FA51646B-3DD8-4F9E-85B4-C072A657C089}" type="pres">
      <dgm:prSet presAssocID="{FB222FDD-DEEE-4842-A8A9-01981F51EE25}" presName="parTx" presStyleLbl="node1" presStyleIdx="0" presStyleCnt="0">
        <dgm:presLayoutVars>
          <dgm:chMax val="0"/>
          <dgm:chPref val="0"/>
          <dgm:bulletEnabled val="1"/>
        </dgm:presLayoutVars>
      </dgm:prSet>
      <dgm:spPr/>
    </dgm:pt>
    <dgm:pt modelId="{7699568D-1716-4347-B1AE-9FFD8D01EF93}" type="pres">
      <dgm:prSet presAssocID="{FB222FDD-DEEE-4842-A8A9-01981F51EE25}" presName="parSh" presStyleCnt="0"/>
      <dgm:spPr/>
    </dgm:pt>
    <dgm:pt modelId="{5D328D51-B88C-4AAC-8975-CAAAE6A6D2FA}" type="pres">
      <dgm:prSet presAssocID="{FB222FDD-DEEE-4842-A8A9-01981F51EE25}" presName="lineNode" presStyleLbl="alignAccFollowNode1" presStyleIdx="12" presStyleCnt="18"/>
      <dgm:spPr/>
    </dgm:pt>
    <dgm:pt modelId="{B25EDEE8-3B34-4D38-8482-C4E6D4767E13}" type="pres">
      <dgm:prSet presAssocID="{FB222FDD-DEEE-4842-A8A9-01981F51EE25}" presName="lineArrowNode" presStyleLbl="alignAccFollowNode1" presStyleIdx="13" presStyleCnt="18"/>
      <dgm:spPr/>
    </dgm:pt>
    <dgm:pt modelId="{A55F3483-5814-4A08-946A-078C0389617A}" type="pres">
      <dgm:prSet presAssocID="{461ED4A3-DE74-4DDC-96A9-8E5B64D77513}" presName="sibTransNodeCircle" presStyleLbl="alignNode1" presStyleIdx="4" presStyleCnt="6">
        <dgm:presLayoutVars>
          <dgm:chMax val="0"/>
          <dgm:bulletEnabled/>
        </dgm:presLayoutVars>
      </dgm:prSet>
      <dgm:spPr/>
    </dgm:pt>
    <dgm:pt modelId="{E523E8A4-345D-4E36-A0F8-5B6BE760C19A}" type="pres">
      <dgm:prSet presAssocID="{461ED4A3-DE74-4DDC-96A9-8E5B64D77513}" presName="spacerBetweenCircleAndCallout" presStyleCnt="0">
        <dgm:presLayoutVars/>
      </dgm:prSet>
      <dgm:spPr/>
    </dgm:pt>
    <dgm:pt modelId="{EDBE701D-9BC8-4CE7-9742-A36863D862FB}" type="pres">
      <dgm:prSet presAssocID="{FB222FDD-DEEE-4842-A8A9-01981F51EE25}" presName="nodeText" presStyleLbl="alignAccFollowNode1" presStyleIdx="14" presStyleCnt="18">
        <dgm:presLayoutVars>
          <dgm:bulletEnabled val="1"/>
        </dgm:presLayoutVars>
      </dgm:prSet>
      <dgm:spPr/>
    </dgm:pt>
    <dgm:pt modelId="{D68E4B2E-10DA-4CE6-A153-B2077A7C2A72}" type="pres">
      <dgm:prSet presAssocID="{461ED4A3-DE74-4DDC-96A9-8E5B64D77513}" presName="sibTransComposite" presStyleCnt="0"/>
      <dgm:spPr/>
    </dgm:pt>
    <dgm:pt modelId="{EE7542BC-7385-4BB9-BF18-47A59B3FDBA3}" type="pres">
      <dgm:prSet presAssocID="{5619195D-31E9-43B3-9ED5-48A429C6F951}" presName="compositeNode" presStyleCnt="0"/>
      <dgm:spPr/>
    </dgm:pt>
    <dgm:pt modelId="{5ED0A2DE-AC29-4D19-95BF-66E3DCBB9911}" type="pres">
      <dgm:prSet presAssocID="{5619195D-31E9-43B3-9ED5-48A429C6F951}" presName="parTx" presStyleLbl="node1" presStyleIdx="0" presStyleCnt="0">
        <dgm:presLayoutVars>
          <dgm:chMax val="0"/>
          <dgm:chPref val="0"/>
          <dgm:bulletEnabled val="1"/>
        </dgm:presLayoutVars>
      </dgm:prSet>
      <dgm:spPr/>
    </dgm:pt>
    <dgm:pt modelId="{ED9CACEE-70C2-4068-9C98-41C9435F3208}" type="pres">
      <dgm:prSet presAssocID="{5619195D-31E9-43B3-9ED5-48A429C6F951}" presName="parSh" presStyleCnt="0"/>
      <dgm:spPr/>
    </dgm:pt>
    <dgm:pt modelId="{A3F16C63-1562-45BB-A532-69655401582D}" type="pres">
      <dgm:prSet presAssocID="{5619195D-31E9-43B3-9ED5-48A429C6F951}" presName="lineNode" presStyleLbl="alignAccFollowNode1" presStyleIdx="15" presStyleCnt="18"/>
      <dgm:spPr/>
    </dgm:pt>
    <dgm:pt modelId="{19AE9AE3-1DDC-40D6-9D5E-FFC2BE5AA1EA}" type="pres">
      <dgm:prSet presAssocID="{5619195D-31E9-43B3-9ED5-48A429C6F951}" presName="lineArrowNode" presStyleLbl="alignAccFollowNode1" presStyleIdx="16" presStyleCnt="18"/>
      <dgm:spPr/>
    </dgm:pt>
    <dgm:pt modelId="{114CB5F4-D6FE-4E20-BC17-3A186D29523A}" type="pres">
      <dgm:prSet presAssocID="{1FAD5B83-0877-433C-A283-4E0962092A21}" presName="sibTransNodeCircle" presStyleLbl="alignNode1" presStyleIdx="5" presStyleCnt="6">
        <dgm:presLayoutVars>
          <dgm:chMax val="0"/>
          <dgm:bulletEnabled/>
        </dgm:presLayoutVars>
      </dgm:prSet>
      <dgm:spPr/>
    </dgm:pt>
    <dgm:pt modelId="{54FCB5D4-844E-4D62-A99D-92DCCBEA5078}" type="pres">
      <dgm:prSet presAssocID="{1FAD5B83-0877-433C-A283-4E0962092A21}" presName="spacerBetweenCircleAndCallout" presStyleCnt="0">
        <dgm:presLayoutVars/>
      </dgm:prSet>
      <dgm:spPr/>
    </dgm:pt>
    <dgm:pt modelId="{CB51C511-3D5F-450B-8D32-C6C0E946A211}" type="pres">
      <dgm:prSet presAssocID="{5619195D-31E9-43B3-9ED5-48A429C6F951}" presName="nodeText" presStyleLbl="alignAccFollowNode1" presStyleIdx="17" presStyleCnt="18">
        <dgm:presLayoutVars>
          <dgm:bulletEnabled val="1"/>
        </dgm:presLayoutVars>
      </dgm:prSet>
      <dgm:spPr/>
    </dgm:pt>
  </dgm:ptLst>
  <dgm:cxnLst>
    <dgm:cxn modelId="{52FA9D00-CCB8-46F5-93F6-6C4F58FB2094}" type="presOf" srcId="{CBEE741E-6B9F-4DFB-ABF9-14E1727A4E39}" destId="{C5EAAC00-434E-4218-B836-8A41F3E6196A}" srcOrd="0" destOrd="0" presId="urn:microsoft.com/office/officeart/2016/7/layout/LinearArrowProcessNumbered"/>
    <dgm:cxn modelId="{2BCC0E06-B776-4EA9-9CD5-AA92DAD2EF5F}" type="presOf" srcId="{380C7332-99B1-4F17-93BC-2E96C6E15E19}" destId="{67ADFF62-E398-4211-871B-F2EB6732EC8E}" srcOrd="0" destOrd="0" presId="urn:microsoft.com/office/officeart/2016/7/layout/LinearArrowProcessNumbered"/>
    <dgm:cxn modelId="{711AB83F-BFEF-4E3D-B28E-68D17CDDDC1F}" type="presOf" srcId="{D5D4E981-5817-4817-8243-0B00FA22F87D}" destId="{8F63608B-22B5-4461-A609-60EF573E56E2}" srcOrd="0" destOrd="0" presId="urn:microsoft.com/office/officeart/2016/7/layout/LinearArrowProcessNumbered"/>
    <dgm:cxn modelId="{A829925D-37AC-4773-AA91-143ED49A4206}" type="presOf" srcId="{1FAD5B83-0877-433C-A283-4E0962092A21}" destId="{114CB5F4-D6FE-4E20-BC17-3A186D29523A}" srcOrd="0" destOrd="0" presId="urn:microsoft.com/office/officeart/2016/7/layout/LinearArrowProcessNumbered"/>
    <dgm:cxn modelId="{F8FD2148-7E76-4121-B3D0-4B34EABA7E76}" srcId="{6CFE3FA8-9215-45E3-9CD4-B7378BC021B9}" destId="{FB222FDD-DEEE-4842-A8A9-01981F51EE25}" srcOrd="4" destOrd="0" parTransId="{62620C70-2BD3-4553-9DAE-ACDC37DB6040}" sibTransId="{461ED4A3-DE74-4DDC-96A9-8E5B64D77513}"/>
    <dgm:cxn modelId="{52420F49-7E0C-494E-A771-2C709D8BA176}" type="presOf" srcId="{59E0374B-F390-45ED-A17D-310A33011C77}" destId="{0168C418-CDD9-4F04-ABAE-0ADE97253232}" srcOrd="0" destOrd="0" presId="urn:microsoft.com/office/officeart/2016/7/layout/LinearArrowProcessNumbered"/>
    <dgm:cxn modelId="{67A81E69-B0A8-46D9-ACF7-27C72F77A51E}" srcId="{6CFE3FA8-9215-45E3-9CD4-B7378BC021B9}" destId="{D3370EE8-DD64-43D8-84E7-0F02A12BA7AC}" srcOrd="2" destOrd="0" parTransId="{891E29BC-356C-4BA9-9598-8B54DC3A3AD2}" sibTransId="{D5D4E981-5817-4817-8243-0B00FA22F87D}"/>
    <dgm:cxn modelId="{F90AF54E-9C9E-409A-A18F-9BA165F2053E}" type="presOf" srcId="{D3370EE8-DD64-43D8-84E7-0F02A12BA7AC}" destId="{EC4A9E73-9FD1-431E-8B2E-5DB77E8CAD84}" srcOrd="0" destOrd="0" presId="urn:microsoft.com/office/officeart/2016/7/layout/LinearArrowProcessNumbered"/>
    <dgm:cxn modelId="{3325D551-3977-4376-88B6-550E962DD0D3}" srcId="{6CFE3FA8-9215-45E3-9CD4-B7378BC021B9}" destId="{C1D3A259-3E97-405A-80A1-1B1582FE97BA}" srcOrd="3" destOrd="0" parTransId="{656BAFBE-A894-4D61-BEDB-500A71C2EB9B}" sibTransId="{59E0374B-F390-45ED-A17D-310A33011C77}"/>
    <dgm:cxn modelId="{9D45907A-76C2-4117-A96C-5A47BE450A4C}" srcId="{6CFE3FA8-9215-45E3-9CD4-B7378BC021B9}" destId="{223F14FB-6930-4A0D-A692-DEB6676EAEC2}" srcOrd="0" destOrd="0" parTransId="{2CFAC5A2-5946-4F6A-9BAF-71382E72BCFC}" sibTransId="{380C7332-99B1-4F17-93BC-2E96C6E15E19}"/>
    <dgm:cxn modelId="{66242B88-3428-444F-A1CC-D3D21B80A8AD}" type="presOf" srcId="{461ED4A3-DE74-4DDC-96A9-8E5B64D77513}" destId="{A55F3483-5814-4A08-946A-078C0389617A}" srcOrd="0" destOrd="0" presId="urn:microsoft.com/office/officeart/2016/7/layout/LinearArrowProcessNumbered"/>
    <dgm:cxn modelId="{2A23F78E-1F63-44A1-9C53-2D3784275149}" type="presOf" srcId="{223F14FB-6930-4A0D-A692-DEB6676EAEC2}" destId="{E0B00DB0-2127-4AB3-B2CD-E8F72E7F2A44}" srcOrd="0" destOrd="0" presId="urn:microsoft.com/office/officeart/2016/7/layout/LinearArrowProcessNumbered"/>
    <dgm:cxn modelId="{D7782AA5-B73D-4421-AB44-19F2D4BE37A5}" type="presOf" srcId="{5619195D-31E9-43B3-9ED5-48A429C6F951}" destId="{CB51C511-3D5F-450B-8D32-C6C0E946A211}" srcOrd="0" destOrd="0" presId="urn:microsoft.com/office/officeart/2016/7/layout/LinearArrowProcessNumbered"/>
    <dgm:cxn modelId="{09EA8BC6-43CA-4516-8592-365393BEE725}" type="presOf" srcId="{45E41039-5158-44C4-8D81-7B0DAE3CB36D}" destId="{6DBB279D-B158-463C-8CE3-C128A3226D62}" srcOrd="0" destOrd="0" presId="urn:microsoft.com/office/officeart/2016/7/layout/LinearArrowProcessNumbered"/>
    <dgm:cxn modelId="{99C941E5-2612-4BA0-99E5-6955CF68C657}" srcId="{6CFE3FA8-9215-45E3-9CD4-B7378BC021B9}" destId="{5619195D-31E9-43B3-9ED5-48A429C6F951}" srcOrd="5" destOrd="0" parTransId="{801EFAE7-101F-488C-A3EF-66166FFBC510}" sibTransId="{1FAD5B83-0877-433C-A283-4E0962092A21}"/>
    <dgm:cxn modelId="{8B53A1E8-3014-4614-9AB5-9A53E9F54FC4}" type="presOf" srcId="{C1D3A259-3E97-405A-80A1-1B1582FE97BA}" destId="{E44F49BA-F8E9-4413-A7A8-8F7CE8CB9191}" srcOrd="0" destOrd="0" presId="urn:microsoft.com/office/officeart/2016/7/layout/LinearArrowProcessNumbered"/>
    <dgm:cxn modelId="{0C6404F0-1409-4851-BFC5-04A6422785C6}" type="presOf" srcId="{6CFE3FA8-9215-45E3-9CD4-B7378BC021B9}" destId="{038B996F-EB96-4DDD-B89A-C6A8129C6601}" srcOrd="0" destOrd="0" presId="urn:microsoft.com/office/officeart/2016/7/layout/LinearArrowProcessNumbered"/>
    <dgm:cxn modelId="{3FF484F3-1C5C-4EB7-9428-A7DC529D7DD7}" type="presOf" srcId="{FB222FDD-DEEE-4842-A8A9-01981F51EE25}" destId="{EDBE701D-9BC8-4CE7-9742-A36863D862FB}" srcOrd="0" destOrd="0" presId="urn:microsoft.com/office/officeart/2016/7/layout/LinearArrowProcessNumbered"/>
    <dgm:cxn modelId="{FDCECCFF-6FB4-469D-B751-37051AF728A0}" srcId="{6CFE3FA8-9215-45E3-9CD4-B7378BC021B9}" destId="{45E41039-5158-44C4-8D81-7B0DAE3CB36D}" srcOrd="1" destOrd="0" parTransId="{C66A0D63-D3EF-4BA1-8259-B6D2C73773AE}" sibTransId="{CBEE741E-6B9F-4DFB-ABF9-14E1727A4E39}"/>
    <dgm:cxn modelId="{4EC3EBE3-C68B-4FCA-87A1-EF4AFA1FFF32}" type="presParOf" srcId="{038B996F-EB96-4DDD-B89A-C6A8129C6601}" destId="{0BC03397-5E90-4CCA-AFF7-584E5C94B4DD}" srcOrd="0" destOrd="0" presId="urn:microsoft.com/office/officeart/2016/7/layout/LinearArrowProcessNumbered"/>
    <dgm:cxn modelId="{8B959589-A7E2-4EBC-A8BD-8BC436CD7DF3}" type="presParOf" srcId="{0BC03397-5E90-4CCA-AFF7-584E5C94B4DD}" destId="{8B3359B9-6FEA-4649-A907-8739F079325C}" srcOrd="0" destOrd="0" presId="urn:microsoft.com/office/officeart/2016/7/layout/LinearArrowProcessNumbered"/>
    <dgm:cxn modelId="{E453A65D-E275-48E7-A3A1-0D53C0945B94}" type="presParOf" srcId="{0BC03397-5E90-4CCA-AFF7-584E5C94B4DD}" destId="{8693DD9C-9159-44BE-A761-81B267C3D1ED}" srcOrd="1" destOrd="0" presId="urn:microsoft.com/office/officeart/2016/7/layout/LinearArrowProcessNumbered"/>
    <dgm:cxn modelId="{D91255B6-BA40-41A4-B024-3EEC3E4D27BD}" type="presParOf" srcId="{8693DD9C-9159-44BE-A761-81B267C3D1ED}" destId="{934E7912-400B-4D0A-90FE-9D80447A3C9C}" srcOrd="0" destOrd="0" presId="urn:microsoft.com/office/officeart/2016/7/layout/LinearArrowProcessNumbered"/>
    <dgm:cxn modelId="{5E6FECC9-70FC-4EA6-BB7E-7E8B8366A370}" type="presParOf" srcId="{8693DD9C-9159-44BE-A761-81B267C3D1ED}" destId="{F7085AA4-5A26-4108-80EB-2D24C0FAB0A0}" srcOrd="1" destOrd="0" presId="urn:microsoft.com/office/officeart/2016/7/layout/LinearArrowProcessNumbered"/>
    <dgm:cxn modelId="{8CA0B73F-1D73-48C7-816D-0201D0BF76A7}" type="presParOf" srcId="{8693DD9C-9159-44BE-A761-81B267C3D1ED}" destId="{67ADFF62-E398-4211-871B-F2EB6732EC8E}" srcOrd="2" destOrd="0" presId="urn:microsoft.com/office/officeart/2016/7/layout/LinearArrowProcessNumbered"/>
    <dgm:cxn modelId="{613B7BA1-2144-4AF8-AEC9-800779A4AEAD}" type="presParOf" srcId="{8693DD9C-9159-44BE-A761-81B267C3D1ED}" destId="{01F1D1E8-C70F-4988-B449-BA3250BD6B0A}" srcOrd="3" destOrd="0" presId="urn:microsoft.com/office/officeart/2016/7/layout/LinearArrowProcessNumbered"/>
    <dgm:cxn modelId="{DCBCFB55-4F3B-4B5F-8E13-3EE6FA7B224F}" type="presParOf" srcId="{0BC03397-5E90-4CCA-AFF7-584E5C94B4DD}" destId="{E0B00DB0-2127-4AB3-B2CD-E8F72E7F2A44}" srcOrd="2" destOrd="0" presId="urn:microsoft.com/office/officeart/2016/7/layout/LinearArrowProcessNumbered"/>
    <dgm:cxn modelId="{31C0EA03-1581-406A-BBFB-0AFA6D6452CD}" type="presParOf" srcId="{038B996F-EB96-4DDD-B89A-C6A8129C6601}" destId="{B3FB803C-60DF-4CE9-9825-B0F18595BCB4}" srcOrd="1" destOrd="0" presId="urn:microsoft.com/office/officeart/2016/7/layout/LinearArrowProcessNumbered"/>
    <dgm:cxn modelId="{F1BF0DE7-9528-4A88-8CCF-FC40AF7BE30B}" type="presParOf" srcId="{038B996F-EB96-4DDD-B89A-C6A8129C6601}" destId="{EE43B1DC-7F5C-4823-B820-10F1FF411B1D}" srcOrd="2" destOrd="0" presId="urn:microsoft.com/office/officeart/2016/7/layout/LinearArrowProcessNumbered"/>
    <dgm:cxn modelId="{074B6489-C111-4D80-8EB2-42664ED08EFA}" type="presParOf" srcId="{EE43B1DC-7F5C-4823-B820-10F1FF411B1D}" destId="{DF019723-E584-4325-BCDF-61287A8D9BE5}" srcOrd="0" destOrd="0" presId="urn:microsoft.com/office/officeart/2016/7/layout/LinearArrowProcessNumbered"/>
    <dgm:cxn modelId="{8266B1E5-612D-462E-BBF1-939AECD61304}" type="presParOf" srcId="{EE43B1DC-7F5C-4823-B820-10F1FF411B1D}" destId="{8F4C5AA8-18BD-4443-B3ED-7DEB6E12541E}" srcOrd="1" destOrd="0" presId="urn:microsoft.com/office/officeart/2016/7/layout/LinearArrowProcessNumbered"/>
    <dgm:cxn modelId="{CC49CB9C-688A-4561-931B-E02C96C585F2}" type="presParOf" srcId="{8F4C5AA8-18BD-4443-B3ED-7DEB6E12541E}" destId="{C6A74C2F-A31B-4384-AB15-8852339CCC09}" srcOrd="0" destOrd="0" presId="urn:microsoft.com/office/officeart/2016/7/layout/LinearArrowProcessNumbered"/>
    <dgm:cxn modelId="{74CEA73D-EA25-43AD-A210-DA16041C708E}" type="presParOf" srcId="{8F4C5AA8-18BD-4443-B3ED-7DEB6E12541E}" destId="{5161B042-9186-436F-AEFB-2717653A0FB8}" srcOrd="1" destOrd="0" presId="urn:microsoft.com/office/officeart/2016/7/layout/LinearArrowProcessNumbered"/>
    <dgm:cxn modelId="{46F27D49-4073-451F-8CCB-C0C08164D087}" type="presParOf" srcId="{8F4C5AA8-18BD-4443-B3ED-7DEB6E12541E}" destId="{C5EAAC00-434E-4218-B836-8A41F3E6196A}" srcOrd="2" destOrd="0" presId="urn:microsoft.com/office/officeart/2016/7/layout/LinearArrowProcessNumbered"/>
    <dgm:cxn modelId="{5F4F9A12-CED3-4A56-B2EA-802789A85738}" type="presParOf" srcId="{8F4C5AA8-18BD-4443-B3ED-7DEB6E12541E}" destId="{6C7B8EE0-67DB-4758-92FB-4AFBE2FD061C}" srcOrd="3" destOrd="0" presId="urn:microsoft.com/office/officeart/2016/7/layout/LinearArrowProcessNumbered"/>
    <dgm:cxn modelId="{33EE1293-AA71-49DB-83BD-635C0449FA45}" type="presParOf" srcId="{EE43B1DC-7F5C-4823-B820-10F1FF411B1D}" destId="{6DBB279D-B158-463C-8CE3-C128A3226D62}" srcOrd="2" destOrd="0" presId="urn:microsoft.com/office/officeart/2016/7/layout/LinearArrowProcessNumbered"/>
    <dgm:cxn modelId="{5D728F46-BE9F-479C-B1A6-78DE10D69554}" type="presParOf" srcId="{038B996F-EB96-4DDD-B89A-C6A8129C6601}" destId="{86915323-A203-4E06-BF41-93FEDB7B474A}" srcOrd="3" destOrd="0" presId="urn:microsoft.com/office/officeart/2016/7/layout/LinearArrowProcessNumbered"/>
    <dgm:cxn modelId="{FA6DFEEC-6FC4-4AC6-83C2-FFE9896A509F}" type="presParOf" srcId="{038B996F-EB96-4DDD-B89A-C6A8129C6601}" destId="{B73440A5-2817-4718-A97C-F78B9DDD3D9E}" srcOrd="4" destOrd="0" presId="urn:microsoft.com/office/officeart/2016/7/layout/LinearArrowProcessNumbered"/>
    <dgm:cxn modelId="{EBF18F6F-B166-41B5-9B38-B25887056611}" type="presParOf" srcId="{B73440A5-2817-4718-A97C-F78B9DDD3D9E}" destId="{EA5FF997-FF7F-4803-AFAB-360CC68FFC67}" srcOrd="0" destOrd="0" presId="urn:microsoft.com/office/officeart/2016/7/layout/LinearArrowProcessNumbered"/>
    <dgm:cxn modelId="{628ED862-9044-489F-B24F-BA73544655D9}" type="presParOf" srcId="{B73440A5-2817-4718-A97C-F78B9DDD3D9E}" destId="{28561819-36CE-4468-83B8-BED83F2B8483}" srcOrd="1" destOrd="0" presId="urn:microsoft.com/office/officeart/2016/7/layout/LinearArrowProcessNumbered"/>
    <dgm:cxn modelId="{0D81EE93-8F62-44C4-9975-550E472BDEED}" type="presParOf" srcId="{28561819-36CE-4468-83B8-BED83F2B8483}" destId="{AFB00120-721E-4B4C-B9F0-F643865A286E}" srcOrd="0" destOrd="0" presId="urn:microsoft.com/office/officeart/2016/7/layout/LinearArrowProcessNumbered"/>
    <dgm:cxn modelId="{C10A8137-7095-4AF2-9E0A-EF393365FFD3}" type="presParOf" srcId="{28561819-36CE-4468-83B8-BED83F2B8483}" destId="{9AB0B6FB-AD60-4A6F-9B3D-8A4CAA2DA28E}" srcOrd="1" destOrd="0" presId="urn:microsoft.com/office/officeart/2016/7/layout/LinearArrowProcessNumbered"/>
    <dgm:cxn modelId="{828BED57-FE8A-4100-BF07-69B1A6FB285F}" type="presParOf" srcId="{28561819-36CE-4468-83B8-BED83F2B8483}" destId="{8F63608B-22B5-4461-A609-60EF573E56E2}" srcOrd="2" destOrd="0" presId="urn:microsoft.com/office/officeart/2016/7/layout/LinearArrowProcessNumbered"/>
    <dgm:cxn modelId="{230297E5-5973-4E15-AFD1-760EF7521F55}" type="presParOf" srcId="{28561819-36CE-4468-83B8-BED83F2B8483}" destId="{B6C3573B-8627-47F7-B705-8AD765730164}" srcOrd="3" destOrd="0" presId="urn:microsoft.com/office/officeart/2016/7/layout/LinearArrowProcessNumbered"/>
    <dgm:cxn modelId="{BB9D4897-060B-4907-A4F2-88D1EFC2772E}" type="presParOf" srcId="{B73440A5-2817-4718-A97C-F78B9DDD3D9E}" destId="{EC4A9E73-9FD1-431E-8B2E-5DB77E8CAD84}" srcOrd="2" destOrd="0" presId="urn:microsoft.com/office/officeart/2016/7/layout/LinearArrowProcessNumbered"/>
    <dgm:cxn modelId="{E457A7BA-A13F-48D3-83A8-42240F779BC8}" type="presParOf" srcId="{038B996F-EB96-4DDD-B89A-C6A8129C6601}" destId="{3CB1F668-B589-4AC1-B3D0-621BFEF31F62}" srcOrd="5" destOrd="0" presId="urn:microsoft.com/office/officeart/2016/7/layout/LinearArrowProcessNumbered"/>
    <dgm:cxn modelId="{967E9593-A4E3-4955-8FA7-6FB55F85A98B}" type="presParOf" srcId="{038B996F-EB96-4DDD-B89A-C6A8129C6601}" destId="{A322A9FC-C028-4D1F-8BE9-39B9C6DBAE83}" srcOrd="6" destOrd="0" presId="urn:microsoft.com/office/officeart/2016/7/layout/LinearArrowProcessNumbered"/>
    <dgm:cxn modelId="{DDA2790D-DBD0-41AE-8238-A4ED50F00226}" type="presParOf" srcId="{A322A9FC-C028-4D1F-8BE9-39B9C6DBAE83}" destId="{8A3FECA6-A0B1-44DF-984E-3A045A10F3EF}" srcOrd="0" destOrd="0" presId="urn:microsoft.com/office/officeart/2016/7/layout/LinearArrowProcessNumbered"/>
    <dgm:cxn modelId="{FBD55B97-6D76-49EA-AA00-7F29B33DA80D}" type="presParOf" srcId="{A322A9FC-C028-4D1F-8BE9-39B9C6DBAE83}" destId="{A2947E9A-9B60-4050-A57A-8E5417282021}" srcOrd="1" destOrd="0" presId="urn:microsoft.com/office/officeart/2016/7/layout/LinearArrowProcessNumbered"/>
    <dgm:cxn modelId="{F00EFDA3-B89B-4181-9241-B74F0EA4F3BF}" type="presParOf" srcId="{A2947E9A-9B60-4050-A57A-8E5417282021}" destId="{11218C05-E62A-4530-9FB4-1C6C063249D8}" srcOrd="0" destOrd="0" presId="urn:microsoft.com/office/officeart/2016/7/layout/LinearArrowProcessNumbered"/>
    <dgm:cxn modelId="{42AF63E1-06A9-4A24-89F1-930160DBFAA9}" type="presParOf" srcId="{A2947E9A-9B60-4050-A57A-8E5417282021}" destId="{D4421A9D-C334-4522-ADF0-63CFE4A07735}" srcOrd="1" destOrd="0" presId="urn:microsoft.com/office/officeart/2016/7/layout/LinearArrowProcessNumbered"/>
    <dgm:cxn modelId="{369687E3-1711-4842-9454-BD2C0C7B1061}" type="presParOf" srcId="{A2947E9A-9B60-4050-A57A-8E5417282021}" destId="{0168C418-CDD9-4F04-ABAE-0ADE97253232}" srcOrd="2" destOrd="0" presId="urn:microsoft.com/office/officeart/2016/7/layout/LinearArrowProcessNumbered"/>
    <dgm:cxn modelId="{78E2F556-E8C2-4AC8-B20E-3576B9C4A0C8}" type="presParOf" srcId="{A2947E9A-9B60-4050-A57A-8E5417282021}" destId="{235F79F1-17E6-4D88-B050-DD06C86744E8}" srcOrd="3" destOrd="0" presId="urn:microsoft.com/office/officeart/2016/7/layout/LinearArrowProcessNumbered"/>
    <dgm:cxn modelId="{CF92ABE7-7387-4F34-9594-B71667A949CE}" type="presParOf" srcId="{A322A9FC-C028-4D1F-8BE9-39B9C6DBAE83}" destId="{E44F49BA-F8E9-4413-A7A8-8F7CE8CB9191}" srcOrd="2" destOrd="0" presId="urn:microsoft.com/office/officeart/2016/7/layout/LinearArrowProcessNumbered"/>
    <dgm:cxn modelId="{564E29AF-5596-4408-9E47-2D5A566D193D}" type="presParOf" srcId="{038B996F-EB96-4DDD-B89A-C6A8129C6601}" destId="{43841082-9A6E-4EBC-9CC2-BC4F2AF26E66}" srcOrd="7" destOrd="0" presId="urn:microsoft.com/office/officeart/2016/7/layout/LinearArrowProcessNumbered"/>
    <dgm:cxn modelId="{8B78531E-D2D4-4C1D-8756-EEAEF436B19D}" type="presParOf" srcId="{038B996F-EB96-4DDD-B89A-C6A8129C6601}" destId="{72CD1444-5E08-48BA-90C8-3D78DD2E2FDB}" srcOrd="8" destOrd="0" presId="urn:microsoft.com/office/officeart/2016/7/layout/LinearArrowProcessNumbered"/>
    <dgm:cxn modelId="{80394BDC-F065-4050-A418-A1DFF9AA84ED}" type="presParOf" srcId="{72CD1444-5E08-48BA-90C8-3D78DD2E2FDB}" destId="{FA51646B-3DD8-4F9E-85B4-C072A657C089}" srcOrd="0" destOrd="0" presId="urn:microsoft.com/office/officeart/2016/7/layout/LinearArrowProcessNumbered"/>
    <dgm:cxn modelId="{A1298819-BFD7-4EA4-A889-CDF93D0FF714}" type="presParOf" srcId="{72CD1444-5E08-48BA-90C8-3D78DD2E2FDB}" destId="{7699568D-1716-4347-B1AE-9FFD8D01EF93}" srcOrd="1" destOrd="0" presId="urn:microsoft.com/office/officeart/2016/7/layout/LinearArrowProcessNumbered"/>
    <dgm:cxn modelId="{C118EE73-00E7-4DBE-ABB1-0E68E7AB2FA6}" type="presParOf" srcId="{7699568D-1716-4347-B1AE-9FFD8D01EF93}" destId="{5D328D51-B88C-4AAC-8975-CAAAE6A6D2FA}" srcOrd="0" destOrd="0" presId="urn:microsoft.com/office/officeart/2016/7/layout/LinearArrowProcessNumbered"/>
    <dgm:cxn modelId="{4CF6199D-429A-4F80-B9BA-D49E6A1A5094}" type="presParOf" srcId="{7699568D-1716-4347-B1AE-9FFD8D01EF93}" destId="{B25EDEE8-3B34-4D38-8482-C4E6D4767E13}" srcOrd="1" destOrd="0" presId="urn:microsoft.com/office/officeart/2016/7/layout/LinearArrowProcessNumbered"/>
    <dgm:cxn modelId="{D7C644B3-590F-4A68-A816-F9C0F354CDF4}" type="presParOf" srcId="{7699568D-1716-4347-B1AE-9FFD8D01EF93}" destId="{A55F3483-5814-4A08-946A-078C0389617A}" srcOrd="2" destOrd="0" presId="urn:microsoft.com/office/officeart/2016/7/layout/LinearArrowProcessNumbered"/>
    <dgm:cxn modelId="{CB69604F-B828-4B81-B343-0E0DA716FCC5}" type="presParOf" srcId="{7699568D-1716-4347-B1AE-9FFD8D01EF93}" destId="{E523E8A4-345D-4E36-A0F8-5B6BE760C19A}" srcOrd="3" destOrd="0" presId="urn:microsoft.com/office/officeart/2016/7/layout/LinearArrowProcessNumbered"/>
    <dgm:cxn modelId="{86C23466-4400-47CE-9231-FE3C768F5738}" type="presParOf" srcId="{72CD1444-5E08-48BA-90C8-3D78DD2E2FDB}" destId="{EDBE701D-9BC8-4CE7-9742-A36863D862FB}" srcOrd="2" destOrd="0" presId="urn:microsoft.com/office/officeart/2016/7/layout/LinearArrowProcessNumbered"/>
    <dgm:cxn modelId="{8D508D56-2ACA-4590-9B7B-A19F4C03679A}" type="presParOf" srcId="{038B996F-EB96-4DDD-B89A-C6A8129C6601}" destId="{D68E4B2E-10DA-4CE6-A153-B2077A7C2A72}" srcOrd="9" destOrd="0" presId="urn:microsoft.com/office/officeart/2016/7/layout/LinearArrowProcessNumbered"/>
    <dgm:cxn modelId="{5AF88DBB-AB43-4537-9A2D-B9DF32C2A5BC}" type="presParOf" srcId="{038B996F-EB96-4DDD-B89A-C6A8129C6601}" destId="{EE7542BC-7385-4BB9-BF18-47A59B3FDBA3}" srcOrd="10" destOrd="0" presId="urn:microsoft.com/office/officeart/2016/7/layout/LinearArrowProcessNumbered"/>
    <dgm:cxn modelId="{3188A0E1-BE7C-4CC2-9E46-EFA227690C2D}" type="presParOf" srcId="{EE7542BC-7385-4BB9-BF18-47A59B3FDBA3}" destId="{5ED0A2DE-AC29-4D19-95BF-66E3DCBB9911}" srcOrd="0" destOrd="0" presId="urn:microsoft.com/office/officeart/2016/7/layout/LinearArrowProcessNumbered"/>
    <dgm:cxn modelId="{5007C69B-877F-4062-BC3D-22B256BC7B0D}" type="presParOf" srcId="{EE7542BC-7385-4BB9-BF18-47A59B3FDBA3}" destId="{ED9CACEE-70C2-4068-9C98-41C9435F3208}" srcOrd="1" destOrd="0" presId="urn:microsoft.com/office/officeart/2016/7/layout/LinearArrowProcessNumbered"/>
    <dgm:cxn modelId="{7CD2E2DA-21C7-499F-AD26-BDF2DF9D776A}" type="presParOf" srcId="{ED9CACEE-70C2-4068-9C98-41C9435F3208}" destId="{A3F16C63-1562-45BB-A532-69655401582D}" srcOrd="0" destOrd="0" presId="urn:microsoft.com/office/officeart/2016/7/layout/LinearArrowProcessNumbered"/>
    <dgm:cxn modelId="{DE318C8C-8271-437E-B425-3C47CA0052AD}" type="presParOf" srcId="{ED9CACEE-70C2-4068-9C98-41C9435F3208}" destId="{19AE9AE3-1DDC-40D6-9D5E-FFC2BE5AA1EA}" srcOrd="1" destOrd="0" presId="urn:microsoft.com/office/officeart/2016/7/layout/LinearArrowProcessNumbered"/>
    <dgm:cxn modelId="{9387AF83-2CA0-4456-BCBD-2693D5793B95}" type="presParOf" srcId="{ED9CACEE-70C2-4068-9C98-41C9435F3208}" destId="{114CB5F4-D6FE-4E20-BC17-3A186D29523A}" srcOrd="2" destOrd="0" presId="urn:microsoft.com/office/officeart/2016/7/layout/LinearArrowProcessNumbered"/>
    <dgm:cxn modelId="{CBC976FD-4F03-44A0-A547-9E56428AACF5}" type="presParOf" srcId="{ED9CACEE-70C2-4068-9C98-41C9435F3208}" destId="{54FCB5D4-844E-4D62-A99D-92DCCBEA5078}" srcOrd="3" destOrd="0" presId="urn:microsoft.com/office/officeart/2016/7/layout/LinearArrowProcessNumbered"/>
    <dgm:cxn modelId="{39E01F7A-C2E4-429C-8B53-4DB057DDB66C}" type="presParOf" srcId="{EE7542BC-7385-4BB9-BF18-47A59B3FDBA3}" destId="{CB51C511-3D5F-450B-8D32-C6C0E946A211}"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6E36F-41F6-420E-9B5A-6A0E12AC8136}" type="doc">
      <dgm:prSet loTypeId="urn:microsoft.com/office/officeart/2005/8/layout/pyramid2" loCatId="list" qsTypeId="urn:microsoft.com/office/officeart/2005/8/quickstyle/simple1" qsCatId="simple" csTypeId="urn:microsoft.com/office/officeart/2005/8/colors/colorful3" csCatId="colorful" phldr="1"/>
      <dgm:spPr/>
    </dgm:pt>
    <dgm:pt modelId="{FA0DE5B0-4590-4170-8563-6EFDA12F6FF0}">
      <dgm:prSet phldrT="[Text]"/>
      <dgm:spPr/>
      <dgm:t>
        <a:bodyPr/>
        <a:lstStyle/>
        <a:p>
          <a:r>
            <a:rPr lang="en-US" dirty="0" err="1"/>
            <a:t>Bioproducts</a:t>
          </a:r>
          <a:endParaRPr lang="en-US" dirty="0"/>
        </a:p>
      </dgm:t>
    </dgm:pt>
    <dgm:pt modelId="{4FF5B508-9B21-4271-943E-D1097627D79E}" type="parTrans" cxnId="{CA9370F2-BC6A-4A70-BAEC-938A3F03C05F}">
      <dgm:prSet/>
      <dgm:spPr/>
      <dgm:t>
        <a:bodyPr/>
        <a:lstStyle/>
        <a:p>
          <a:endParaRPr lang="en-US"/>
        </a:p>
      </dgm:t>
    </dgm:pt>
    <dgm:pt modelId="{0A7B7AE1-92D0-413D-918B-9C56D478D40F}" type="sibTrans" cxnId="{CA9370F2-BC6A-4A70-BAEC-938A3F03C05F}">
      <dgm:prSet/>
      <dgm:spPr/>
      <dgm:t>
        <a:bodyPr/>
        <a:lstStyle/>
        <a:p>
          <a:endParaRPr lang="en-US"/>
        </a:p>
      </dgm:t>
    </dgm:pt>
    <dgm:pt modelId="{0C752FC4-0CC6-4787-9BDA-0C355473E889}">
      <dgm:prSet phldrT="[Text]"/>
      <dgm:spPr/>
      <dgm:t>
        <a:bodyPr/>
        <a:lstStyle/>
        <a:p>
          <a:r>
            <a:rPr lang="en-US" dirty="0"/>
            <a:t>Bioenergy</a:t>
          </a:r>
        </a:p>
      </dgm:t>
    </dgm:pt>
    <dgm:pt modelId="{0BC6BBC6-BD53-42C1-B3ED-BE9F57917813}" type="parTrans" cxnId="{99B5A15C-BFB7-4AE6-A820-699F22D26CFD}">
      <dgm:prSet/>
      <dgm:spPr/>
      <dgm:t>
        <a:bodyPr/>
        <a:lstStyle/>
        <a:p>
          <a:endParaRPr lang="en-US"/>
        </a:p>
      </dgm:t>
    </dgm:pt>
    <dgm:pt modelId="{03752C09-44D3-46DD-95D9-FC918F841D0C}" type="sibTrans" cxnId="{99B5A15C-BFB7-4AE6-A820-699F22D26CFD}">
      <dgm:prSet/>
      <dgm:spPr/>
      <dgm:t>
        <a:bodyPr/>
        <a:lstStyle/>
        <a:p>
          <a:endParaRPr lang="en-US"/>
        </a:p>
      </dgm:t>
    </dgm:pt>
    <dgm:pt modelId="{E7B48CEE-494F-4190-82DA-C7B754E7915C}">
      <dgm:prSet phldrT="[Text]"/>
      <dgm:spPr/>
      <dgm:t>
        <a:bodyPr/>
        <a:lstStyle/>
        <a:p>
          <a:r>
            <a:rPr lang="en-US" dirty="0"/>
            <a:t>Pulp and Paper</a:t>
          </a:r>
        </a:p>
      </dgm:t>
    </dgm:pt>
    <dgm:pt modelId="{7C030FC5-9CBF-492E-BCC3-6249B63FCB8C}" type="parTrans" cxnId="{BAF92507-6546-4596-B7A4-9E3481E03030}">
      <dgm:prSet/>
      <dgm:spPr/>
      <dgm:t>
        <a:bodyPr/>
        <a:lstStyle/>
        <a:p>
          <a:endParaRPr lang="en-US"/>
        </a:p>
      </dgm:t>
    </dgm:pt>
    <dgm:pt modelId="{3A33E008-2FE6-46CC-8F6D-1F4E0CCEB017}" type="sibTrans" cxnId="{BAF92507-6546-4596-B7A4-9E3481E03030}">
      <dgm:prSet/>
      <dgm:spPr/>
      <dgm:t>
        <a:bodyPr/>
        <a:lstStyle/>
        <a:p>
          <a:endParaRPr lang="en-US"/>
        </a:p>
      </dgm:t>
    </dgm:pt>
    <dgm:pt modelId="{2CD45201-3F00-44C1-B7DC-D2379BACC3E3}">
      <dgm:prSet phldrT="[Text]"/>
      <dgm:spPr/>
      <dgm:t>
        <a:bodyPr/>
        <a:lstStyle/>
        <a:p>
          <a:r>
            <a:rPr lang="en-US" dirty="0"/>
            <a:t>Wood Products</a:t>
          </a:r>
        </a:p>
      </dgm:t>
    </dgm:pt>
    <dgm:pt modelId="{057BC48B-57B6-4FFD-AF19-31187835E8C4}" type="parTrans" cxnId="{10D5B4AF-D7F9-4B1A-878F-299A55B5182F}">
      <dgm:prSet/>
      <dgm:spPr/>
      <dgm:t>
        <a:bodyPr/>
        <a:lstStyle/>
        <a:p>
          <a:endParaRPr lang="en-US"/>
        </a:p>
      </dgm:t>
    </dgm:pt>
    <dgm:pt modelId="{587271BF-990E-4580-893B-F8A26C045501}" type="sibTrans" cxnId="{10D5B4AF-D7F9-4B1A-878F-299A55B5182F}">
      <dgm:prSet/>
      <dgm:spPr/>
      <dgm:t>
        <a:bodyPr/>
        <a:lstStyle/>
        <a:p>
          <a:endParaRPr lang="en-US"/>
        </a:p>
      </dgm:t>
    </dgm:pt>
    <dgm:pt modelId="{BB2CD50C-3536-4E1B-B313-CF5FFA39469B}" type="pres">
      <dgm:prSet presAssocID="{3EE6E36F-41F6-420E-9B5A-6A0E12AC8136}" presName="compositeShape" presStyleCnt="0">
        <dgm:presLayoutVars>
          <dgm:dir/>
          <dgm:resizeHandles/>
        </dgm:presLayoutVars>
      </dgm:prSet>
      <dgm:spPr/>
    </dgm:pt>
    <dgm:pt modelId="{CFD8590F-82C8-4EB8-8B45-0FCE3CEAE0E2}" type="pres">
      <dgm:prSet presAssocID="{3EE6E36F-41F6-420E-9B5A-6A0E12AC8136}" presName="pyramid" presStyleLbl="node1" presStyleIdx="0" presStyleCnt="1" custLinFactNeighborX="2394" custLinFactNeighborY="-652">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pt>
    <dgm:pt modelId="{E0EC8C7F-530F-4A0D-80F9-9ADD496C3CAD}" type="pres">
      <dgm:prSet presAssocID="{3EE6E36F-41F6-420E-9B5A-6A0E12AC8136}" presName="theList" presStyleCnt="0"/>
      <dgm:spPr/>
    </dgm:pt>
    <dgm:pt modelId="{A8FEABA0-5A28-4A91-9A78-7536C120E4A1}" type="pres">
      <dgm:prSet presAssocID="{FA0DE5B0-4590-4170-8563-6EFDA12F6FF0}" presName="aNode" presStyleLbl="fgAcc1" presStyleIdx="0" presStyleCnt="4">
        <dgm:presLayoutVars>
          <dgm:bulletEnabled val="1"/>
        </dgm:presLayoutVars>
      </dgm:prSet>
      <dgm:spPr/>
    </dgm:pt>
    <dgm:pt modelId="{B393FF1C-2EA4-4404-8D7E-E2ADDC5DBEBA}" type="pres">
      <dgm:prSet presAssocID="{FA0DE5B0-4590-4170-8563-6EFDA12F6FF0}" presName="aSpace" presStyleCnt="0"/>
      <dgm:spPr/>
    </dgm:pt>
    <dgm:pt modelId="{B830E97C-0C05-4D31-B1CB-5B922292AFFB}" type="pres">
      <dgm:prSet presAssocID="{0C752FC4-0CC6-4787-9BDA-0C355473E889}" presName="aNode" presStyleLbl="fgAcc1" presStyleIdx="1" presStyleCnt="4">
        <dgm:presLayoutVars>
          <dgm:bulletEnabled val="1"/>
        </dgm:presLayoutVars>
      </dgm:prSet>
      <dgm:spPr/>
    </dgm:pt>
    <dgm:pt modelId="{4062D02F-3C28-437B-9C9B-2761F17E93CE}" type="pres">
      <dgm:prSet presAssocID="{0C752FC4-0CC6-4787-9BDA-0C355473E889}" presName="aSpace" presStyleCnt="0"/>
      <dgm:spPr/>
    </dgm:pt>
    <dgm:pt modelId="{C9C5B6B0-3517-4927-B6EE-E3622E3BDD84}" type="pres">
      <dgm:prSet presAssocID="{E7B48CEE-494F-4190-82DA-C7B754E7915C}" presName="aNode" presStyleLbl="fgAcc1" presStyleIdx="2" presStyleCnt="4">
        <dgm:presLayoutVars>
          <dgm:bulletEnabled val="1"/>
        </dgm:presLayoutVars>
      </dgm:prSet>
      <dgm:spPr/>
    </dgm:pt>
    <dgm:pt modelId="{05072C81-F0AC-465D-AE1C-3B7C4EFAD616}" type="pres">
      <dgm:prSet presAssocID="{E7B48CEE-494F-4190-82DA-C7B754E7915C}" presName="aSpace" presStyleCnt="0"/>
      <dgm:spPr/>
    </dgm:pt>
    <dgm:pt modelId="{56F19707-D47D-4EB0-960A-35F0DA58CA80}" type="pres">
      <dgm:prSet presAssocID="{2CD45201-3F00-44C1-B7DC-D2379BACC3E3}" presName="aNode" presStyleLbl="fgAcc1" presStyleIdx="3" presStyleCnt="4">
        <dgm:presLayoutVars>
          <dgm:bulletEnabled val="1"/>
        </dgm:presLayoutVars>
      </dgm:prSet>
      <dgm:spPr/>
    </dgm:pt>
    <dgm:pt modelId="{7A16DE41-4C41-49C2-9068-8C6A2553C98A}" type="pres">
      <dgm:prSet presAssocID="{2CD45201-3F00-44C1-B7DC-D2379BACC3E3}" presName="aSpace" presStyleCnt="0"/>
      <dgm:spPr/>
    </dgm:pt>
  </dgm:ptLst>
  <dgm:cxnLst>
    <dgm:cxn modelId="{BAF92507-6546-4596-B7A4-9E3481E03030}" srcId="{3EE6E36F-41F6-420E-9B5A-6A0E12AC8136}" destId="{E7B48CEE-494F-4190-82DA-C7B754E7915C}" srcOrd="2" destOrd="0" parTransId="{7C030FC5-9CBF-492E-BCC3-6249B63FCB8C}" sibTransId="{3A33E008-2FE6-46CC-8F6D-1F4E0CCEB017}"/>
    <dgm:cxn modelId="{B3910008-DAD8-4658-A234-217E1FDED0E9}" type="presOf" srcId="{3EE6E36F-41F6-420E-9B5A-6A0E12AC8136}" destId="{BB2CD50C-3536-4E1B-B313-CF5FFA39469B}" srcOrd="0" destOrd="0" presId="urn:microsoft.com/office/officeart/2005/8/layout/pyramid2"/>
    <dgm:cxn modelId="{99B5A15C-BFB7-4AE6-A820-699F22D26CFD}" srcId="{3EE6E36F-41F6-420E-9B5A-6A0E12AC8136}" destId="{0C752FC4-0CC6-4787-9BDA-0C355473E889}" srcOrd="1" destOrd="0" parTransId="{0BC6BBC6-BD53-42C1-B3ED-BE9F57917813}" sibTransId="{03752C09-44D3-46DD-95D9-FC918F841D0C}"/>
    <dgm:cxn modelId="{3E350E44-C31B-4E35-9843-88313BF8CE77}" type="presOf" srcId="{FA0DE5B0-4590-4170-8563-6EFDA12F6FF0}" destId="{A8FEABA0-5A28-4A91-9A78-7536C120E4A1}" srcOrd="0" destOrd="0" presId="urn:microsoft.com/office/officeart/2005/8/layout/pyramid2"/>
    <dgm:cxn modelId="{C15C8277-B621-42CD-BCE2-888A70E1A414}" type="presOf" srcId="{0C752FC4-0CC6-4787-9BDA-0C355473E889}" destId="{B830E97C-0C05-4D31-B1CB-5B922292AFFB}" srcOrd="0" destOrd="0" presId="urn:microsoft.com/office/officeart/2005/8/layout/pyramid2"/>
    <dgm:cxn modelId="{42A86994-0CDA-4EAD-994C-953BC25518AA}" type="presOf" srcId="{E7B48CEE-494F-4190-82DA-C7B754E7915C}" destId="{C9C5B6B0-3517-4927-B6EE-E3622E3BDD84}" srcOrd="0" destOrd="0" presId="urn:microsoft.com/office/officeart/2005/8/layout/pyramid2"/>
    <dgm:cxn modelId="{10D5B4AF-D7F9-4B1A-878F-299A55B5182F}" srcId="{3EE6E36F-41F6-420E-9B5A-6A0E12AC8136}" destId="{2CD45201-3F00-44C1-B7DC-D2379BACC3E3}" srcOrd="3" destOrd="0" parTransId="{057BC48B-57B6-4FFD-AF19-31187835E8C4}" sibTransId="{587271BF-990E-4580-893B-F8A26C045501}"/>
    <dgm:cxn modelId="{02CAA8E7-F183-4D9D-8E90-C7C7A883E311}" type="presOf" srcId="{2CD45201-3F00-44C1-B7DC-D2379BACC3E3}" destId="{56F19707-D47D-4EB0-960A-35F0DA58CA80}" srcOrd="0" destOrd="0" presId="urn:microsoft.com/office/officeart/2005/8/layout/pyramid2"/>
    <dgm:cxn modelId="{CA9370F2-BC6A-4A70-BAEC-938A3F03C05F}" srcId="{3EE6E36F-41F6-420E-9B5A-6A0E12AC8136}" destId="{FA0DE5B0-4590-4170-8563-6EFDA12F6FF0}" srcOrd="0" destOrd="0" parTransId="{4FF5B508-9B21-4271-943E-D1097627D79E}" sibTransId="{0A7B7AE1-92D0-413D-918B-9C56D478D40F}"/>
    <dgm:cxn modelId="{A79303ED-D7BA-4030-A6E9-987E8D482B40}" type="presParOf" srcId="{BB2CD50C-3536-4E1B-B313-CF5FFA39469B}" destId="{CFD8590F-82C8-4EB8-8B45-0FCE3CEAE0E2}" srcOrd="0" destOrd="0" presId="urn:microsoft.com/office/officeart/2005/8/layout/pyramid2"/>
    <dgm:cxn modelId="{6CA59599-D0B1-4AC6-AEE9-09749AF610BB}" type="presParOf" srcId="{BB2CD50C-3536-4E1B-B313-CF5FFA39469B}" destId="{E0EC8C7F-530F-4A0D-80F9-9ADD496C3CAD}" srcOrd="1" destOrd="0" presId="urn:microsoft.com/office/officeart/2005/8/layout/pyramid2"/>
    <dgm:cxn modelId="{00D3FDDC-884F-4EF4-83AA-FC65D930348E}" type="presParOf" srcId="{E0EC8C7F-530F-4A0D-80F9-9ADD496C3CAD}" destId="{A8FEABA0-5A28-4A91-9A78-7536C120E4A1}" srcOrd="0" destOrd="0" presId="urn:microsoft.com/office/officeart/2005/8/layout/pyramid2"/>
    <dgm:cxn modelId="{C6E9E454-B927-4F8B-ACDD-F6E9517B4E41}" type="presParOf" srcId="{E0EC8C7F-530F-4A0D-80F9-9ADD496C3CAD}" destId="{B393FF1C-2EA4-4404-8D7E-E2ADDC5DBEBA}" srcOrd="1" destOrd="0" presId="urn:microsoft.com/office/officeart/2005/8/layout/pyramid2"/>
    <dgm:cxn modelId="{E63C6D53-0F68-40F3-8597-47FC8AEE544A}" type="presParOf" srcId="{E0EC8C7F-530F-4A0D-80F9-9ADD496C3CAD}" destId="{B830E97C-0C05-4D31-B1CB-5B922292AFFB}" srcOrd="2" destOrd="0" presId="urn:microsoft.com/office/officeart/2005/8/layout/pyramid2"/>
    <dgm:cxn modelId="{217D7EB3-3223-45B8-ACEE-BFF31F6445DC}" type="presParOf" srcId="{E0EC8C7F-530F-4A0D-80F9-9ADD496C3CAD}" destId="{4062D02F-3C28-437B-9C9B-2761F17E93CE}" srcOrd="3" destOrd="0" presId="urn:microsoft.com/office/officeart/2005/8/layout/pyramid2"/>
    <dgm:cxn modelId="{8C33F30A-1686-4BC4-955E-1097F697DCD9}" type="presParOf" srcId="{E0EC8C7F-530F-4A0D-80F9-9ADD496C3CAD}" destId="{C9C5B6B0-3517-4927-B6EE-E3622E3BDD84}" srcOrd="4" destOrd="0" presId="urn:microsoft.com/office/officeart/2005/8/layout/pyramid2"/>
    <dgm:cxn modelId="{4C3640F5-D95C-497A-905E-A313E486079A}" type="presParOf" srcId="{E0EC8C7F-530F-4A0D-80F9-9ADD496C3CAD}" destId="{05072C81-F0AC-465D-AE1C-3B7C4EFAD616}" srcOrd="5" destOrd="0" presId="urn:microsoft.com/office/officeart/2005/8/layout/pyramid2"/>
    <dgm:cxn modelId="{848FB5B3-D467-4D2C-B0F5-108BBB769B97}" type="presParOf" srcId="{E0EC8C7F-530F-4A0D-80F9-9ADD496C3CAD}" destId="{56F19707-D47D-4EB0-960A-35F0DA58CA80}" srcOrd="6" destOrd="0" presId="urn:microsoft.com/office/officeart/2005/8/layout/pyramid2"/>
    <dgm:cxn modelId="{F3AA5C62-723C-427A-8B1E-DAC2EBC9B963}" type="presParOf" srcId="{E0EC8C7F-530F-4A0D-80F9-9ADD496C3CAD}" destId="{7A16DE41-4C41-49C2-9068-8C6A2553C98A}"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7F9240-DCDD-44A9-AD80-D6584123841C}"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2C5F892F-B4BD-48FE-89DD-353AF38F4FCB}">
      <dgm:prSet phldrT="[Text]" custT="1"/>
      <dgm:spPr>
        <a:solidFill>
          <a:srgbClr val="0070C0"/>
        </a:solidFill>
      </dgm:spPr>
      <dgm:t>
        <a:bodyPr/>
        <a:lstStyle/>
        <a:p>
          <a:r>
            <a:rPr lang="en-US" sz="1600" b="1" dirty="0"/>
            <a:t>Biomass Cultivation</a:t>
          </a:r>
        </a:p>
      </dgm:t>
    </dgm:pt>
    <dgm:pt modelId="{D0E3C65C-DD01-4A4F-A088-1DA6468B5B97}" type="parTrans" cxnId="{83F7CF32-B853-4C96-84A0-0BD6C7725AD5}">
      <dgm:prSet/>
      <dgm:spPr/>
      <dgm:t>
        <a:bodyPr/>
        <a:lstStyle/>
        <a:p>
          <a:endParaRPr lang="en-US"/>
        </a:p>
      </dgm:t>
    </dgm:pt>
    <dgm:pt modelId="{8443978F-7503-4B44-B85C-F2AEEA07ADC0}" type="sibTrans" cxnId="{83F7CF32-B853-4C96-84A0-0BD6C7725AD5}">
      <dgm:prSet/>
      <dgm:spPr/>
      <dgm:t>
        <a:bodyPr/>
        <a:lstStyle/>
        <a:p>
          <a:endParaRPr lang="en-US"/>
        </a:p>
      </dgm:t>
    </dgm:pt>
    <dgm:pt modelId="{730056AA-9053-45E8-9659-C3D81C665569}">
      <dgm:prSet phldrT="[Text]" custT="1"/>
      <dgm:spPr>
        <a:solidFill>
          <a:srgbClr val="F8A536"/>
        </a:solidFill>
      </dgm:spPr>
      <dgm:t>
        <a:bodyPr/>
        <a:lstStyle/>
        <a:p>
          <a:r>
            <a:rPr lang="en-US" sz="1600" b="1" dirty="0"/>
            <a:t>Biomass</a:t>
          </a:r>
          <a:r>
            <a:rPr lang="en-US" sz="1000" dirty="0"/>
            <a:t> </a:t>
          </a:r>
          <a:r>
            <a:rPr lang="en-US" sz="1600" b="1" dirty="0"/>
            <a:t>Production</a:t>
          </a:r>
        </a:p>
      </dgm:t>
    </dgm:pt>
    <dgm:pt modelId="{3638E15F-B0F4-4B8C-AAEE-202BB94C4535}" type="parTrans" cxnId="{5067CF15-130C-4375-BDD4-78E81D93E520}">
      <dgm:prSet/>
      <dgm:spPr/>
      <dgm:t>
        <a:bodyPr/>
        <a:lstStyle/>
        <a:p>
          <a:endParaRPr lang="en-US"/>
        </a:p>
      </dgm:t>
    </dgm:pt>
    <dgm:pt modelId="{54FD5297-0498-4004-A2C2-36B1C3A3B02E}" type="sibTrans" cxnId="{5067CF15-130C-4375-BDD4-78E81D93E520}">
      <dgm:prSet/>
      <dgm:spPr/>
      <dgm:t>
        <a:bodyPr/>
        <a:lstStyle/>
        <a:p>
          <a:endParaRPr lang="en-US"/>
        </a:p>
      </dgm:t>
    </dgm:pt>
    <dgm:pt modelId="{0F0EB92B-DFF1-4A9B-8F6E-6DE274E007F8}">
      <dgm:prSet phldrT="[Text]" custT="1"/>
      <dgm:spPr>
        <a:solidFill>
          <a:srgbClr val="339966"/>
        </a:solidFill>
      </dgm:spPr>
      <dgm:t>
        <a:bodyPr/>
        <a:lstStyle/>
        <a:p>
          <a:r>
            <a:rPr lang="en-US" sz="1600" b="1"/>
            <a:t>Biomass</a:t>
          </a:r>
          <a:r>
            <a:rPr lang="en-US" sz="1600"/>
            <a:t> </a:t>
          </a:r>
          <a:r>
            <a:rPr lang="en-US" sz="1600" b="1"/>
            <a:t>Conversion</a:t>
          </a:r>
          <a:endParaRPr lang="en-US" sz="1600" b="1" dirty="0"/>
        </a:p>
      </dgm:t>
    </dgm:pt>
    <dgm:pt modelId="{78599D75-2445-4DA7-B989-F77741ED3704}" type="parTrans" cxnId="{4154CFB0-2FED-40C4-90A9-2A989C46F2C3}">
      <dgm:prSet/>
      <dgm:spPr/>
      <dgm:t>
        <a:bodyPr/>
        <a:lstStyle/>
        <a:p>
          <a:endParaRPr lang="en-US"/>
        </a:p>
      </dgm:t>
    </dgm:pt>
    <dgm:pt modelId="{75F355C8-89AC-4158-8234-57386A10FDF0}" type="sibTrans" cxnId="{4154CFB0-2FED-40C4-90A9-2A989C46F2C3}">
      <dgm:prSet/>
      <dgm:spPr/>
      <dgm:t>
        <a:bodyPr/>
        <a:lstStyle/>
        <a:p>
          <a:endParaRPr lang="en-US"/>
        </a:p>
      </dgm:t>
    </dgm:pt>
    <dgm:pt modelId="{4E4D564F-DEA4-4989-8E16-F7D69C81123D}">
      <dgm:prSet phldrT="[Text]" custT="1"/>
      <dgm:spPr>
        <a:solidFill>
          <a:srgbClr val="800080"/>
        </a:solidFill>
      </dgm:spPr>
      <dgm:t>
        <a:bodyPr/>
        <a:lstStyle/>
        <a:p>
          <a:r>
            <a:rPr lang="en-US" sz="1600" b="1"/>
            <a:t>Use</a:t>
          </a:r>
          <a:r>
            <a:rPr lang="en-US" sz="2000"/>
            <a:t> </a:t>
          </a:r>
          <a:r>
            <a:rPr lang="en-US" sz="1600" b="1"/>
            <a:t>Phase</a:t>
          </a:r>
          <a:endParaRPr lang="en-US" sz="1600" b="1" dirty="0"/>
        </a:p>
      </dgm:t>
    </dgm:pt>
    <dgm:pt modelId="{51CE1997-4DC9-4C0E-B23B-0104687384EB}" type="parTrans" cxnId="{3D1DEF8D-8AB8-45BE-9DB7-BDDEDFEBD396}">
      <dgm:prSet/>
      <dgm:spPr/>
      <dgm:t>
        <a:bodyPr/>
        <a:lstStyle/>
        <a:p>
          <a:endParaRPr lang="en-US"/>
        </a:p>
      </dgm:t>
    </dgm:pt>
    <dgm:pt modelId="{01E1247C-911A-4A30-8522-D70D2FCC8498}" type="sibTrans" cxnId="{3D1DEF8D-8AB8-45BE-9DB7-BDDEDFEBD396}">
      <dgm:prSet/>
      <dgm:spPr/>
      <dgm:t>
        <a:bodyPr/>
        <a:lstStyle/>
        <a:p>
          <a:endParaRPr lang="en-US"/>
        </a:p>
      </dgm:t>
    </dgm:pt>
    <dgm:pt modelId="{8E18FE63-90CE-460A-A249-233DA8E8BEBE}">
      <dgm:prSet phldrT="[Text]" custT="1"/>
      <dgm:spPr>
        <a:solidFill>
          <a:srgbClr val="7381AD"/>
        </a:solidFill>
      </dgm:spPr>
      <dgm:t>
        <a:bodyPr/>
        <a:lstStyle/>
        <a:p>
          <a:r>
            <a:rPr lang="en-US" sz="1600" b="1" dirty="0"/>
            <a:t>End of Life</a:t>
          </a:r>
        </a:p>
      </dgm:t>
    </dgm:pt>
    <dgm:pt modelId="{CFDC5DF5-E05B-46BF-88A8-B384FE4338C0}" type="parTrans" cxnId="{1F0033CE-6909-463A-93C9-F7A9DE4EC286}">
      <dgm:prSet/>
      <dgm:spPr/>
      <dgm:t>
        <a:bodyPr/>
        <a:lstStyle/>
        <a:p>
          <a:endParaRPr lang="en-US"/>
        </a:p>
      </dgm:t>
    </dgm:pt>
    <dgm:pt modelId="{988270DF-1E5B-4D7F-880F-6A5C513CE8FE}" type="sibTrans" cxnId="{1F0033CE-6909-463A-93C9-F7A9DE4EC286}">
      <dgm:prSet/>
      <dgm:spPr/>
      <dgm:t>
        <a:bodyPr/>
        <a:lstStyle/>
        <a:p>
          <a:endParaRPr lang="en-US"/>
        </a:p>
      </dgm:t>
    </dgm:pt>
    <dgm:pt modelId="{A59637A7-CEEF-4D6B-BB18-276BE4F1C065}" type="pres">
      <dgm:prSet presAssocID="{4B7F9240-DCDD-44A9-AD80-D6584123841C}" presName="Name0" presStyleCnt="0">
        <dgm:presLayoutVars>
          <dgm:dir/>
          <dgm:resizeHandles val="exact"/>
        </dgm:presLayoutVars>
      </dgm:prSet>
      <dgm:spPr/>
    </dgm:pt>
    <dgm:pt modelId="{AF888775-0E2C-4148-9894-0006430D1D08}" type="pres">
      <dgm:prSet presAssocID="{4B7F9240-DCDD-44A9-AD80-D6584123841C}" presName="cycle" presStyleCnt="0"/>
      <dgm:spPr/>
    </dgm:pt>
    <dgm:pt modelId="{F1F9289C-0CB5-483B-B1F0-B5419E4B6DED}" type="pres">
      <dgm:prSet presAssocID="{2C5F892F-B4BD-48FE-89DD-353AF38F4FCB}" presName="nodeFirstNode" presStyleLbl="node1" presStyleIdx="0" presStyleCnt="5" custScaleX="63975" custScaleY="52790">
        <dgm:presLayoutVars>
          <dgm:bulletEnabled val="1"/>
        </dgm:presLayoutVars>
      </dgm:prSet>
      <dgm:spPr/>
    </dgm:pt>
    <dgm:pt modelId="{2143F134-1B23-4955-855C-E7C6BE432A67}" type="pres">
      <dgm:prSet presAssocID="{8443978F-7503-4B44-B85C-F2AEEA07ADC0}" presName="sibTransFirstNode" presStyleLbl="bgShp" presStyleIdx="0" presStyleCnt="1" custLinFactNeighborX="-1107" custLinFactNeighborY="-799"/>
      <dgm:spPr/>
    </dgm:pt>
    <dgm:pt modelId="{2B0D5D2D-D982-4613-8F88-920B41B29B19}" type="pres">
      <dgm:prSet presAssocID="{730056AA-9053-45E8-9659-C3D81C665569}" presName="nodeFollowingNodes" presStyleLbl="node1" presStyleIdx="1" presStyleCnt="5" custScaleX="57465" custScaleY="48068" custRadScaleRad="108379" custRadScaleInc="2369">
        <dgm:presLayoutVars>
          <dgm:bulletEnabled val="1"/>
        </dgm:presLayoutVars>
      </dgm:prSet>
      <dgm:spPr/>
    </dgm:pt>
    <dgm:pt modelId="{A069F349-CCB5-4612-97D1-65C79DFB4F94}" type="pres">
      <dgm:prSet presAssocID="{0F0EB92B-DFF1-4A9B-8F6E-6DE274E007F8}" presName="nodeFollowingNodes" presStyleLbl="node1" presStyleIdx="2" presStyleCnt="5" custScaleX="68388" custScaleY="51901">
        <dgm:presLayoutVars>
          <dgm:bulletEnabled val="1"/>
        </dgm:presLayoutVars>
      </dgm:prSet>
      <dgm:spPr/>
    </dgm:pt>
    <dgm:pt modelId="{EA776843-317D-45F1-8B57-2D3185B1477D}" type="pres">
      <dgm:prSet presAssocID="{4E4D564F-DEA4-4989-8E16-F7D69C81123D}" presName="nodeFollowingNodes" presStyleLbl="node1" presStyleIdx="3" presStyleCnt="5" custScaleX="67284" custScaleY="53621">
        <dgm:presLayoutVars>
          <dgm:bulletEnabled val="1"/>
        </dgm:presLayoutVars>
      </dgm:prSet>
      <dgm:spPr/>
    </dgm:pt>
    <dgm:pt modelId="{FF2F7EF4-2B3E-4A6C-A092-31D936B4C04C}" type="pres">
      <dgm:prSet presAssocID="{8E18FE63-90CE-460A-A249-233DA8E8BEBE}" presName="nodeFollowingNodes" presStyleLbl="node1" presStyleIdx="4" presStyleCnt="5" custScaleX="67236" custScaleY="50361" custRadScaleRad="99922" custRadScaleInc="-231">
        <dgm:presLayoutVars>
          <dgm:bulletEnabled val="1"/>
        </dgm:presLayoutVars>
      </dgm:prSet>
      <dgm:spPr/>
    </dgm:pt>
  </dgm:ptLst>
  <dgm:cxnLst>
    <dgm:cxn modelId="{48504D15-DD70-4E54-8E8D-3C5E6477373E}" type="presOf" srcId="{4B7F9240-DCDD-44A9-AD80-D6584123841C}" destId="{A59637A7-CEEF-4D6B-BB18-276BE4F1C065}" srcOrd="0" destOrd="0" presId="urn:microsoft.com/office/officeart/2005/8/layout/cycle3"/>
    <dgm:cxn modelId="{5067CF15-130C-4375-BDD4-78E81D93E520}" srcId="{4B7F9240-DCDD-44A9-AD80-D6584123841C}" destId="{730056AA-9053-45E8-9659-C3D81C665569}" srcOrd="1" destOrd="0" parTransId="{3638E15F-B0F4-4B8C-AAEE-202BB94C4535}" sibTransId="{54FD5297-0498-4004-A2C2-36B1C3A3B02E}"/>
    <dgm:cxn modelId="{4A98242F-93CF-4170-9CE4-E06A17AC6461}" type="presOf" srcId="{730056AA-9053-45E8-9659-C3D81C665569}" destId="{2B0D5D2D-D982-4613-8F88-920B41B29B19}" srcOrd="0" destOrd="0" presId="urn:microsoft.com/office/officeart/2005/8/layout/cycle3"/>
    <dgm:cxn modelId="{83F7CF32-B853-4C96-84A0-0BD6C7725AD5}" srcId="{4B7F9240-DCDD-44A9-AD80-D6584123841C}" destId="{2C5F892F-B4BD-48FE-89DD-353AF38F4FCB}" srcOrd="0" destOrd="0" parTransId="{D0E3C65C-DD01-4A4F-A088-1DA6468B5B97}" sibTransId="{8443978F-7503-4B44-B85C-F2AEEA07ADC0}"/>
    <dgm:cxn modelId="{961E4460-BFE0-4529-8918-25A03B4E55BE}" type="presOf" srcId="{8E18FE63-90CE-460A-A249-233DA8E8BEBE}" destId="{FF2F7EF4-2B3E-4A6C-A092-31D936B4C04C}" srcOrd="0" destOrd="0" presId="urn:microsoft.com/office/officeart/2005/8/layout/cycle3"/>
    <dgm:cxn modelId="{F2DA2D6D-3022-438E-B1D1-A88CE8D4E014}" type="presOf" srcId="{4E4D564F-DEA4-4989-8E16-F7D69C81123D}" destId="{EA776843-317D-45F1-8B57-2D3185B1477D}" srcOrd="0" destOrd="0" presId="urn:microsoft.com/office/officeart/2005/8/layout/cycle3"/>
    <dgm:cxn modelId="{6BDBC679-11FE-4C03-B9BD-746B38AC35A0}" type="presOf" srcId="{8443978F-7503-4B44-B85C-F2AEEA07ADC0}" destId="{2143F134-1B23-4955-855C-E7C6BE432A67}" srcOrd="0" destOrd="0" presId="urn:microsoft.com/office/officeart/2005/8/layout/cycle3"/>
    <dgm:cxn modelId="{3D1DEF8D-8AB8-45BE-9DB7-BDDEDFEBD396}" srcId="{4B7F9240-DCDD-44A9-AD80-D6584123841C}" destId="{4E4D564F-DEA4-4989-8E16-F7D69C81123D}" srcOrd="3" destOrd="0" parTransId="{51CE1997-4DC9-4C0E-B23B-0104687384EB}" sibTransId="{01E1247C-911A-4A30-8522-D70D2FCC8498}"/>
    <dgm:cxn modelId="{233D439C-F16E-43EA-85EF-BDA69D1C52B8}" type="presOf" srcId="{0F0EB92B-DFF1-4A9B-8F6E-6DE274E007F8}" destId="{A069F349-CCB5-4612-97D1-65C79DFB4F94}" srcOrd="0" destOrd="0" presId="urn:microsoft.com/office/officeart/2005/8/layout/cycle3"/>
    <dgm:cxn modelId="{4154CFB0-2FED-40C4-90A9-2A989C46F2C3}" srcId="{4B7F9240-DCDD-44A9-AD80-D6584123841C}" destId="{0F0EB92B-DFF1-4A9B-8F6E-6DE274E007F8}" srcOrd="2" destOrd="0" parTransId="{78599D75-2445-4DA7-B989-F77741ED3704}" sibTransId="{75F355C8-89AC-4158-8234-57386A10FDF0}"/>
    <dgm:cxn modelId="{8C001EB5-080F-47A7-B9E4-B7C041CA9597}" type="presOf" srcId="{2C5F892F-B4BD-48FE-89DD-353AF38F4FCB}" destId="{F1F9289C-0CB5-483B-B1F0-B5419E4B6DED}" srcOrd="0" destOrd="0" presId="urn:microsoft.com/office/officeart/2005/8/layout/cycle3"/>
    <dgm:cxn modelId="{1F0033CE-6909-463A-93C9-F7A9DE4EC286}" srcId="{4B7F9240-DCDD-44A9-AD80-D6584123841C}" destId="{8E18FE63-90CE-460A-A249-233DA8E8BEBE}" srcOrd="4" destOrd="0" parTransId="{CFDC5DF5-E05B-46BF-88A8-B384FE4338C0}" sibTransId="{988270DF-1E5B-4D7F-880F-6A5C513CE8FE}"/>
    <dgm:cxn modelId="{0D6F0491-4AB7-403B-9FC2-F522838872DC}" type="presParOf" srcId="{A59637A7-CEEF-4D6B-BB18-276BE4F1C065}" destId="{AF888775-0E2C-4148-9894-0006430D1D08}" srcOrd="0" destOrd="0" presId="urn:microsoft.com/office/officeart/2005/8/layout/cycle3"/>
    <dgm:cxn modelId="{DBBC760C-D4E5-4666-940E-0FAC217EECCD}" type="presParOf" srcId="{AF888775-0E2C-4148-9894-0006430D1D08}" destId="{F1F9289C-0CB5-483B-B1F0-B5419E4B6DED}" srcOrd="0" destOrd="0" presId="urn:microsoft.com/office/officeart/2005/8/layout/cycle3"/>
    <dgm:cxn modelId="{B9A0AD2D-4B8F-4464-AF35-97B58D40043B}" type="presParOf" srcId="{AF888775-0E2C-4148-9894-0006430D1D08}" destId="{2143F134-1B23-4955-855C-E7C6BE432A67}" srcOrd="1" destOrd="0" presId="urn:microsoft.com/office/officeart/2005/8/layout/cycle3"/>
    <dgm:cxn modelId="{DBDA6B2C-6CFA-4F93-8AAE-CF391B8BC84D}" type="presParOf" srcId="{AF888775-0E2C-4148-9894-0006430D1D08}" destId="{2B0D5D2D-D982-4613-8F88-920B41B29B19}" srcOrd="2" destOrd="0" presId="urn:microsoft.com/office/officeart/2005/8/layout/cycle3"/>
    <dgm:cxn modelId="{E7185971-574B-442F-A227-9E5117E12535}" type="presParOf" srcId="{AF888775-0E2C-4148-9894-0006430D1D08}" destId="{A069F349-CCB5-4612-97D1-65C79DFB4F94}" srcOrd="3" destOrd="0" presId="urn:microsoft.com/office/officeart/2005/8/layout/cycle3"/>
    <dgm:cxn modelId="{F50ECEDD-A5C2-4718-A643-CD546B9C5E3E}" type="presParOf" srcId="{AF888775-0E2C-4148-9894-0006430D1D08}" destId="{EA776843-317D-45F1-8B57-2D3185B1477D}" srcOrd="4" destOrd="0" presId="urn:microsoft.com/office/officeart/2005/8/layout/cycle3"/>
    <dgm:cxn modelId="{A6E951C9-F540-4CB6-942E-C3D676E66FA9}" type="presParOf" srcId="{AF888775-0E2C-4148-9894-0006430D1D08}" destId="{FF2F7EF4-2B3E-4A6C-A092-31D936B4C04C}" srcOrd="5"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E7912-400B-4D0A-90FE-9D80447A3C9C}">
      <dsp:nvSpPr>
        <dsp:cNvPr id="0" name=""/>
        <dsp:cNvSpPr/>
      </dsp:nvSpPr>
      <dsp:spPr>
        <a:xfrm>
          <a:off x="919307" y="602409"/>
          <a:ext cx="734687" cy="7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085AA4-5A26-4108-80EB-2D24C0FAB0A0}">
      <dsp:nvSpPr>
        <dsp:cNvPr id="0" name=""/>
        <dsp:cNvSpPr/>
      </dsp:nvSpPr>
      <dsp:spPr>
        <a:xfrm>
          <a:off x="1698076" y="540428"/>
          <a:ext cx="84489" cy="159471"/>
        </a:xfrm>
        <a:prstGeom prst="chevron">
          <a:avLst>
            <a:gd name="adj" fmla="val 9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ADFF62-E398-4211-871B-F2EB6732EC8E}">
      <dsp:nvSpPr>
        <dsp:cNvPr id="0" name=""/>
        <dsp:cNvSpPr/>
      </dsp:nvSpPr>
      <dsp:spPr>
        <a:xfrm>
          <a:off x="467295" y="242269"/>
          <a:ext cx="720351" cy="720351"/>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54" tIns="27954" rIns="27954" bIns="27954"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72788" y="347762"/>
        <a:ext cx="509365" cy="509365"/>
      </dsp:txXfrm>
    </dsp:sp>
    <dsp:sp modelId="{E0B00DB0-2127-4AB3-B2CD-E8F72E7F2A44}">
      <dsp:nvSpPr>
        <dsp:cNvPr id="0" name=""/>
        <dsp:cNvSpPr/>
      </dsp:nvSpPr>
      <dsp:spPr>
        <a:xfrm>
          <a:off x="947" y="1128220"/>
          <a:ext cx="1653047" cy="227272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94" tIns="165100" rIns="130394" bIns="165100" numCol="1" spcCol="1270" anchor="t" anchorCtr="0">
          <a:noAutofit/>
        </a:bodyPr>
        <a:lstStyle/>
        <a:p>
          <a:pPr marL="0" lvl="0" indent="0" algn="l" defTabSz="622300">
            <a:lnSpc>
              <a:spcPct val="90000"/>
            </a:lnSpc>
            <a:spcBef>
              <a:spcPct val="0"/>
            </a:spcBef>
            <a:spcAft>
              <a:spcPct val="35000"/>
            </a:spcAft>
            <a:buNone/>
          </a:pPr>
          <a:r>
            <a:rPr lang="en-US" sz="1400" kern="1200" dirty="0"/>
            <a:t>Establish </a:t>
          </a:r>
          <a:r>
            <a:rPr lang="en-US" sz="1400" b="1" kern="1200" dirty="0"/>
            <a:t>a</a:t>
          </a:r>
          <a:r>
            <a:rPr lang="en-US" sz="1400" kern="1200" dirty="0"/>
            <a:t> </a:t>
          </a:r>
          <a:r>
            <a:rPr lang="en-US" sz="1400" b="1" kern="1200" dirty="0"/>
            <a:t>consortium of core modeling groups </a:t>
          </a:r>
          <a:r>
            <a:rPr lang="en-US" sz="1400" kern="1200" dirty="0"/>
            <a:t>to </a:t>
          </a:r>
          <a:r>
            <a:rPr lang="en-US" sz="1400" b="0" kern="1200" dirty="0"/>
            <a:t>coordinate</a:t>
          </a:r>
          <a:r>
            <a:rPr lang="en-US" sz="1400" kern="1200" dirty="0"/>
            <a:t> model intercomparison and ensemble efforts.</a:t>
          </a:r>
        </a:p>
      </dsp:txBody>
      <dsp:txXfrm>
        <a:off x="947" y="1458829"/>
        <a:ext cx="1653047" cy="1942115"/>
      </dsp:txXfrm>
    </dsp:sp>
    <dsp:sp modelId="{C6A74C2F-A31B-4384-AB15-8852339CCC09}">
      <dsp:nvSpPr>
        <dsp:cNvPr id="0" name=""/>
        <dsp:cNvSpPr/>
      </dsp:nvSpPr>
      <dsp:spPr>
        <a:xfrm>
          <a:off x="1837666" y="602409"/>
          <a:ext cx="1661158" cy="7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61B042-9186-436F-AEFB-2717653A0FB8}">
      <dsp:nvSpPr>
        <dsp:cNvPr id="0" name=""/>
        <dsp:cNvSpPr/>
      </dsp:nvSpPr>
      <dsp:spPr>
        <a:xfrm>
          <a:off x="3543122" y="540428"/>
          <a:ext cx="84903" cy="159471"/>
        </a:xfrm>
        <a:prstGeom prst="chevron">
          <a:avLst>
            <a:gd name="adj" fmla="val 90000"/>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EAAC00-434E-4218-B836-8A41F3E6196A}">
      <dsp:nvSpPr>
        <dsp:cNvPr id="0" name=""/>
        <dsp:cNvSpPr/>
      </dsp:nvSpPr>
      <dsp:spPr>
        <a:xfrm>
          <a:off x="2308070" y="242269"/>
          <a:ext cx="720351" cy="720351"/>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54" tIns="27954" rIns="27954" bIns="27954"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413563" y="347762"/>
        <a:ext cx="509365" cy="509365"/>
      </dsp:txXfrm>
    </dsp:sp>
    <dsp:sp modelId="{6DBB279D-B158-463C-8CE3-C128A3226D62}">
      <dsp:nvSpPr>
        <dsp:cNvPr id="0" name=""/>
        <dsp:cNvSpPr/>
      </dsp:nvSpPr>
      <dsp:spPr>
        <a:xfrm>
          <a:off x="1837666" y="1128220"/>
          <a:ext cx="1709750" cy="2272724"/>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4867" tIns="165100" rIns="134867" bIns="165100" numCol="1" spcCol="1270" anchor="t" anchorCtr="0">
          <a:noAutofit/>
        </a:bodyPr>
        <a:lstStyle/>
        <a:p>
          <a:pPr marL="0" lvl="0" indent="0" algn="l" defTabSz="622300">
            <a:lnSpc>
              <a:spcPct val="90000"/>
            </a:lnSpc>
            <a:spcBef>
              <a:spcPct val="0"/>
            </a:spcBef>
            <a:spcAft>
              <a:spcPct val="35000"/>
            </a:spcAft>
            <a:buNone/>
          </a:pPr>
          <a:r>
            <a:rPr lang="en-US" sz="1400" kern="1200" dirty="0"/>
            <a:t>Identify opportunities to improve </a:t>
          </a:r>
          <a:r>
            <a:rPr lang="en-US" sz="1400" b="1" kern="1200" dirty="0"/>
            <a:t>soil carbon, nitrogen, water, and yield estimates</a:t>
          </a:r>
          <a:r>
            <a:rPr lang="en-US" sz="1400" b="0" kern="1200" dirty="0"/>
            <a:t> through evaluation of existing efforts</a:t>
          </a:r>
          <a:r>
            <a:rPr lang="en-US" sz="1400" kern="1200" dirty="0"/>
            <a:t>.</a:t>
          </a:r>
        </a:p>
      </dsp:txBody>
      <dsp:txXfrm>
        <a:off x="1837666" y="1470170"/>
        <a:ext cx="1709750" cy="1930774"/>
      </dsp:txXfrm>
    </dsp:sp>
    <dsp:sp modelId="{AFB00120-721E-4B4C-B9F0-F643865A286E}">
      <dsp:nvSpPr>
        <dsp:cNvPr id="0" name=""/>
        <dsp:cNvSpPr/>
      </dsp:nvSpPr>
      <dsp:spPr>
        <a:xfrm>
          <a:off x="3737390" y="602409"/>
          <a:ext cx="1653047" cy="7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B0B6FB-AD60-4A6F-9B3D-8A4CAA2DA28E}">
      <dsp:nvSpPr>
        <dsp:cNvPr id="0" name=""/>
        <dsp:cNvSpPr/>
      </dsp:nvSpPr>
      <dsp:spPr>
        <a:xfrm>
          <a:off x="5434518" y="540428"/>
          <a:ext cx="84489" cy="159471"/>
        </a:xfrm>
        <a:prstGeom prst="chevron">
          <a:avLst>
            <a:gd name="adj" fmla="val 9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63608B-22B5-4461-A609-60EF573E56E2}">
      <dsp:nvSpPr>
        <dsp:cNvPr id="0" name=""/>
        <dsp:cNvSpPr/>
      </dsp:nvSpPr>
      <dsp:spPr>
        <a:xfrm>
          <a:off x="4203738" y="242269"/>
          <a:ext cx="720351" cy="720351"/>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54" tIns="27954" rIns="27954" bIns="27954"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309231" y="347762"/>
        <a:ext cx="509365" cy="509365"/>
      </dsp:txXfrm>
    </dsp:sp>
    <dsp:sp modelId="{EC4A9E73-9FD1-431E-8B2E-5DB77E8CAD84}">
      <dsp:nvSpPr>
        <dsp:cNvPr id="0" name=""/>
        <dsp:cNvSpPr/>
      </dsp:nvSpPr>
      <dsp:spPr>
        <a:xfrm>
          <a:off x="3737390" y="1128220"/>
          <a:ext cx="1653047" cy="2272724"/>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94" tIns="165100" rIns="130394" bIns="165100" numCol="1" spcCol="1270" anchor="t" anchorCtr="0">
          <a:noAutofit/>
        </a:bodyPr>
        <a:lstStyle/>
        <a:p>
          <a:pPr marL="0" lvl="0" indent="0" algn="l" defTabSz="622300">
            <a:lnSpc>
              <a:spcPct val="90000"/>
            </a:lnSpc>
            <a:spcBef>
              <a:spcPct val="0"/>
            </a:spcBef>
            <a:spcAft>
              <a:spcPct val="35000"/>
            </a:spcAft>
            <a:buNone/>
          </a:pPr>
          <a:r>
            <a:rPr lang="en-US" sz="1400" kern="1200" dirty="0"/>
            <a:t>Develop standardized </a:t>
          </a:r>
          <a:r>
            <a:rPr lang="en-US" sz="1400" b="1" kern="1200" dirty="0"/>
            <a:t>protocols</a:t>
          </a:r>
          <a:r>
            <a:rPr lang="en-US" sz="1400" kern="1200" dirty="0"/>
            <a:t> to guide </a:t>
          </a:r>
          <a:r>
            <a:rPr lang="en-US" altLang="zh-CN" sz="1400" kern="1200" dirty="0"/>
            <a:t>data sharing,</a:t>
          </a:r>
          <a:r>
            <a:rPr lang="en-US" sz="1400" kern="1200" dirty="0"/>
            <a:t> model simulations, and scenario analyses.</a:t>
          </a:r>
        </a:p>
      </dsp:txBody>
      <dsp:txXfrm>
        <a:off x="3737390" y="1458829"/>
        <a:ext cx="1653047" cy="1942115"/>
      </dsp:txXfrm>
    </dsp:sp>
    <dsp:sp modelId="{11218C05-E62A-4530-9FB4-1C6C063249D8}">
      <dsp:nvSpPr>
        <dsp:cNvPr id="0" name=""/>
        <dsp:cNvSpPr/>
      </dsp:nvSpPr>
      <dsp:spPr>
        <a:xfrm>
          <a:off x="5574109" y="602408"/>
          <a:ext cx="1653047" cy="72"/>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421A9D-C334-4522-ADF0-63CFE4A07735}">
      <dsp:nvSpPr>
        <dsp:cNvPr id="0" name=""/>
        <dsp:cNvSpPr/>
      </dsp:nvSpPr>
      <dsp:spPr>
        <a:xfrm>
          <a:off x="7271237" y="540428"/>
          <a:ext cx="84489" cy="159471"/>
        </a:xfrm>
        <a:prstGeom prst="chevron">
          <a:avLst>
            <a:gd name="adj" fmla="val 9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8C418-CDD9-4F04-ABAE-0ADE97253232}">
      <dsp:nvSpPr>
        <dsp:cNvPr id="0" name=""/>
        <dsp:cNvSpPr/>
      </dsp:nvSpPr>
      <dsp:spPr>
        <a:xfrm>
          <a:off x="6040457" y="242269"/>
          <a:ext cx="720351" cy="720351"/>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54" tIns="27954" rIns="27954" bIns="27954" numCol="1" spcCol="1270" anchor="ctr" anchorCtr="0">
          <a:noAutofit/>
        </a:bodyPr>
        <a:lstStyle/>
        <a:p>
          <a:pPr marL="0" lvl="0" indent="0" algn="ctr" defTabSz="1422400">
            <a:lnSpc>
              <a:spcPct val="90000"/>
            </a:lnSpc>
            <a:spcBef>
              <a:spcPct val="0"/>
            </a:spcBef>
            <a:spcAft>
              <a:spcPct val="35000"/>
            </a:spcAft>
            <a:buNone/>
          </a:pPr>
          <a:r>
            <a:rPr lang="en-US" sz="3200" kern="1200"/>
            <a:t>4</a:t>
          </a:r>
        </a:p>
      </dsp:txBody>
      <dsp:txXfrm>
        <a:off x="6145950" y="347762"/>
        <a:ext cx="509365" cy="509365"/>
      </dsp:txXfrm>
    </dsp:sp>
    <dsp:sp modelId="{E44F49BA-F8E9-4413-A7A8-8F7CE8CB9191}">
      <dsp:nvSpPr>
        <dsp:cNvPr id="0" name=""/>
        <dsp:cNvSpPr/>
      </dsp:nvSpPr>
      <dsp:spPr>
        <a:xfrm>
          <a:off x="5574109" y="1128220"/>
          <a:ext cx="1653047" cy="2272724"/>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94" tIns="165100" rIns="130394" bIns="165100" numCol="1" spcCol="1270" anchor="t" anchorCtr="0">
          <a:noAutofit/>
        </a:bodyPr>
        <a:lstStyle/>
        <a:p>
          <a:pPr marL="0" lvl="0" indent="0" algn="l" defTabSz="622300">
            <a:lnSpc>
              <a:spcPct val="90000"/>
            </a:lnSpc>
            <a:spcBef>
              <a:spcPct val="0"/>
            </a:spcBef>
            <a:spcAft>
              <a:spcPct val="35000"/>
            </a:spcAft>
            <a:buNone/>
          </a:pPr>
          <a:r>
            <a:rPr lang="en-US" sz="1400" kern="1200" dirty="0"/>
            <a:t>Compile, curate, and manage </a:t>
          </a:r>
          <a:r>
            <a:rPr lang="en-US" sz="1400" b="1" kern="1200" dirty="0"/>
            <a:t>multi-scale datasets </a:t>
          </a:r>
          <a:r>
            <a:rPr lang="en-US" sz="1400" kern="1200" dirty="0"/>
            <a:t>that support model inputs, calibration, and evaluation.</a:t>
          </a:r>
        </a:p>
      </dsp:txBody>
      <dsp:txXfrm>
        <a:off x="5574109" y="1458829"/>
        <a:ext cx="1653047" cy="1942115"/>
      </dsp:txXfrm>
    </dsp:sp>
    <dsp:sp modelId="{5D328D51-B88C-4AAC-8975-CAAAE6A6D2FA}">
      <dsp:nvSpPr>
        <dsp:cNvPr id="0" name=""/>
        <dsp:cNvSpPr/>
      </dsp:nvSpPr>
      <dsp:spPr>
        <a:xfrm>
          <a:off x="7410828" y="602408"/>
          <a:ext cx="1653047" cy="71"/>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5EDEE8-3B34-4D38-8482-C4E6D4767E13}">
      <dsp:nvSpPr>
        <dsp:cNvPr id="0" name=""/>
        <dsp:cNvSpPr/>
      </dsp:nvSpPr>
      <dsp:spPr>
        <a:xfrm>
          <a:off x="9107956" y="540428"/>
          <a:ext cx="84489" cy="159471"/>
        </a:xfrm>
        <a:prstGeom prst="chevron">
          <a:avLst>
            <a:gd name="adj" fmla="val 9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5F3483-5814-4A08-946A-078C0389617A}">
      <dsp:nvSpPr>
        <dsp:cNvPr id="0" name=""/>
        <dsp:cNvSpPr/>
      </dsp:nvSpPr>
      <dsp:spPr>
        <a:xfrm>
          <a:off x="7877176" y="242269"/>
          <a:ext cx="720351" cy="720351"/>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54" tIns="27954" rIns="27954" bIns="27954"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982669" y="347762"/>
        <a:ext cx="509365" cy="509365"/>
      </dsp:txXfrm>
    </dsp:sp>
    <dsp:sp modelId="{EDBE701D-9BC8-4CE7-9742-A36863D862FB}">
      <dsp:nvSpPr>
        <dsp:cNvPr id="0" name=""/>
        <dsp:cNvSpPr/>
      </dsp:nvSpPr>
      <dsp:spPr>
        <a:xfrm>
          <a:off x="7410828" y="1128220"/>
          <a:ext cx="1653047" cy="2272724"/>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94" tIns="165100" rIns="130394" bIns="165100" numCol="1" spcCol="1270" anchor="t" anchorCtr="0">
          <a:noAutofit/>
        </a:bodyPr>
        <a:lstStyle/>
        <a:p>
          <a:pPr marL="0" lvl="0" indent="0" algn="l" defTabSz="622300">
            <a:lnSpc>
              <a:spcPct val="90000"/>
            </a:lnSpc>
            <a:spcBef>
              <a:spcPct val="0"/>
            </a:spcBef>
            <a:spcAft>
              <a:spcPct val="35000"/>
            </a:spcAft>
            <a:buNone/>
          </a:pPr>
          <a:r>
            <a:rPr lang="en-US" sz="1400" b="1" kern="1200" dirty="0"/>
            <a:t>Innovate ensembling techniques </a:t>
          </a:r>
          <a:r>
            <a:rPr lang="en-US" sz="1400" kern="1200" dirty="0"/>
            <a:t>by integrating AI and leveraging observational data.</a:t>
          </a:r>
        </a:p>
      </dsp:txBody>
      <dsp:txXfrm>
        <a:off x="7410828" y="1458829"/>
        <a:ext cx="1653047" cy="1942115"/>
      </dsp:txXfrm>
    </dsp:sp>
    <dsp:sp modelId="{A3F16C63-1562-45BB-A532-69655401582D}">
      <dsp:nvSpPr>
        <dsp:cNvPr id="0" name=""/>
        <dsp:cNvSpPr/>
      </dsp:nvSpPr>
      <dsp:spPr>
        <a:xfrm>
          <a:off x="9247547" y="602408"/>
          <a:ext cx="826523" cy="7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4CB5F4-D6FE-4E20-BC17-3A186D29523A}">
      <dsp:nvSpPr>
        <dsp:cNvPr id="0" name=""/>
        <dsp:cNvSpPr/>
      </dsp:nvSpPr>
      <dsp:spPr>
        <a:xfrm>
          <a:off x="9713895" y="242269"/>
          <a:ext cx="720351" cy="720351"/>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54" tIns="27954" rIns="27954" bIns="27954" numCol="1" spcCol="1270" anchor="ctr" anchorCtr="0">
          <a:noAutofit/>
        </a:bodyPr>
        <a:lstStyle/>
        <a:p>
          <a:pPr marL="0" lvl="0" indent="0" algn="ctr" defTabSz="1422400">
            <a:lnSpc>
              <a:spcPct val="90000"/>
            </a:lnSpc>
            <a:spcBef>
              <a:spcPct val="0"/>
            </a:spcBef>
            <a:spcAft>
              <a:spcPct val="35000"/>
            </a:spcAft>
            <a:buNone/>
          </a:pPr>
          <a:r>
            <a:rPr lang="en-US" sz="3200" kern="1200"/>
            <a:t>6</a:t>
          </a:r>
        </a:p>
      </dsp:txBody>
      <dsp:txXfrm>
        <a:off x="9819388" y="347762"/>
        <a:ext cx="509365" cy="509365"/>
      </dsp:txXfrm>
    </dsp:sp>
    <dsp:sp modelId="{CB51C511-3D5F-450B-8D32-C6C0E946A211}">
      <dsp:nvSpPr>
        <dsp:cNvPr id="0" name=""/>
        <dsp:cNvSpPr/>
      </dsp:nvSpPr>
      <dsp:spPr>
        <a:xfrm>
          <a:off x="9247547" y="1128220"/>
          <a:ext cx="1653047" cy="2272724"/>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94" tIns="165100" rIns="130394" bIns="165100" numCol="1" spcCol="1270" anchor="t" anchorCtr="0">
          <a:noAutofit/>
        </a:bodyPr>
        <a:lstStyle/>
        <a:p>
          <a:pPr marL="0" lvl="0" indent="0" algn="l" defTabSz="622300">
            <a:lnSpc>
              <a:spcPct val="90000"/>
            </a:lnSpc>
            <a:spcBef>
              <a:spcPct val="0"/>
            </a:spcBef>
            <a:spcAft>
              <a:spcPct val="35000"/>
            </a:spcAft>
            <a:buNone/>
          </a:pPr>
          <a:r>
            <a:rPr lang="en-US" sz="1400" kern="1200" dirty="0"/>
            <a:t>Create a </a:t>
          </a:r>
          <a:r>
            <a:rPr lang="en-US" sz="1400" b="1" kern="1200" dirty="0"/>
            <a:t>community-based platform </a:t>
          </a:r>
          <a:r>
            <a:rPr lang="en-US" sz="1400" kern="1200" dirty="0"/>
            <a:t>to disseminate results and facilitate knowledge exchange.</a:t>
          </a:r>
        </a:p>
      </dsp:txBody>
      <dsp:txXfrm>
        <a:off x="9247547" y="1458829"/>
        <a:ext cx="1653047" cy="1942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8590F-82C8-4EB8-8B45-0FCE3CEAE0E2}">
      <dsp:nvSpPr>
        <dsp:cNvPr id="0" name=""/>
        <dsp:cNvSpPr/>
      </dsp:nvSpPr>
      <dsp:spPr>
        <a:xfrm>
          <a:off x="548465" y="0"/>
          <a:ext cx="2917708" cy="2917708"/>
        </a:xfrm>
        <a:prstGeom prst="triangle">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sp>
    <dsp:sp modelId="{A8FEABA0-5A28-4A91-9A78-7536C120E4A1}">
      <dsp:nvSpPr>
        <dsp:cNvPr id="0" name=""/>
        <dsp:cNvSpPr/>
      </dsp:nvSpPr>
      <dsp:spPr>
        <a:xfrm>
          <a:off x="1937469" y="292055"/>
          <a:ext cx="1896510" cy="518577"/>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Bioproducts</a:t>
          </a:r>
          <a:endParaRPr lang="en-US" sz="1900" kern="1200" dirty="0"/>
        </a:p>
      </dsp:txBody>
      <dsp:txXfrm>
        <a:off x="1962784" y="317370"/>
        <a:ext cx="1845880" cy="467947"/>
      </dsp:txXfrm>
    </dsp:sp>
    <dsp:sp modelId="{B830E97C-0C05-4D31-B1CB-5B922292AFFB}">
      <dsp:nvSpPr>
        <dsp:cNvPr id="0" name=""/>
        <dsp:cNvSpPr/>
      </dsp:nvSpPr>
      <dsp:spPr>
        <a:xfrm>
          <a:off x="1937469" y="875454"/>
          <a:ext cx="1896510" cy="518577"/>
        </a:xfrm>
        <a:prstGeom prst="roundRect">
          <a:avLst/>
        </a:prstGeom>
        <a:solidFill>
          <a:schemeClr val="lt1">
            <a:alpha val="90000"/>
            <a:hueOff val="0"/>
            <a:satOff val="0"/>
            <a:lumOff val="0"/>
            <a:alphaOff val="0"/>
          </a:schemeClr>
        </a:solidFill>
        <a:ln w="12700" cap="flat" cmpd="sng" algn="ctr">
          <a:solidFill>
            <a:schemeClr val="accent3">
              <a:hueOff val="533404"/>
              <a:satOff val="2655"/>
              <a:lumOff val="90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Bioenergy</a:t>
          </a:r>
        </a:p>
      </dsp:txBody>
      <dsp:txXfrm>
        <a:off x="1962784" y="900769"/>
        <a:ext cx="1845880" cy="467947"/>
      </dsp:txXfrm>
    </dsp:sp>
    <dsp:sp modelId="{C9C5B6B0-3517-4927-B6EE-E3622E3BDD84}">
      <dsp:nvSpPr>
        <dsp:cNvPr id="0" name=""/>
        <dsp:cNvSpPr/>
      </dsp:nvSpPr>
      <dsp:spPr>
        <a:xfrm>
          <a:off x="1937469" y="1458853"/>
          <a:ext cx="1896510" cy="518577"/>
        </a:xfrm>
        <a:prstGeom prst="roundRect">
          <a:avLst/>
        </a:prstGeom>
        <a:solidFill>
          <a:schemeClr val="lt1">
            <a:alpha val="90000"/>
            <a:hueOff val="0"/>
            <a:satOff val="0"/>
            <a:lumOff val="0"/>
            <a:alphaOff val="0"/>
          </a:schemeClr>
        </a:solidFill>
        <a:ln w="12700" cap="flat" cmpd="sng" algn="ctr">
          <a:solidFill>
            <a:schemeClr val="accent3">
              <a:hueOff val="1066807"/>
              <a:satOff val="5310"/>
              <a:lumOff val="180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Pulp and Paper</a:t>
          </a:r>
        </a:p>
      </dsp:txBody>
      <dsp:txXfrm>
        <a:off x="1962784" y="1484168"/>
        <a:ext cx="1845880" cy="467947"/>
      </dsp:txXfrm>
    </dsp:sp>
    <dsp:sp modelId="{56F19707-D47D-4EB0-960A-35F0DA58CA80}">
      <dsp:nvSpPr>
        <dsp:cNvPr id="0" name=""/>
        <dsp:cNvSpPr/>
      </dsp:nvSpPr>
      <dsp:spPr>
        <a:xfrm>
          <a:off x="1937469" y="2042253"/>
          <a:ext cx="1896510" cy="518577"/>
        </a:xfrm>
        <a:prstGeom prst="roundRect">
          <a:avLst/>
        </a:prstGeom>
        <a:solidFill>
          <a:schemeClr val="lt1">
            <a:alpha val="90000"/>
            <a:hueOff val="0"/>
            <a:satOff val="0"/>
            <a:lumOff val="0"/>
            <a:alphaOff val="0"/>
          </a:schemeClr>
        </a:solidFill>
        <a:ln w="12700" cap="flat" cmpd="sng" algn="ctr">
          <a:solidFill>
            <a:schemeClr val="accent3">
              <a:hueOff val="1600211"/>
              <a:satOff val="7965"/>
              <a:lumOff val="270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Wood Products</a:t>
          </a:r>
        </a:p>
      </dsp:txBody>
      <dsp:txXfrm>
        <a:off x="1962784" y="2067568"/>
        <a:ext cx="1845880" cy="467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3F134-1B23-4955-855C-E7C6BE432A67}">
      <dsp:nvSpPr>
        <dsp:cNvPr id="0" name=""/>
        <dsp:cNvSpPr/>
      </dsp:nvSpPr>
      <dsp:spPr>
        <a:xfrm>
          <a:off x="2868549" y="157859"/>
          <a:ext cx="5718497" cy="5718497"/>
        </a:xfrm>
        <a:prstGeom prst="circularArrow">
          <a:avLst>
            <a:gd name="adj1" fmla="val 5544"/>
            <a:gd name="adj2" fmla="val 330680"/>
            <a:gd name="adj3" fmla="val 14540694"/>
            <a:gd name="adj4" fmla="val 16935994"/>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9289C-0CB5-483B-B1F0-B5419E4B6DED}">
      <dsp:nvSpPr>
        <dsp:cNvPr id="0" name=""/>
        <dsp:cNvSpPr/>
      </dsp:nvSpPr>
      <dsp:spPr>
        <a:xfrm>
          <a:off x="4916695" y="321404"/>
          <a:ext cx="1748814" cy="721531"/>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Biomass Cultivation</a:t>
          </a:r>
        </a:p>
      </dsp:txBody>
      <dsp:txXfrm>
        <a:off x="4951917" y="356626"/>
        <a:ext cx="1678370" cy="651087"/>
      </dsp:txXfrm>
    </dsp:sp>
    <dsp:sp modelId="{2B0D5D2D-D982-4613-8F88-920B41B29B19}">
      <dsp:nvSpPr>
        <dsp:cNvPr id="0" name=""/>
        <dsp:cNvSpPr/>
      </dsp:nvSpPr>
      <dsp:spPr>
        <a:xfrm>
          <a:off x="7538726" y="2038159"/>
          <a:ext cx="1570857" cy="656991"/>
        </a:xfrm>
        <a:prstGeom prst="roundRect">
          <a:avLst/>
        </a:prstGeom>
        <a:solidFill>
          <a:srgbClr val="F8A5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Biomass</a:t>
          </a:r>
          <a:r>
            <a:rPr lang="en-US" sz="1000" kern="1200" dirty="0"/>
            <a:t> </a:t>
          </a:r>
          <a:r>
            <a:rPr lang="en-US" sz="1600" b="1" kern="1200" dirty="0"/>
            <a:t>Production</a:t>
          </a:r>
        </a:p>
      </dsp:txBody>
      <dsp:txXfrm>
        <a:off x="7570798" y="2070231"/>
        <a:ext cx="1506713" cy="592847"/>
      </dsp:txXfrm>
    </dsp:sp>
    <dsp:sp modelId="{A069F349-CCB5-4612-97D1-65C79DFB4F94}">
      <dsp:nvSpPr>
        <dsp:cNvPr id="0" name=""/>
        <dsp:cNvSpPr/>
      </dsp:nvSpPr>
      <dsp:spPr>
        <a:xfrm>
          <a:off x="6289746" y="4738933"/>
          <a:ext cx="1869447" cy="709380"/>
        </a:xfrm>
        <a:prstGeom prst="roundRect">
          <a:avLst/>
        </a:prstGeom>
        <a:solidFill>
          <a:srgbClr val="3399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Biomass</a:t>
          </a:r>
          <a:r>
            <a:rPr lang="en-US" sz="1600" kern="1200"/>
            <a:t> </a:t>
          </a:r>
          <a:r>
            <a:rPr lang="en-US" sz="1600" b="1" kern="1200"/>
            <a:t>Conversion</a:t>
          </a:r>
          <a:endParaRPr lang="en-US" sz="1600" b="1" kern="1200" dirty="0"/>
        </a:p>
      </dsp:txBody>
      <dsp:txXfrm>
        <a:off x="6324375" y="4773562"/>
        <a:ext cx="1800189" cy="640122"/>
      </dsp:txXfrm>
    </dsp:sp>
    <dsp:sp modelId="{EA776843-317D-45F1-8B57-2D3185B1477D}">
      <dsp:nvSpPr>
        <dsp:cNvPr id="0" name=""/>
        <dsp:cNvSpPr/>
      </dsp:nvSpPr>
      <dsp:spPr>
        <a:xfrm>
          <a:off x="3438099" y="4727178"/>
          <a:ext cx="1839268" cy="732889"/>
        </a:xfrm>
        <a:prstGeom prst="roundRect">
          <a:avLst/>
        </a:prstGeom>
        <a:solidFill>
          <a:srgbClr val="8000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Use</a:t>
          </a:r>
          <a:r>
            <a:rPr lang="en-US" sz="2000" kern="1200"/>
            <a:t> </a:t>
          </a:r>
          <a:r>
            <a:rPr lang="en-US" sz="1600" b="1" kern="1200"/>
            <a:t>Phase</a:t>
          </a:r>
          <a:endParaRPr lang="en-US" sz="1600" b="1" kern="1200" dirty="0"/>
        </a:p>
      </dsp:txBody>
      <dsp:txXfrm>
        <a:off x="3473876" y="4762955"/>
        <a:ext cx="1767714" cy="661335"/>
      </dsp:txXfrm>
    </dsp:sp>
    <dsp:sp modelId="{FF2F7EF4-2B3E-4A6C-A092-31D936B4C04C}">
      <dsp:nvSpPr>
        <dsp:cNvPr id="0" name=""/>
        <dsp:cNvSpPr/>
      </dsp:nvSpPr>
      <dsp:spPr>
        <a:xfrm>
          <a:off x="2552879" y="2029225"/>
          <a:ext cx="1837956" cy="688331"/>
        </a:xfrm>
        <a:prstGeom prst="roundRect">
          <a:avLst/>
        </a:prstGeom>
        <a:solidFill>
          <a:srgbClr val="7381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End of Life</a:t>
          </a:r>
        </a:p>
      </dsp:txBody>
      <dsp:txXfrm>
        <a:off x="2586481" y="2062827"/>
        <a:ext cx="1770752" cy="621127"/>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4B475-124C-447D-96C6-D86ADCBA9AC0}"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4F22F-E73F-4BC9-8F46-E8EFC6337467}" type="slidenum">
              <a:rPr lang="en-US" smtClean="0"/>
              <a:t>‹#›</a:t>
            </a:fld>
            <a:endParaRPr lang="en-US"/>
          </a:p>
        </p:txBody>
      </p:sp>
    </p:spTree>
    <p:extLst>
      <p:ext uri="{BB962C8B-B14F-4D97-AF65-F5344CB8AC3E}">
        <p14:creationId xmlns:p14="http://schemas.microsoft.com/office/powerpoint/2010/main" val="267340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10A69-5F46-4AF1-B404-2307C3556245}" type="slidenum">
              <a:rPr lang="en-US" smtClean="0"/>
              <a:t>1</a:t>
            </a:fld>
            <a:endParaRPr lang="en-US"/>
          </a:p>
        </p:txBody>
      </p:sp>
    </p:spTree>
    <p:extLst>
      <p:ext uri="{BB962C8B-B14F-4D97-AF65-F5344CB8AC3E}">
        <p14:creationId xmlns:p14="http://schemas.microsoft.com/office/powerpoint/2010/main" val="135843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10</a:t>
            </a:fld>
            <a:endParaRPr lang="en-US"/>
          </a:p>
        </p:txBody>
      </p:sp>
    </p:spTree>
    <p:extLst>
      <p:ext uri="{BB962C8B-B14F-4D97-AF65-F5344CB8AC3E}">
        <p14:creationId xmlns:p14="http://schemas.microsoft.com/office/powerpoint/2010/main" val="387478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202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12</a:t>
            </a:fld>
            <a:endParaRPr lang="en-US"/>
          </a:p>
        </p:txBody>
      </p:sp>
    </p:spTree>
    <p:extLst>
      <p:ext uri="{BB962C8B-B14F-4D97-AF65-F5344CB8AC3E}">
        <p14:creationId xmlns:p14="http://schemas.microsoft.com/office/powerpoint/2010/main" val="97896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9CFB1-24DB-FF10-DF6B-0C0C5768A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B07AD-BA86-0E56-2028-B65A917AA4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308A75-A76D-7572-6503-F7FA6A825C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F30F50-06EF-429B-25E9-C157ECA397A5}"/>
              </a:ext>
            </a:extLst>
          </p:cNvPr>
          <p:cNvSpPr>
            <a:spLocks noGrp="1"/>
          </p:cNvSpPr>
          <p:nvPr>
            <p:ph type="sldNum" sz="quarter" idx="5"/>
          </p:nvPr>
        </p:nvSpPr>
        <p:spPr/>
        <p:txBody>
          <a:bodyPr/>
          <a:lstStyle/>
          <a:p>
            <a:fld id="{9664F22F-E73F-4BC9-8F46-E8EFC6337467}" type="slidenum">
              <a:rPr lang="en-US" smtClean="0"/>
              <a:t>13</a:t>
            </a:fld>
            <a:endParaRPr lang="en-US"/>
          </a:p>
        </p:txBody>
      </p:sp>
    </p:spTree>
    <p:extLst>
      <p:ext uri="{BB962C8B-B14F-4D97-AF65-F5344CB8AC3E}">
        <p14:creationId xmlns:p14="http://schemas.microsoft.com/office/powerpoint/2010/main" val="221373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14</a:t>
            </a:fld>
            <a:endParaRPr lang="en-US"/>
          </a:p>
        </p:txBody>
      </p:sp>
    </p:spTree>
    <p:extLst>
      <p:ext uri="{BB962C8B-B14F-4D97-AF65-F5344CB8AC3E}">
        <p14:creationId xmlns:p14="http://schemas.microsoft.com/office/powerpoint/2010/main" val="251608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CB2F-7F70-5116-589A-1E5516A6E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09E77-2E11-0A56-384B-BD777B3801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36CE8F-F390-1320-01ED-FA4C20776E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A35929-7D5E-6C57-3759-67D4CD86E459}"/>
              </a:ext>
            </a:extLst>
          </p:cNvPr>
          <p:cNvSpPr>
            <a:spLocks noGrp="1"/>
          </p:cNvSpPr>
          <p:nvPr>
            <p:ph type="sldNum" sz="quarter" idx="5"/>
          </p:nvPr>
        </p:nvSpPr>
        <p:spPr/>
        <p:txBody>
          <a:bodyPr/>
          <a:lstStyle/>
          <a:p>
            <a:fld id="{9664F22F-E73F-4BC9-8F46-E8EFC6337467}" type="slidenum">
              <a:rPr lang="en-US" smtClean="0"/>
              <a:t>15</a:t>
            </a:fld>
            <a:endParaRPr lang="en-US"/>
          </a:p>
        </p:txBody>
      </p:sp>
    </p:spTree>
    <p:extLst>
      <p:ext uri="{BB962C8B-B14F-4D97-AF65-F5344CB8AC3E}">
        <p14:creationId xmlns:p14="http://schemas.microsoft.com/office/powerpoint/2010/main" val="753005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16</a:t>
            </a:fld>
            <a:endParaRPr lang="en-US"/>
          </a:p>
        </p:txBody>
      </p:sp>
    </p:spTree>
    <p:extLst>
      <p:ext uri="{BB962C8B-B14F-4D97-AF65-F5344CB8AC3E}">
        <p14:creationId xmlns:p14="http://schemas.microsoft.com/office/powerpoint/2010/main" val="599830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17</a:t>
            </a:fld>
            <a:endParaRPr lang="en-US"/>
          </a:p>
        </p:txBody>
      </p:sp>
    </p:spTree>
    <p:extLst>
      <p:ext uri="{BB962C8B-B14F-4D97-AF65-F5344CB8AC3E}">
        <p14:creationId xmlns:p14="http://schemas.microsoft.com/office/powerpoint/2010/main" val="2045199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10A69-5F46-4AF1-B404-2307C3556245}" type="slidenum">
              <a:rPr lang="en-US" smtClean="0"/>
              <a:t>22</a:t>
            </a:fld>
            <a:endParaRPr lang="en-US"/>
          </a:p>
        </p:txBody>
      </p:sp>
    </p:spTree>
    <p:extLst>
      <p:ext uri="{BB962C8B-B14F-4D97-AF65-F5344CB8AC3E}">
        <p14:creationId xmlns:p14="http://schemas.microsoft.com/office/powerpoint/2010/main" val="4111154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23</a:t>
            </a:fld>
            <a:endParaRPr lang="en-US"/>
          </a:p>
        </p:txBody>
      </p:sp>
    </p:spTree>
    <p:extLst>
      <p:ext uri="{BB962C8B-B14F-4D97-AF65-F5344CB8AC3E}">
        <p14:creationId xmlns:p14="http://schemas.microsoft.com/office/powerpoint/2010/main" val="3810807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2</a:t>
            </a:fld>
            <a:endParaRPr lang="en-US"/>
          </a:p>
        </p:txBody>
      </p:sp>
    </p:spTree>
    <p:extLst>
      <p:ext uri="{BB962C8B-B14F-4D97-AF65-F5344CB8AC3E}">
        <p14:creationId xmlns:p14="http://schemas.microsoft.com/office/powerpoint/2010/main" val="400479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B8884-D1AD-0745-9218-ECC455A1008A}"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206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16452-841E-3C0C-4FBA-499BB9179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0447C-B896-B2AA-3869-208FF2614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D2E-7CD1-9846-5D2C-9B8558B6095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75928E8-0C62-07BA-26AF-0D7F67A6FD7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0C74E-C647-4626-B403-875937D1F56A}"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0CA4916-FF2E-7A53-66DA-D3BFA5B4CDF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57F5DF-046C-9C0F-4F20-7AD82B82CC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061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example is a project sponsored by the U.S. National Science Foundation and about biochar, a carbon rich material that can be made from biomass and used in agriculture as a soil amendment, used as a energy source, or used for water treatment. One of the largest applications are to upgrade biochar to activated carbon</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691D8-77B3-439E-979A-FF7EF6C5C1A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68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is that activated carbon can be made from a variety of biomass, I listed some examples here, like pine and maple. Using different biomass will lead to different energy consumption and environmental emissions during the production stage, but no studies have quantified such differences which are important knowledge for biomass selection and process optimization.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7B19-9715-45E8-A90C-8B1229F8D52E}"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031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Glucose (C6H10O5) was chosen to represent cellulose and xylose (C5H8O4) was chosen to represent hemicellulose. Given the complexity of lignin structure, three types of chemical compounds were chosen to present lignin: Lignin-C, lignin-O and lignin-H. In this study, </a:t>
            </a:r>
            <a:r>
              <a:rPr lang="en-US" dirty="0" err="1">
                <a:effectLst/>
                <a:latin typeface="Times New Roman" panose="02020603050405020304" pitchFamily="18" charset="0"/>
              </a:rPr>
              <a:t>RBatch</a:t>
            </a:r>
            <a:r>
              <a:rPr lang="en-US" dirty="0">
                <a:effectLst/>
                <a:latin typeface="Times New Roman" panose="02020603050405020304" pitchFamily="18" charset="0"/>
              </a:rPr>
              <a:t> is chosen as it is a common reactor type for pyrolysis simulations. The pyrolysis reaction process consists of four continuous sub-reactors. T – 500 C, with variations of 300-700 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418B5-145F-452D-B8BB-A10CF1BD54FE}"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040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96806-22FF-5FD4-1446-C0F43BE12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55B1B-32DB-AC52-28CF-42807C62D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98AB5-173F-C1C3-712D-FD09F3573DAA}"/>
              </a:ext>
            </a:extLst>
          </p:cNvPr>
          <p:cNvSpPr>
            <a:spLocks noGrp="1"/>
          </p:cNvSpPr>
          <p:nvPr>
            <p:ph type="body" idx="1"/>
          </p:nvPr>
        </p:nvSpPr>
        <p:spPr/>
        <p:txBody>
          <a:bodyPr/>
          <a:lstStyle/>
          <a:p>
            <a:pPr marL="0" marR="0" algn="just">
              <a:lnSpc>
                <a:spcPct val="150000"/>
              </a:lnSpc>
              <a:spcAft>
                <a:spcPts val="600"/>
              </a:spcAft>
              <a:buNone/>
            </a:pPr>
            <a:r>
              <a:rPr lang="en-US" sz="1800" kern="100" dirty="0">
                <a:effectLst/>
                <a:latin typeface="Aptos" panose="020B0004020202020204" pitchFamily="34" charset="0"/>
                <a:ea typeface="SimSun" panose="02010600030101010101" pitchFamily="2" charset="-122"/>
                <a:cs typeface="Calibri" panose="020F0502020204030204" pitchFamily="34" charset="0"/>
              </a:rPr>
              <a:t>Fiber residues</a:t>
            </a:r>
            <a:r>
              <a:rPr lang="en-US" sz="1800" kern="100" dirty="0">
                <a:effectLst/>
                <a:latin typeface="Calibri" panose="020F0502020204030204" pitchFamily="34" charset="0"/>
                <a:ea typeface="SimSun" panose="02010600030101010101" pitchFamily="2" charset="-122"/>
                <a:cs typeface="Arial" panose="020B0604020202020204" pitchFamily="34" charset="0"/>
              </a:rPr>
              <a:t>: </a:t>
            </a:r>
            <a:r>
              <a:rPr lang="en-US" sz="1800" kern="100" dirty="0">
                <a:effectLst/>
                <a:latin typeface="Aptos" panose="020B0004020202020204" pitchFamily="34" charset="0"/>
                <a:ea typeface="SimSun" panose="02010600030101010101" pitchFamily="2" charset="-122"/>
                <a:cs typeface="Calibri" panose="020F0502020204030204" pitchFamily="34" charset="0"/>
              </a:rPr>
              <a:t>Residues from cotton, jute, flax</a:t>
            </a:r>
            <a:r>
              <a:rPr lang="en-US" sz="1800" kern="100" dirty="0">
                <a:effectLst/>
                <a:latin typeface="Calibri" panose="020F0502020204030204" pitchFamily="34" charset="0"/>
                <a:ea typeface="SimSun" panose="02010600030101010101" pitchFamily="2" charset="-122"/>
                <a:cs typeface="Arial" panose="020B0604020202020204" pitchFamily="34" charset="0"/>
              </a:rPr>
              <a:t>. </a:t>
            </a:r>
            <a:r>
              <a:rPr lang="en-US" sz="1800" kern="100" dirty="0">
                <a:effectLst/>
                <a:latin typeface="Aptos" panose="020B0004020202020204" pitchFamily="34" charset="0"/>
                <a:ea typeface="SimSun" panose="02010600030101010101" pitchFamily="2" charset="-122"/>
                <a:cs typeface="Calibri" panose="020F0502020204030204" pitchFamily="34" charset="0"/>
              </a:rPr>
              <a:t> Stimulants Residues from coffee, cacao</a:t>
            </a:r>
            <a:endParaRPr lang="en-US" sz="1800" kern="100" dirty="0">
              <a:effectLst/>
              <a:latin typeface="Calibri" panose="020F0502020204030204" pitchFamily="34" charset="0"/>
              <a:ea typeface="SimSun" panose="02010600030101010101" pitchFamily="2" charset="-122"/>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54E63569-FC74-93DD-3456-F5537C79C5F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51360-AFE3-4CA0-B254-0B1A31258574}"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68EF9AE-5161-153B-B150-996E25AD299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A110EB6-4347-A0C8-DFA1-9FAF5EC1DA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0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8A8E5-458D-1EC9-96F2-0CA45226D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660F6-8853-E630-62AD-C92CA7C9E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84E10-A1F1-7F91-046B-8E504EAB6D56}"/>
              </a:ext>
            </a:extLst>
          </p:cNvPr>
          <p:cNvSpPr>
            <a:spLocks noGrp="1"/>
          </p:cNvSpPr>
          <p:nvPr>
            <p:ph type="body" idx="1"/>
          </p:nvPr>
        </p:nvSpPr>
        <p:spPr/>
        <p:txBody>
          <a:bodyPr/>
          <a:lstStyle/>
          <a:p>
            <a:pPr marL="0" marR="0" algn="just">
              <a:lnSpc>
                <a:spcPct val="150000"/>
              </a:lnSpc>
              <a:spcAft>
                <a:spcPts val="600"/>
              </a:spcAft>
              <a:buNone/>
            </a:pPr>
            <a:r>
              <a:rPr lang="en-US" sz="1800" kern="100" dirty="0">
                <a:effectLst/>
                <a:latin typeface="Aptos" panose="020B0004020202020204" pitchFamily="34" charset="0"/>
                <a:ea typeface="SimSun" panose="02010600030101010101" pitchFamily="2" charset="-122"/>
                <a:cs typeface="Calibri" panose="020F0502020204030204" pitchFamily="34" charset="0"/>
              </a:rPr>
              <a:t>Fiber residues</a:t>
            </a:r>
            <a:r>
              <a:rPr lang="en-US" sz="1800" kern="100" dirty="0">
                <a:effectLst/>
                <a:latin typeface="Calibri" panose="020F0502020204030204" pitchFamily="34" charset="0"/>
                <a:ea typeface="SimSun" panose="02010600030101010101" pitchFamily="2" charset="-122"/>
                <a:cs typeface="Arial" panose="020B0604020202020204" pitchFamily="34" charset="0"/>
              </a:rPr>
              <a:t>: </a:t>
            </a:r>
            <a:r>
              <a:rPr lang="en-US" sz="1800" kern="100" dirty="0">
                <a:effectLst/>
                <a:latin typeface="Aptos" panose="020B0004020202020204" pitchFamily="34" charset="0"/>
                <a:ea typeface="SimSun" panose="02010600030101010101" pitchFamily="2" charset="-122"/>
                <a:cs typeface="Calibri" panose="020F0502020204030204" pitchFamily="34" charset="0"/>
              </a:rPr>
              <a:t>Residues from cotton, jute, flax</a:t>
            </a:r>
            <a:r>
              <a:rPr lang="en-US" sz="1800" kern="100" dirty="0">
                <a:effectLst/>
                <a:latin typeface="Calibri" panose="020F0502020204030204" pitchFamily="34" charset="0"/>
                <a:ea typeface="SimSun" panose="02010600030101010101" pitchFamily="2" charset="-122"/>
                <a:cs typeface="Arial" panose="020B0604020202020204" pitchFamily="34" charset="0"/>
              </a:rPr>
              <a:t>. </a:t>
            </a:r>
            <a:r>
              <a:rPr lang="en-US" sz="1800" kern="100" dirty="0">
                <a:effectLst/>
                <a:latin typeface="Aptos" panose="020B0004020202020204" pitchFamily="34" charset="0"/>
                <a:ea typeface="SimSun" panose="02010600030101010101" pitchFamily="2" charset="-122"/>
                <a:cs typeface="Calibri" panose="020F0502020204030204" pitchFamily="34" charset="0"/>
              </a:rPr>
              <a:t> Stimulants Residues from coffee, cacao</a:t>
            </a:r>
            <a:endParaRPr lang="en-US" sz="1800" kern="100" dirty="0">
              <a:effectLst/>
              <a:latin typeface="Calibri" panose="020F0502020204030204" pitchFamily="34" charset="0"/>
              <a:ea typeface="SimSun" panose="02010600030101010101" pitchFamily="2" charset="-122"/>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AD3EC07A-1424-D481-643F-CDDEDF3A287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FD07D-048B-4FA3-9C9B-9CEE0870C456}"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66086D-3BC8-976A-1D09-EDDE8064E87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26C8B9-32E1-3527-BB46-9E8083CDEF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263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22222"/>
                </a:solidFill>
                <a:effectLst/>
                <a:latin typeface="YaleNew"/>
                <a:ea typeface="Calibri" panose="020F0502020204030204" pitchFamily="34" charset="0"/>
                <a:cs typeface="Times New Roman" panose="02020603050405020304" pitchFamily="18" charset="0"/>
              </a:rPr>
              <a:t>the Brazilian Forest Protection Code (BFPC), </a:t>
            </a:r>
            <a:r>
              <a:rPr lang="en-US" b="0" i="0" dirty="0">
                <a:solidFill>
                  <a:srgbClr val="E8E8E8"/>
                </a:solidFill>
                <a:effectLst/>
                <a:latin typeface="Google Sans"/>
              </a:rPr>
              <a:t>Brazil maintains 30 percent of the world's total eucalyptus trees. </a:t>
            </a:r>
            <a:r>
              <a:rPr lang="en-US" sz="1800" i="1" dirty="0">
                <a:effectLst/>
                <a:latin typeface="Times New Roman" panose="02020603050405020304" pitchFamily="18" charset="0"/>
                <a:ea typeface="DengXian" panose="02010600030101010101" pitchFamily="2" charset="-122"/>
                <a:cs typeface="Arial" panose="020B0604020202020204" pitchFamily="34" charset="0"/>
              </a:rPr>
              <a:t>Eucalyptus</a:t>
            </a:r>
            <a:r>
              <a:rPr lang="en-US" sz="1800" dirty="0">
                <a:effectLst/>
                <a:latin typeface="Times New Roman" panose="02020603050405020304" pitchFamily="18" charset="0"/>
                <a:ea typeface="DengXian" panose="02010600030101010101" pitchFamily="2" charset="-122"/>
                <a:cs typeface="Arial" panose="020B0604020202020204" pitchFamily="34" charset="0"/>
              </a:rPr>
              <a:t> species, some of the fastest-growing plantation trees</a:t>
            </a:r>
            <a:r>
              <a:rPr lang="en-US" sz="1800" baseline="30000" dirty="0">
                <a:effectLst/>
                <a:latin typeface="Times New Roman" panose="02020603050405020304" pitchFamily="18" charset="0"/>
                <a:ea typeface="DengXian" panose="02010600030101010101" pitchFamily="2" charset="-122"/>
                <a:cs typeface="Arial" panose="020B0604020202020204" pitchFamily="34" charset="0"/>
              </a:rPr>
              <a:t>9,10</a:t>
            </a:r>
            <a:r>
              <a:rPr lang="en-US" sz="1800" dirty="0">
                <a:effectLst/>
                <a:latin typeface="Times New Roman" panose="02020603050405020304" pitchFamily="18" charset="0"/>
                <a:ea typeface="DengXian" panose="02010600030101010101" pitchFamily="2" charset="-122"/>
                <a:cs typeface="Arial" panose="020B0604020202020204" pitchFamily="34" charset="0"/>
              </a:rPr>
              <a:t>, are used for producing pulp and paper</a:t>
            </a:r>
            <a:r>
              <a:rPr lang="en-US" sz="1800" baseline="30000" dirty="0">
                <a:effectLst/>
                <a:latin typeface="Times New Roman" panose="02020603050405020304" pitchFamily="18" charset="0"/>
                <a:ea typeface="DengXian" panose="02010600030101010101" pitchFamily="2" charset="-122"/>
                <a:cs typeface="Arial" panose="020B0604020202020204" pitchFamily="34" charset="0"/>
              </a:rPr>
              <a:t>11</a:t>
            </a:r>
            <a:r>
              <a:rPr lang="en-US" sz="1800" dirty="0">
                <a:effectLst/>
                <a:latin typeface="Times New Roman" panose="02020603050405020304" pitchFamily="18" charset="0"/>
                <a:ea typeface="DengXian" panose="02010600030101010101" pitchFamily="2" charset="-122"/>
                <a:cs typeface="Arial" panose="020B0604020202020204" pitchFamily="34" charset="0"/>
              </a:rPr>
              <a:t>, long-lived wood products</a:t>
            </a:r>
            <a:r>
              <a:rPr lang="en-US" sz="1800" baseline="30000" dirty="0">
                <a:effectLst/>
                <a:latin typeface="Times New Roman" panose="02020603050405020304" pitchFamily="18" charset="0"/>
                <a:ea typeface="DengXian" panose="02010600030101010101" pitchFamily="2" charset="-122"/>
                <a:cs typeface="Arial" panose="020B0604020202020204" pitchFamily="34" charset="0"/>
              </a:rPr>
              <a:t>12,13</a:t>
            </a:r>
            <a:r>
              <a:rPr lang="en-US" sz="1800" dirty="0">
                <a:effectLst/>
                <a:latin typeface="Times New Roman" panose="02020603050405020304" pitchFamily="18" charset="0"/>
                <a:ea typeface="DengXian" panose="02010600030101010101" pitchFamily="2" charset="-122"/>
                <a:cs typeface="Arial" panose="020B0604020202020204" pitchFamily="34" charset="0"/>
              </a:rPr>
              <a:t>, biomaterials, and bioenergy</a:t>
            </a:r>
            <a:r>
              <a:rPr lang="en-US" sz="1800" baseline="30000" dirty="0">
                <a:effectLst/>
                <a:latin typeface="Times New Roman" panose="02020603050405020304" pitchFamily="18" charset="0"/>
                <a:ea typeface="DengXian" panose="02010600030101010101" pitchFamily="2" charset="-122"/>
                <a:cs typeface="Arial" panose="020B0604020202020204" pitchFamily="34" charset="0"/>
              </a:rPr>
              <a:t>14,15</a:t>
            </a:r>
            <a:r>
              <a:rPr lang="en-US" sz="1800" dirty="0">
                <a:effectLst/>
                <a:latin typeface="Times New Roman" panose="02020603050405020304" pitchFamily="18" charset="0"/>
                <a:ea typeface="DengXian" panose="02010600030101010101" pitchFamily="2" charset="-122"/>
                <a:cs typeface="Arial" panose="020B0604020202020204" pitchFamily="34" charset="0"/>
              </a:rPr>
              <a:t>. In Brazil, </a:t>
            </a:r>
            <a:r>
              <a:rPr lang="en-US" sz="1800" i="1" dirty="0">
                <a:effectLst/>
                <a:latin typeface="Times New Roman" panose="02020603050405020304" pitchFamily="18" charset="0"/>
                <a:ea typeface="DengXian" panose="02010600030101010101" pitchFamily="2" charset="-122"/>
                <a:cs typeface="Arial" panose="020B0604020202020204" pitchFamily="34" charset="0"/>
              </a:rPr>
              <a:t>Eucalyptus</a:t>
            </a:r>
            <a:r>
              <a:rPr lang="en-US" sz="1800" dirty="0">
                <a:effectLst/>
                <a:latin typeface="Times New Roman" panose="02020603050405020304" pitchFamily="18" charset="0"/>
                <a:ea typeface="DengXian" panose="02010600030101010101" pitchFamily="2" charset="-122"/>
                <a:cs typeface="Arial" panose="020B0604020202020204" pitchFamily="34" charset="0"/>
              </a:rPr>
              <a:t> plantations cover over 7.4 million hectares</a:t>
            </a:r>
            <a:r>
              <a:rPr lang="en-US" sz="1800" baseline="30000" dirty="0">
                <a:effectLst/>
                <a:latin typeface="Times New Roman" panose="02020603050405020304" pitchFamily="18" charset="0"/>
                <a:ea typeface="DengXian" panose="02010600030101010101" pitchFamily="2" charset="-122"/>
                <a:cs typeface="Arial" panose="020B0604020202020204" pitchFamily="34" charset="0"/>
              </a:rPr>
              <a:t>16–18</a:t>
            </a:r>
            <a:r>
              <a:rPr lang="en-US" sz="1800" dirty="0">
                <a:effectLst/>
                <a:latin typeface="Times New Roman" panose="02020603050405020304" pitchFamily="18" charset="0"/>
                <a:ea typeface="DengXian" panose="02010600030101010101" pitchFamily="2" charset="-122"/>
                <a:cs typeface="Arial" panose="020B0604020202020204" pitchFamily="34" charset="0"/>
              </a:rPr>
              <a:t>, driven by global demand for pulp and paper</a:t>
            </a:r>
            <a:r>
              <a:rPr lang="en-US" sz="1800" baseline="30000" dirty="0">
                <a:effectLst/>
                <a:latin typeface="Times New Roman" panose="02020603050405020304" pitchFamily="18" charset="0"/>
                <a:ea typeface="DengXian" panose="02010600030101010101" pitchFamily="2" charset="-122"/>
                <a:cs typeface="Arial" panose="020B0604020202020204" pitchFamily="34" charset="0"/>
              </a:rPr>
              <a:t>19–22</a:t>
            </a:r>
            <a:r>
              <a:rPr lang="en-US" sz="1800" dirty="0">
                <a:effectLst/>
                <a:latin typeface="Times New Roman" panose="02020603050405020304" pitchFamily="18" charset="0"/>
                <a:ea typeface="DengXian" panose="02010600030101010101" pitchFamily="2" charset="-122"/>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88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6312B-AF04-1174-6975-526CEB7A9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4E6A9-B62A-F2E8-E0C9-EE81A7A91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23240-BE6D-6663-33DB-452026EAE6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FE73FB-B23B-3512-192D-0505BFEF65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6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33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3</a:t>
            </a:fld>
            <a:endParaRPr lang="en-US"/>
          </a:p>
        </p:txBody>
      </p:sp>
    </p:spTree>
    <p:extLst>
      <p:ext uri="{BB962C8B-B14F-4D97-AF65-F5344CB8AC3E}">
        <p14:creationId xmlns:p14="http://schemas.microsoft.com/office/powerpoint/2010/main" val="3415471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C4B6-42FA-16C5-CACF-AFF43CBC3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76CD8-56B9-2181-C0DA-81CD5DFB7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45889-C7A0-94AE-C8E1-CBDEFC70C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37E410-21E1-1E8E-2F01-90B7E450B2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154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47626-85D7-EE63-FB88-823604B8B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CCAF3-E152-CE74-283D-12D33D78A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0F0A0-1A69-4D4C-070F-6AB7E06F9E57}"/>
              </a:ext>
            </a:extLst>
          </p:cNvPr>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cs typeface="Arial" panose="020B0604020202020204" pitchFamily="34" charset="0"/>
              </a:rPr>
              <a:t>These extracted areas, at a 740 m </a:t>
            </a:r>
            <a:r>
              <a:rPr lang="en-US" sz="1800" dirty="0">
                <a:effectLst/>
                <a:latin typeface="Times New Roman" panose="02020603050405020304" pitchFamily="18" charset="0"/>
                <a:ea typeface="DengXian" panose="02010600030101010101" pitchFamily="2" charset="-122"/>
              </a:rPr>
              <a:t>×</a:t>
            </a:r>
            <a:r>
              <a:rPr lang="en-US" sz="1800" dirty="0">
                <a:effectLst/>
                <a:latin typeface="Times New Roman" panose="02020603050405020304" pitchFamily="18" charset="0"/>
                <a:ea typeface="DengXian" panose="02010600030101010101" pitchFamily="2" charset="-122"/>
                <a:cs typeface="Arial" panose="020B0604020202020204" pitchFamily="34" charset="0"/>
              </a:rPr>
              <a:t> 740 m resolution</a:t>
            </a:r>
            <a:endParaRPr lang="en-US" dirty="0"/>
          </a:p>
        </p:txBody>
      </p:sp>
      <p:sp>
        <p:nvSpPr>
          <p:cNvPr id="4" name="Slide Number Placeholder 3">
            <a:extLst>
              <a:ext uri="{FF2B5EF4-FFF2-40B4-BE49-F238E27FC236}">
                <a16:creationId xmlns:a16="http://schemas.microsoft.com/office/drawing/2014/main" id="{768733E8-2A29-D902-2251-7EFFA88E4C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290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C585C-B963-AF0B-E109-B918FFBFF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4FB32-E82A-18A8-E3A0-C24C979B8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5AF50-CA22-A931-5F2C-C66E2FDFBED4}"/>
              </a:ext>
            </a:extLst>
          </p:cNvPr>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cs typeface="Arial" panose="020B0604020202020204" pitchFamily="34" charset="0"/>
              </a:rPr>
              <a:t>These extracted areas, at a 740 m </a:t>
            </a:r>
            <a:r>
              <a:rPr lang="en-US" sz="1800" dirty="0">
                <a:effectLst/>
                <a:latin typeface="Times New Roman" panose="02020603050405020304" pitchFamily="18" charset="0"/>
                <a:ea typeface="DengXian" panose="02010600030101010101" pitchFamily="2" charset="-122"/>
              </a:rPr>
              <a:t>×</a:t>
            </a:r>
            <a:r>
              <a:rPr lang="en-US" sz="1800" dirty="0">
                <a:effectLst/>
                <a:latin typeface="Times New Roman" panose="02020603050405020304" pitchFamily="18" charset="0"/>
                <a:ea typeface="DengXian" panose="02010600030101010101" pitchFamily="2" charset="-122"/>
                <a:cs typeface="Arial" panose="020B0604020202020204" pitchFamily="34" charset="0"/>
              </a:rPr>
              <a:t> 740 m resolution</a:t>
            </a:r>
            <a:endParaRPr lang="en-US" dirty="0"/>
          </a:p>
        </p:txBody>
      </p:sp>
      <p:sp>
        <p:nvSpPr>
          <p:cNvPr id="4" name="Slide Number Placeholder 3">
            <a:extLst>
              <a:ext uri="{FF2B5EF4-FFF2-40B4-BE49-F238E27FC236}">
                <a16:creationId xmlns:a16="http://schemas.microsoft.com/office/drawing/2014/main" id="{E47B5B80-0045-083E-3189-2985994894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14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DFCF-2282-AFC7-737C-B8EE61867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1628-490E-3050-2F3B-1B3BFB429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712CC-174A-F5A4-6B0F-46BA7F011DC8}"/>
              </a:ext>
            </a:extLst>
          </p:cNvPr>
          <p:cNvSpPr>
            <a:spLocks noGrp="1"/>
          </p:cNvSpPr>
          <p:nvPr>
            <p:ph type="body" idx="1"/>
          </p:nvPr>
        </p:nvSpPr>
        <p:spPr/>
        <p:txBody>
          <a:bodyPr/>
          <a:lstStyle/>
          <a:p>
            <a:r>
              <a:rPr lang="en-US" sz="1800" dirty="0">
                <a:effectLst/>
                <a:latin typeface="Times New Roman" panose="02020603050405020304" pitchFamily="18" charset="0"/>
                <a:ea typeface="DengXian" panose="02010600030101010101" pitchFamily="2" charset="-122"/>
                <a:cs typeface="Arial" panose="020B0604020202020204" pitchFamily="34" charset="0"/>
              </a:rPr>
              <a:t>These extracted areas, at a 740 m </a:t>
            </a:r>
            <a:r>
              <a:rPr lang="en-US" sz="1800" dirty="0">
                <a:effectLst/>
                <a:latin typeface="Times New Roman" panose="02020603050405020304" pitchFamily="18" charset="0"/>
                <a:ea typeface="DengXian" panose="02010600030101010101" pitchFamily="2" charset="-122"/>
              </a:rPr>
              <a:t>×</a:t>
            </a:r>
            <a:r>
              <a:rPr lang="en-US" sz="1800" dirty="0">
                <a:effectLst/>
                <a:latin typeface="Times New Roman" panose="02020603050405020304" pitchFamily="18" charset="0"/>
                <a:ea typeface="DengXian" panose="02010600030101010101" pitchFamily="2" charset="-122"/>
                <a:cs typeface="Arial" panose="020B0604020202020204" pitchFamily="34" charset="0"/>
              </a:rPr>
              <a:t> 740 m resolution</a:t>
            </a:r>
            <a:endParaRPr lang="en-US" dirty="0"/>
          </a:p>
        </p:txBody>
      </p:sp>
      <p:sp>
        <p:nvSpPr>
          <p:cNvPr id="4" name="Slide Number Placeholder 3">
            <a:extLst>
              <a:ext uri="{FF2B5EF4-FFF2-40B4-BE49-F238E27FC236}">
                <a16:creationId xmlns:a16="http://schemas.microsoft.com/office/drawing/2014/main" id="{57ED4ADC-31BC-9938-37A3-26373D6DD9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3854B-7E6D-BA45-9F62-FDBFACF198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99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21A18-BFAD-46C7-AEB6-50C4E4BBA24A}"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111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Arial" panose="020B0604020202020204" pitchFamily="34" charset="0"/>
              </a:rPr>
              <a:t>total net GHG reductions are between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25.4–38.5 GtCO</a:t>
            </a:r>
            <a:r>
              <a:rPr lang="en-US" sz="18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e</a:t>
            </a:r>
            <a:r>
              <a:rPr lang="en-US" sz="1800" dirty="0">
                <a:effectLst/>
                <a:latin typeface="Times New Roman" panose="02020603050405020304" pitchFamily="18" charset="0"/>
                <a:ea typeface="DengXian" panose="02010600030101010101" pitchFamily="2" charset="-122"/>
                <a:cs typeface="Arial" panose="020B0604020202020204" pitchFamily="34" charset="0"/>
              </a:rPr>
              <a:t> which is largely driven by increased carbon stock in forests and CLT panels along with potential substitution benefits for traditional building materials and market electricity. </a:t>
            </a:r>
            <a:r>
              <a:rPr lang="en-US" sz="1200" b="0" i="0" kern="1200" dirty="0">
                <a:solidFill>
                  <a:schemeClr val="tx1"/>
                </a:solidFill>
                <a:effectLst/>
                <a:latin typeface="+mn-lt"/>
                <a:ea typeface="+mn-ea"/>
                <a:cs typeface="+mn-cs"/>
              </a:rPr>
              <a:t>Scenario 3, reaching 60% by 2050</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0CB251-AE63-4FD2-98DE-A1C840F6DFF3}"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819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(Scenario 1, reaching 30% by 2050) or slow (Scenario 2, reaching 30% by 2080) adoption. We also look at fast adoption with a high demand scenario (Scenario 3, reaching 60% by 2050) </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F9FF6-B682-4E12-860D-3FD10B88B569}"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27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EF21-FD50-2582-9150-62497D36B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48255-323D-7742-F64F-FD8E1CAB8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02DAC-DB45-CAE7-BE0B-F5CD01DAC48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(Scenario 1, reaching 30% by 2050) or slow (Scenario 2, reaching 30% by 2080) adoption. We also look at fast adoption with a high demand scenario (Scenario 3, reaching 60% by 2050) </a:t>
            </a:r>
            <a:endParaRPr lang="en-US" dirty="0"/>
          </a:p>
        </p:txBody>
      </p:sp>
      <p:sp>
        <p:nvSpPr>
          <p:cNvPr id="4" name="Date Placeholder 3">
            <a:extLst>
              <a:ext uri="{FF2B5EF4-FFF2-40B4-BE49-F238E27FC236}">
                <a16:creationId xmlns:a16="http://schemas.microsoft.com/office/drawing/2014/main" id="{0F7A1539-EF9E-932F-CDF7-0A8011007EC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F9FF6-B682-4E12-860D-3FD10B88B569}"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E310E1-687F-5F86-53DF-EEC77D3170D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9FF4BA-4D2A-4B6B-3DD7-2D813D46C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91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F9FF6-B682-4E12-860D-3FD10B88B569}"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816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F9FF6-B682-4E12-860D-3FD10B88B569}" type="datetime4">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April 14, 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F704-1017-BE4C-A580-50EC44AB1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97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64F22F-E73F-4BC9-8F46-E8EFC6337467}" type="slidenum">
              <a:rPr lang="en-US" smtClean="0"/>
              <a:t>4</a:t>
            </a:fld>
            <a:endParaRPr lang="en-US"/>
          </a:p>
        </p:txBody>
      </p:sp>
    </p:spTree>
    <p:extLst>
      <p:ext uri="{BB962C8B-B14F-4D97-AF65-F5344CB8AC3E}">
        <p14:creationId xmlns:p14="http://schemas.microsoft.com/office/powerpoint/2010/main" val="360148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D7BA4-6B8C-91F7-C854-80E9BDD3A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B098B-CEF9-F315-AF9C-AF0C2D252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CCED0E-FC32-0318-C3BB-8C9EC06954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DFD758-DD3F-3E06-AA90-DBA07DD3FCF8}"/>
              </a:ext>
            </a:extLst>
          </p:cNvPr>
          <p:cNvSpPr>
            <a:spLocks noGrp="1"/>
          </p:cNvSpPr>
          <p:nvPr>
            <p:ph type="sldNum" sz="quarter" idx="5"/>
          </p:nvPr>
        </p:nvSpPr>
        <p:spPr/>
        <p:txBody>
          <a:bodyPr/>
          <a:lstStyle/>
          <a:p>
            <a:fld id="{9664F22F-E73F-4BC9-8F46-E8EFC6337467}" type="slidenum">
              <a:rPr lang="en-US" smtClean="0"/>
              <a:t>5</a:t>
            </a:fld>
            <a:endParaRPr lang="en-US"/>
          </a:p>
        </p:txBody>
      </p:sp>
    </p:spTree>
    <p:extLst>
      <p:ext uri="{BB962C8B-B14F-4D97-AF65-F5344CB8AC3E}">
        <p14:creationId xmlns:p14="http://schemas.microsoft.com/office/powerpoint/2010/main" val="54163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8F38-8988-A32E-0D03-70B997A84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E6E19-CFF0-7A1B-0709-BD480EC7B9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3AD06E5-CC8D-22FA-524D-629227A770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E7BF0C-8B3E-E949-8ABB-26468B103520}"/>
              </a:ext>
            </a:extLst>
          </p:cNvPr>
          <p:cNvSpPr>
            <a:spLocks noGrp="1"/>
          </p:cNvSpPr>
          <p:nvPr>
            <p:ph type="sldNum" sz="quarter" idx="5"/>
          </p:nvPr>
        </p:nvSpPr>
        <p:spPr/>
        <p:txBody>
          <a:bodyPr/>
          <a:lstStyle/>
          <a:p>
            <a:fld id="{9664F22F-E73F-4BC9-8F46-E8EFC6337467}" type="slidenum">
              <a:rPr lang="en-US" smtClean="0"/>
              <a:t>6</a:t>
            </a:fld>
            <a:endParaRPr lang="en-US"/>
          </a:p>
        </p:txBody>
      </p:sp>
    </p:spTree>
    <p:extLst>
      <p:ext uri="{BB962C8B-B14F-4D97-AF65-F5344CB8AC3E}">
        <p14:creationId xmlns:p14="http://schemas.microsoft.com/office/powerpoint/2010/main" val="318273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76163-F40C-358F-D48E-7D83BB300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206AE-65D5-197A-A1FE-DCB2B4D172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102A2C-CA3D-E840-B502-27A57813F1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A1D160-6BC3-1BA1-B82E-EA587E67620B}"/>
              </a:ext>
            </a:extLst>
          </p:cNvPr>
          <p:cNvSpPr>
            <a:spLocks noGrp="1"/>
          </p:cNvSpPr>
          <p:nvPr>
            <p:ph type="sldNum" sz="quarter" idx="5"/>
          </p:nvPr>
        </p:nvSpPr>
        <p:spPr/>
        <p:txBody>
          <a:bodyPr/>
          <a:lstStyle/>
          <a:p>
            <a:fld id="{9664F22F-E73F-4BC9-8F46-E8EFC6337467}" type="slidenum">
              <a:rPr lang="en-US" smtClean="0"/>
              <a:t>7</a:t>
            </a:fld>
            <a:endParaRPr lang="en-US"/>
          </a:p>
        </p:txBody>
      </p:sp>
    </p:spTree>
    <p:extLst>
      <p:ext uri="{BB962C8B-B14F-4D97-AF65-F5344CB8AC3E}">
        <p14:creationId xmlns:p14="http://schemas.microsoft.com/office/powerpoint/2010/main" val="94488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C110A69-5F46-4AF1-B404-2307C3556245}" type="slidenum">
              <a:rPr lang="en-US" smtClean="0"/>
              <a:t>8</a:t>
            </a:fld>
            <a:endParaRPr lang="en-US"/>
          </a:p>
        </p:txBody>
      </p:sp>
    </p:spTree>
    <p:extLst>
      <p:ext uri="{BB962C8B-B14F-4D97-AF65-F5344CB8AC3E}">
        <p14:creationId xmlns:p14="http://schemas.microsoft.com/office/powerpoint/2010/main" val="393472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10A69-5F46-4AF1-B404-2307C3556245}" type="slidenum">
              <a:rPr lang="en-US" smtClean="0"/>
              <a:t>9</a:t>
            </a:fld>
            <a:endParaRPr lang="en-US"/>
          </a:p>
        </p:txBody>
      </p:sp>
    </p:spTree>
    <p:extLst>
      <p:ext uri="{BB962C8B-B14F-4D97-AF65-F5344CB8AC3E}">
        <p14:creationId xmlns:p14="http://schemas.microsoft.com/office/powerpoint/2010/main" val="220177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B246-5D1B-B53F-7A7D-399CA29D29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05C89A-6B41-E9DC-9EFA-1701EF9A6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48D23F-285A-5CC6-AFF3-C22A9605292D}"/>
              </a:ext>
            </a:extLst>
          </p:cNvPr>
          <p:cNvSpPr>
            <a:spLocks noGrp="1"/>
          </p:cNvSpPr>
          <p:nvPr>
            <p:ph type="dt" sz="half" idx="10"/>
          </p:nvPr>
        </p:nvSpPr>
        <p:spPr/>
        <p:txBody>
          <a:bodyPr/>
          <a:lstStyle/>
          <a:p>
            <a:fld id="{0A17A426-14F6-40EF-9CF9-42450594E1CC}" type="datetime1">
              <a:rPr lang="en-US" smtClean="0"/>
              <a:t>4/14/2026</a:t>
            </a:fld>
            <a:endParaRPr lang="en-US"/>
          </a:p>
        </p:txBody>
      </p:sp>
      <p:sp>
        <p:nvSpPr>
          <p:cNvPr id="5" name="Footer Placeholder 4">
            <a:extLst>
              <a:ext uri="{FF2B5EF4-FFF2-40B4-BE49-F238E27FC236}">
                <a16:creationId xmlns:a16="http://schemas.microsoft.com/office/drawing/2014/main" id="{2BE1F33D-80E9-ABDE-EB39-C27A699EF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2B55F-6C1F-D62C-F75A-89C1451A6D64}"/>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349750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1418-BA88-D6BD-9628-6FF9EB90E4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F92BF-476B-D6D4-D952-ED2D2FFF26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B30FC-C4A4-5215-45F8-AEBE73F98684}"/>
              </a:ext>
            </a:extLst>
          </p:cNvPr>
          <p:cNvSpPr>
            <a:spLocks noGrp="1"/>
          </p:cNvSpPr>
          <p:nvPr>
            <p:ph type="dt" sz="half" idx="10"/>
          </p:nvPr>
        </p:nvSpPr>
        <p:spPr/>
        <p:txBody>
          <a:bodyPr/>
          <a:lstStyle/>
          <a:p>
            <a:fld id="{509138F7-238C-4441-A492-22B406044EF7}" type="datetime1">
              <a:rPr lang="en-US" smtClean="0"/>
              <a:t>4/14/2026</a:t>
            </a:fld>
            <a:endParaRPr lang="en-US"/>
          </a:p>
        </p:txBody>
      </p:sp>
      <p:sp>
        <p:nvSpPr>
          <p:cNvPr id="5" name="Footer Placeholder 4">
            <a:extLst>
              <a:ext uri="{FF2B5EF4-FFF2-40B4-BE49-F238E27FC236}">
                <a16:creationId xmlns:a16="http://schemas.microsoft.com/office/drawing/2014/main" id="{F9A0CA07-6C14-97DF-5F09-0CF3CC6C8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24FD8-4C63-ABEA-FDC8-EAF8A6E4651F}"/>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321639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21A648-7005-B32D-C7B2-AECF51C029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B5C1C4-FAD1-CFFA-1AFB-887A89B588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97A52-E74F-DA6A-2356-E6F694CD0AB6}"/>
              </a:ext>
            </a:extLst>
          </p:cNvPr>
          <p:cNvSpPr>
            <a:spLocks noGrp="1"/>
          </p:cNvSpPr>
          <p:nvPr>
            <p:ph type="dt" sz="half" idx="10"/>
          </p:nvPr>
        </p:nvSpPr>
        <p:spPr/>
        <p:txBody>
          <a:bodyPr/>
          <a:lstStyle/>
          <a:p>
            <a:fld id="{D5E426E8-6862-468B-AFEC-A136359D5783}" type="datetime1">
              <a:rPr lang="en-US" smtClean="0"/>
              <a:t>4/14/2026</a:t>
            </a:fld>
            <a:endParaRPr lang="en-US"/>
          </a:p>
        </p:txBody>
      </p:sp>
      <p:sp>
        <p:nvSpPr>
          <p:cNvPr id="5" name="Footer Placeholder 4">
            <a:extLst>
              <a:ext uri="{FF2B5EF4-FFF2-40B4-BE49-F238E27FC236}">
                <a16:creationId xmlns:a16="http://schemas.microsoft.com/office/drawing/2014/main" id="{6C8E9FE5-A6AD-E44F-DD7B-12435DD88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18FC6-39A8-C0E1-207A-BC2C3E6BFEB6}"/>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23142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SE Basic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C7209F-CE23-3345-BEF1-968E068EA9D1}"/>
              </a:ext>
            </a:extLst>
          </p:cNvPr>
          <p:cNvSpPr>
            <a:spLocks noGrp="1"/>
          </p:cNvSpPr>
          <p:nvPr>
            <p:ph type="dt" sz="half" idx="10"/>
          </p:nvPr>
        </p:nvSpPr>
        <p:spPr/>
        <p:txBody>
          <a:bodyPr/>
          <a:lstStyle>
            <a:lvl1pPr>
              <a:defRPr sz="1100"/>
            </a:lvl1pPr>
          </a:lstStyle>
          <a:p>
            <a:fld id="{B1739C08-EEBD-4B1E-968C-0074611A8CC1}" type="datetime4">
              <a:rPr lang="en-US" smtClean="0"/>
              <a:t>April 14, 2026</a:t>
            </a:fld>
            <a:endParaRPr lang="en-US" dirty="0"/>
          </a:p>
        </p:txBody>
      </p:sp>
      <p:sp>
        <p:nvSpPr>
          <p:cNvPr id="5" name="Footer Placeholder 4">
            <a:extLst>
              <a:ext uri="{FF2B5EF4-FFF2-40B4-BE49-F238E27FC236}">
                <a16:creationId xmlns:a16="http://schemas.microsoft.com/office/drawing/2014/main" id="{C4192D05-4808-7742-90D4-4B0C660DE0F6}"/>
              </a:ext>
            </a:extLst>
          </p:cNvPr>
          <p:cNvSpPr>
            <a:spLocks noGrp="1"/>
          </p:cNvSpPr>
          <p:nvPr>
            <p:ph type="ftr" sz="quarter" idx="11"/>
          </p:nvPr>
        </p:nvSpPr>
        <p:spPr/>
        <p:txBody>
          <a:bodyPr/>
          <a:lstStyle>
            <a:lvl1pPr>
              <a:defRPr sz="1100"/>
            </a:lvl1pPr>
          </a:lstStyle>
          <a:p>
            <a:endParaRPr lang="en-US" dirty="0"/>
          </a:p>
        </p:txBody>
      </p:sp>
      <p:sp>
        <p:nvSpPr>
          <p:cNvPr id="6" name="Slide Number Placeholder 5">
            <a:extLst>
              <a:ext uri="{FF2B5EF4-FFF2-40B4-BE49-F238E27FC236}">
                <a16:creationId xmlns:a16="http://schemas.microsoft.com/office/drawing/2014/main" id="{2036F523-E285-D545-9D8A-01FD47518A4D}"/>
              </a:ext>
            </a:extLst>
          </p:cNvPr>
          <p:cNvSpPr>
            <a:spLocks noGrp="1"/>
          </p:cNvSpPr>
          <p:nvPr>
            <p:ph type="sldNum" sz="quarter" idx="12"/>
          </p:nvPr>
        </p:nvSpPr>
        <p:spPr/>
        <p:txBody>
          <a:bodyPr/>
          <a:lstStyle>
            <a:lvl1pPr>
              <a:defRPr sz="1100"/>
            </a:lvl1pPr>
          </a:lstStyle>
          <a:p>
            <a:fld id="{D6BF664D-C731-B64E-8F69-8E46B00FAA31}" type="slidenum">
              <a:rPr lang="en-US" smtClean="0"/>
              <a:pPr/>
              <a:t>‹#›</a:t>
            </a:fld>
            <a:endParaRPr lang="en-US" dirty="0"/>
          </a:p>
        </p:txBody>
      </p:sp>
    </p:spTree>
    <p:extLst>
      <p:ext uri="{BB962C8B-B14F-4D97-AF65-F5344CB8AC3E}">
        <p14:creationId xmlns:p14="http://schemas.microsoft.com/office/powerpoint/2010/main" val="779379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839BA75-21FE-4D36-A814-5CA777C92A78}" type="datetime4">
              <a:rPr lang="en-US" smtClean="0"/>
              <a:t>April 14, 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3445984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9247DE8-AD5C-4168-A269-2B9A90BA77E9}" type="datetime4">
              <a:rPr lang="en-US" smtClean="0"/>
              <a:t>April 14, 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428748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53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41C3-AE01-8827-28A1-FA7B5F5D2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5105E-2C07-6E31-AFF4-AAAC75B95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4DEDD-7091-5AC8-C3BE-E35B01EF2E3B}"/>
              </a:ext>
            </a:extLst>
          </p:cNvPr>
          <p:cNvSpPr>
            <a:spLocks noGrp="1"/>
          </p:cNvSpPr>
          <p:nvPr>
            <p:ph type="dt" sz="half" idx="10"/>
          </p:nvPr>
        </p:nvSpPr>
        <p:spPr/>
        <p:txBody>
          <a:bodyPr/>
          <a:lstStyle/>
          <a:p>
            <a:fld id="{7BA9686D-7980-41EF-A760-587AE3B8FE91}" type="datetime1">
              <a:rPr lang="en-US" smtClean="0"/>
              <a:t>4/14/2026</a:t>
            </a:fld>
            <a:endParaRPr lang="en-US"/>
          </a:p>
        </p:txBody>
      </p:sp>
      <p:sp>
        <p:nvSpPr>
          <p:cNvPr id="5" name="Footer Placeholder 4">
            <a:extLst>
              <a:ext uri="{FF2B5EF4-FFF2-40B4-BE49-F238E27FC236}">
                <a16:creationId xmlns:a16="http://schemas.microsoft.com/office/drawing/2014/main" id="{59584E77-FE4F-3FAF-739B-46915B734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C9F2E-BA0E-F743-F0A4-D12D1DEC6CB2}"/>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4096116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39D6-DAAD-F7DE-F08E-AB1DE9815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3C729B-A356-7A95-113A-9E6F7F2E30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1A037-E8D7-0E84-A800-D3633DC14E51}"/>
              </a:ext>
            </a:extLst>
          </p:cNvPr>
          <p:cNvSpPr>
            <a:spLocks noGrp="1"/>
          </p:cNvSpPr>
          <p:nvPr>
            <p:ph type="dt" sz="half" idx="10"/>
          </p:nvPr>
        </p:nvSpPr>
        <p:spPr/>
        <p:txBody>
          <a:bodyPr/>
          <a:lstStyle/>
          <a:p>
            <a:fld id="{DD1BBB63-8BBB-4190-8D9D-4245A674A81F}" type="datetime1">
              <a:rPr lang="en-US" smtClean="0"/>
              <a:t>4/14/2026</a:t>
            </a:fld>
            <a:endParaRPr lang="en-US"/>
          </a:p>
        </p:txBody>
      </p:sp>
      <p:sp>
        <p:nvSpPr>
          <p:cNvPr id="5" name="Footer Placeholder 4">
            <a:extLst>
              <a:ext uri="{FF2B5EF4-FFF2-40B4-BE49-F238E27FC236}">
                <a16:creationId xmlns:a16="http://schemas.microsoft.com/office/drawing/2014/main" id="{D4815231-B4F5-BB02-07BD-2D12D1F97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1735F-2998-B1DC-7624-5A9AFB90FAA1}"/>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134629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1B70-B49F-99F3-7E51-D05BF258C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67FE3-C394-2188-22D5-F88E4E7577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02182E-3648-1AA7-E8B5-7587669D00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AE8483-E98A-2FD1-40D8-0EA67A47C050}"/>
              </a:ext>
            </a:extLst>
          </p:cNvPr>
          <p:cNvSpPr>
            <a:spLocks noGrp="1"/>
          </p:cNvSpPr>
          <p:nvPr>
            <p:ph type="dt" sz="half" idx="10"/>
          </p:nvPr>
        </p:nvSpPr>
        <p:spPr/>
        <p:txBody>
          <a:bodyPr/>
          <a:lstStyle/>
          <a:p>
            <a:fld id="{41349849-E80E-417A-8908-DB6FA0E95743}" type="datetime1">
              <a:rPr lang="en-US" smtClean="0"/>
              <a:t>4/14/2026</a:t>
            </a:fld>
            <a:endParaRPr lang="en-US"/>
          </a:p>
        </p:txBody>
      </p:sp>
      <p:sp>
        <p:nvSpPr>
          <p:cNvPr id="6" name="Footer Placeholder 5">
            <a:extLst>
              <a:ext uri="{FF2B5EF4-FFF2-40B4-BE49-F238E27FC236}">
                <a16:creationId xmlns:a16="http://schemas.microsoft.com/office/drawing/2014/main" id="{4D42A724-A222-F12C-E210-A4BC71BA3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21140-CA76-2109-CF18-34AF73E2F94A}"/>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230213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29AC-163A-23C3-C4B2-2A34E6E017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313AD-C17B-4674-2D94-EF312B918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5D0EB-A285-9B88-6D65-4DFA40A926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A306A7-2D6F-2819-9CD6-0621774884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0F6F67-9DA1-642C-4B66-F4B565E1D4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C3B85B-DE29-7046-7DED-9691F7DB4DD6}"/>
              </a:ext>
            </a:extLst>
          </p:cNvPr>
          <p:cNvSpPr>
            <a:spLocks noGrp="1"/>
          </p:cNvSpPr>
          <p:nvPr>
            <p:ph type="dt" sz="half" idx="10"/>
          </p:nvPr>
        </p:nvSpPr>
        <p:spPr/>
        <p:txBody>
          <a:bodyPr/>
          <a:lstStyle/>
          <a:p>
            <a:fld id="{D11A7FEE-15B8-43FB-B9CD-529AE30EEF2E}" type="datetime1">
              <a:rPr lang="en-US" smtClean="0"/>
              <a:t>4/14/2026</a:t>
            </a:fld>
            <a:endParaRPr lang="en-US"/>
          </a:p>
        </p:txBody>
      </p:sp>
      <p:sp>
        <p:nvSpPr>
          <p:cNvPr id="8" name="Footer Placeholder 7">
            <a:extLst>
              <a:ext uri="{FF2B5EF4-FFF2-40B4-BE49-F238E27FC236}">
                <a16:creationId xmlns:a16="http://schemas.microsoft.com/office/drawing/2014/main" id="{5C34689C-CE6D-9DCA-BAF6-A6B6A42338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DCD724-FF52-18EC-81FB-89174911BE33}"/>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95036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D97D-37E6-1387-9F05-06B8809E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37BCDD-769F-A26E-FF32-77CB1EA04F57}"/>
              </a:ext>
            </a:extLst>
          </p:cNvPr>
          <p:cNvSpPr>
            <a:spLocks noGrp="1"/>
          </p:cNvSpPr>
          <p:nvPr>
            <p:ph type="dt" sz="half" idx="10"/>
          </p:nvPr>
        </p:nvSpPr>
        <p:spPr/>
        <p:txBody>
          <a:bodyPr/>
          <a:lstStyle/>
          <a:p>
            <a:fld id="{DA05C92B-1131-4D81-8312-E2EF4199DFEF}" type="datetime1">
              <a:rPr lang="en-US" smtClean="0"/>
              <a:t>4/14/2026</a:t>
            </a:fld>
            <a:endParaRPr lang="en-US"/>
          </a:p>
        </p:txBody>
      </p:sp>
      <p:sp>
        <p:nvSpPr>
          <p:cNvPr id="4" name="Footer Placeholder 3">
            <a:extLst>
              <a:ext uri="{FF2B5EF4-FFF2-40B4-BE49-F238E27FC236}">
                <a16:creationId xmlns:a16="http://schemas.microsoft.com/office/drawing/2014/main" id="{3E0C3BE8-9A68-B084-9734-A1A9FBF160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856C9-D33F-4BA6-5769-02BE33C8B7D2}"/>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42358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43F6D-EA0E-F6B7-8651-10BDB8168063}"/>
              </a:ext>
            </a:extLst>
          </p:cNvPr>
          <p:cNvSpPr>
            <a:spLocks noGrp="1"/>
          </p:cNvSpPr>
          <p:nvPr>
            <p:ph type="dt" sz="half" idx="10"/>
          </p:nvPr>
        </p:nvSpPr>
        <p:spPr/>
        <p:txBody>
          <a:bodyPr/>
          <a:lstStyle/>
          <a:p>
            <a:fld id="{5C6A906D-CE63-4A4D-930C-FC0FD60BEAC6}" type="datetime1">
              <a:rPr lang="en-US" smtClean="0"/>
              <a:t>4/14/2026</a:t>
            </a:fld>
            <a:endParaRPr lang="en-US"/>
          </a:p>
        </p:txBody>
      </p:sp>
      <p:sp>
        <p:nvSpPr>
          <p:cNvPr id="3" name="Footer Placeholder 2">
            <a:extLst>
              <a:ext uri="{FF2B5EF4-FFF2-40B4-BE49-F238E27FC236}">
                <a16:creationId xmlns:a16="http://schemas.microsoft.com/office/drawing/2014/main" id="{09DE49E5-B2B0-8C9F-274E-8DABF6EF7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DB7310-4DBC-D130-07DE-182202C0DB10}"/>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181819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8FF6-F4DD-ED88-BC93-A50C3DDF0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D676FE-913D-D766-FF05-402F2F5C85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DEB4CB-7FDA-BED6-B9C5-F86F5BD40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8C633-3B2A-C7DD-407D-25030D7FAE42}"/>
              </a:ext>
            </a:extLst>
          </p:cNvPr>
          <p:cNvSpPr>
            <a:spLocks noGrp="1"/>
          </p:cNvSpPr>
          <p:nvPr>
            <p:ph type="dt" sz="half" idx="10"/>
          </p:nvPr>
        </p:nvSpPr>
        <p:spPr/>
        <p:txBody>
          <a:bodyPr/>
          <a:lstStyle/>
          <a:p>
            <a:fld id="{4FFC738B-52AA-412A-BEB6-9AA6FBF9F3FE}" type="datetime1">
              <a:rPr lang="en-US" smtClean="0"/>
              <a:t>4/14/2026</a:t>
            </a:fld>
            <a:endParaRPr lang="en-US"/>
          </a:p>
        </p:txBody>
      </p:sp>
      <p:sp>
        <p:nvSpPr>
          <p:cNvPr id="6" name="Footer Placeholder 5">
            <a:extLst>
              <a:ext uri="{FF2B5EF4-FFF2-40B4-BE49-F238E27FC236}">
                <a16:creationId xmlns:a16="http://schemas.microsoft.com/office/drawing/2014/main" id="{D1CC840D-AABF-7449-657E-7C2AC7BF8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240BD-96CB-AC3B-E9ED-DCBE74DDC1FE}"/>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313263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5B08-7FB8-6157-7F22-9BBE6271C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3E4AD5-B754-184A-2F26-AA2B129918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78AD1A-D5B4-C549-6DA6-0B860C531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4BEEF-8DA2-D21B-753A-B0FABFEBFB31}"/>
              </a:ext>
            </a:extLst>
          </p:cNvPr>
          <p:cNvSpPr>
            <a:spLocks noGrp="1"/>
          </p:cNvSpPr>
          <p:nvPr>
            <p:ph type="dt" sz="half" idx="10"/>
          </p:nvPr>
        </p:nvSpPr>
        <p:spPr/>
        <p:txBody>
          <a:bodyPr/>
          <a:lstStyle/>
          <a:p>
            <a:fld id="{2D5BC9CE-E267-4218-A202-E977970C6D77}" type="datetime1">
              <a:rPr lang="en-US" smtClean="0"/>
              <a:t>4/14/2026</a:t>
            </a:fld>
            <a:endParaRPr lang="en-US"/>
          </a:p>
        </p:txBody>
      </p:sp>
      <p:sp>
        <p:nvSpPr>
          <p:cNvPr id="6" name="Footer Placeholder 5">
            <a:extLst>
              <a:ext uri="{FF2B5EF4-FFF2-40B4-BE49-F238E27FC236}">
                <a16:creationId xmlns:a16="http://schemas.microsoft.com/office/drawing/2014/main" id="{DD8DEDE5-5D80-1619-3DCA-41124735C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B21F7-54F9-5B98-F3F7-D74C17F97078}"/>
              </a:ext>
            </a:extLst>
          </p:cNvPr>
          <p:cNvSpPr>
            <a:spLocks noGrp="1"/>
          </p:cNvSpPr>
          <p:nvPr>
            <p:ph type="sldNum" sz="quarter" idx="12"/>
          </p:nvPr>
        </p:nvSpPr>
        <p:spPr/>
        <p:txBody>
          <a:bodyPr/>
          <a:lstStyle/>
          <a:p>
            <a:fld id="{AD125D4A-4590-432C-9965-F3930DCE6338}" type="slidenum">
              <a:rPr lang="en-US" smtClean="0"/>
              <a:t>‹#›</a:t>
            </a:fld>
            <a:endParaRPr lang="en-US"/>
          </a:p>
        </p:txBody>
      </p:sp>
    </p:spTree>
    <p:extLst>
      <p:ext uri="{BB962C8B-B14F-4D97-AF65-F5344CB8AC3E}">
        <p14:creationId xmlns:p14="http://schemas.microsoft.com/office/powerpoint/2010/main" val="417132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E9C04-504D-0A96-BEB4-63EDE107B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22EDD-7889-1222-0CC9-9740C4CF8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C0DE7-8CDA-F7CB-9C6C-1A75274A0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1AEDE1-7824-496C-A440-0A12D964DD33}" type="datetime1">
              <a:rPr lang="en-US" smtClean="0"/>
              <a:t>4/14/2026</a:t>
            </a:fld>
            <a:endParaRPr lang="en-US"/>
          </a:p>
        </p:txBody>
      </p:sp>
      <p:sp>
        <p:nvSpPr>
          <p:cNvPr id="5" name="Footer Placeholder 4">
            <a:extLst>
              <a:ext uri="{FF2B5EF4-FFF2-40B4-BE49-F238E27FC236}">
                <a16:creationId xmlns:a16="http://schemas.microsoft.com/office/drawing/2014/main" id="{73CA05D8-69E5-9C94-96B4-ABF6F8D227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156316-28BB-C1B9-B9A1-E3A0FCD251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125D4A-4590-432C-9965-F3930DCE6338}" type="slidenum">
              <a:rPr lang="en-US" smtClean="0"/>
              <a:t>‹#›</a:t>
            </a:fld>
            <a:endParaRPr lang="en-US"/>
          </a:p>
        </p:txBody>
      </p:sp>
    </p:spTree>
    <p:extLst>
      <p:ext uri="{BB962C8B-B14F-4D97-AF65-F5344CB8AC3E}">
        <p14:creationId xmlns:p14="http://schemas.microsoft.com/office/powerpoint/2010/main" val="376348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68B989-1DF5-0447-B1D1-70FC2EB20A13}"/>
              </a:ext>
            </a:extLst>
          </p:cNvPr>
          <p:cNvSpPr>
            <a:spLocks noGrp="1"/>
          </p:cNvSpPr>
          <p:nvPr>
            <p:ph type="dt" sz="half" idx="2"/>
          </p:nvPr>
        </p:nvSpPr>
        <p:spPr>
          <a:xfrm>
            <a:off x="390941" y="6356352"/>
            <a:ext cx="2511287" cy="365125"/>
          </a:xfrm>
          <a:prstGeom prst="rect">
            <a:avLst/>
          </a:prstGeom>
        </p:spPr>
        <p:txBody>
          <a:bodyPr vert="horz" lIns="91440" tIns="45720" rIns="91440" bIns="45720" rtlCol="0" anchor="ctr"/>
          <a:lstStyle>
            <a:lvl1pPr algn="l">
              <a:defRPr sz="1100">
                <a:solidFill>
                  <a:schemeClr val="accent4"/>
                </a:solidFill>
              </a:defRPr>
            </a:lvl1pPr>
          </a:lstStyle>
          <a:p>
            <a:fld id="{C097E232-EA8F-4ECC-AA77-C32F0FD42418}" type="datetime4">
              <a:rPr lang="en-US" smtClean="0"/>
              <a:t>April 14, 2026</a:t>
            </a:fld>
            <a:endParaRPr lang="en-US" dirty="0"/>
          </a:p>
        </p:txBody>
      </p:sp>
      <p:sp>
        <p:nvSpPr>
          <p:cNvPr id="5" name="Footer Placeholder 4">
            <a:extLst>
              <a:ext uri="{FF2B5EF4-FFF2-40B4-BE49-F238E27FC236}">
                <a16:creationId xmlns:a16="http://schemas.microsoft.com/office/drawing/2014/main" id="{42374BC2-9EDE-734B-B675-115E5C9F92FA}"/>
              </a:ext>
            </a:extLst>
          </p:cNvPr>
          <p:cNvSpPr>
            <a:spLocks noGrp="1"/>
          </p:cNvSpPr>
          <p:nvPr>
            <p:ph type="ftr" sz="quarter" idx="3"/>
          </p:nvPr>
        </p:nvSpPr>
        <p:spPr>
          <a:xfrm>
            <a:off x="3134139" y="6356352"/>
            <a:ext cx="5923723" cy="365125"/>
          </a:xfrm>
          <a:prstGeom prst="rect">
            <a:avLst/>
          </a:prstGeom>
        </p:spPr>
        <p:txBody>
          <a:bodyPr vert="horz" lIns="91440" tIns="45720" rIns="91440" bIns="45720" rtlCol="0" anchor="ctr"/>
          <a:lstStyle>
            <a:lvl1pPr algn="ctr">
              <a:defRPr sz="1100">
                <a:solidFill>
                  <a:schemeClr val="accent4"/>
                </a:solidFill>
              </a:defRPr>
            </a:lvl1pPr>
          </a:lstStyle>
          <a:p>
            <a:endParaRPr lang="en-US" dirty="0"/>
          </a:p>
        </p:txBody>
      </p:sp>
      <p:sp>
        <p:nvSpPr>
          <p:cNvPr id="6" name="Slide Number Placeholder 5">
            <a:extLst>
              <a:ext uri="{FF2B5EF4-FFF2-40B4-BE49-F238E27FC236}">
                <a16:creationId xmlns:a16="http://schemas.microsoft.com/office/drawing/2014/main" id="{3984082B-9868-5443-B44A-B0BA5243D798}"/>
              </a:ext>
            </a:extLst>
          </p:cNvPr>
          <p:cNvSpPr>
            <a:spLocks noGrp="1"/>
          </p:cNvSpPr>
          <p:nvPr>
            <p:ph type="sldNum" sz="quarter" idx="4"/>
          </p:nvPr>
        </p:nvSpPr>
        <p:spPr>
          <a:xfrm>
            <a:off x="9289774" y="6356352"/>
            <a:ext cx="2511287" cy="365125"/>
          </a:xfrm>
          <a:prstGeom prst="rect">
            <a:avLst/>
          </a:prstGeom>
        </p:spPr>
        <p:txBody>
          <a:bodyPr vert="horz" lIns="91440" tIns="45720" rIns="91440" bIns="45720" rtlCol="0" anchor="ctr"/>
          <a:lstStyle>
            <a:lvl1pPr algn="r">
              <a:defRPr sz="1100">
                <a:solidFill>
                  <a:schemeClr val="accent4"/>
                </a:solidFill>
              </a:defRPr>
            </a:lvl1pPr>
          </a:lstStyle>
          <a:p>
            <a:fld id="{D6BF664D-C731-B64E-8F69-8E46B00FAA31}" type="slidenum">
              <a:rPr lang="en-US" smtClean="0"/>
              <a:pPr/>
              <a:t>‹#›</a:t>
            </a:fld>
            <a:endParaRPr lang="en-US" dirty="0"/>
          </a:p>
        </p:txBody>
      </p:sp>
      <p:sp>
        <p:nvSpPr>
          <p:cNvPr id="7" name="Rectangle 6">
            <a:extLst>
              <a:ext uri="{FF2B5EF4-FFF2-40B4-BE49-F238E27FC236}">
                <a16:creationId xmlns:a16="http://schemas.microsoft.com/office/drawing/2014/main" id="{01BBAB4E-FCFB-B84B-BCFE-8D67123C09BC}"/>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8DCD7C3E-EC27-EA48-B1D4-6E1D1DFBF9E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131" y="0"/>
            <a:ext cx="4493791" cy="915796"/>
          </a:xfrm>
          <a:prstGeom prst="rect">
            <a:avLst/>
          </a:prstGeom>
        </p:spPr>
      </p:pic>
    </p:spTree>
    <p:extLst>
      <p:ext uri="{BB962C8B-B14F-4D97-AF65-F5344CB8AC3E}">
        <p14:creationId xmlns:p14="http://schemas.microsoft.com/office/powerpoint/2010/main" val="793139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notesSlide" Target="../notesSlides/notesSlide21.xm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1.jpg"/><Relationship Id="rId7"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5.jp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1.jp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5.jpg"/><Relationship Id="rId4" Type="http://schemas.openxmlformats.org/officeDocument/2006/relationships/image" Target="../media/image63.png"/><Relationship Id="rId9"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1.jp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8.png"/><Relationship Id="rId11" Type="http://schemas.openxmlformats.org/officeDocument/2006/relationships/image" Target="../media/image70.jpeg"/><Relationship Id="rId5" Type="http://schemas.openxmlformats.org/officeDocument/2006/relationships/image" Target="../media/image65.jpg"/><Relationship Id="rId10" Type="http://schemas.openxmlformats.org/officeDocument/2006/relationships/image" Target="../media/image66.jpg"/><Relationship Id="rId4" Type="http://schemas.openxmlformats.org/officeDocument/2006/relationships/image" Target="../media/image63.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1.jp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1.jpg"/><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7.jpe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8.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7.jpe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89.jp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050D1C-C814-54DF-7BC4-6D6835457C52}"/>
              </a:ext>
            </a:extLst>
          </p:cNvPr>
          <p:cNvSpPr/>
          <p:nvPr/>
        </p:nvSpPr>
        <p:spPr>
          <a:xfrm>
            <a:off x="0" y="2984043"/>
            <a:ext cx="12192000" cy="13880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 name="Picture 3" descr="A logo with green and yellow text&#10;&#10;Description automatically generated">
            <a:extLst>
              <a:ext uri="{FF2B5EF4-FFF2-40B4-BE49-F238E27FC236}">
                <a16:creationId xmlns:a16="http://schemas.microsoft.com/office/drawing/2014/main" id="{5C21960A-1A69-2381-B1F3-93D3BA79B0CB}"/>
              </a:ext>
            </a:extLst>
          </p:cNvPr>
          <p:cNvPicPr>
            <a:picLocks noChangeAspect="1"/>
          </p:cNvPicPr>
          <p:nvPr/>
        </p:nvPicPr>
        <p:blipFill rotWithShape="1">
          <a:blip r:embed="rId3"/>
          <a:srcRect t="10497" b="12706"/>
          <a:stretch/>
        </p:blipFill>
        <p:spPr bwMode="auto">
          <a:xfrm>
            <a:off x="5277563" y="4536572"/>
            <a:ext cx="2996772" cy="847122"/>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8006EE8F-B1C8-FE54-5013-93B85E335AD1}"/>
              </a:ext>
            </a:extLst>
          </p:cNvPr>
          <p:cNvSpPr/>
          <p:nvPr/>
        </p:nvSpPr>
        <p:spPr>
          <a:xfrm>
            <a:off x="0" y="1"/>
            <a:ext cx="12192000" cy="145893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4108D86-D92A-5B39-6A4F-3ADE6A06E46C}"/>
              </a:ext>
            </a:extLst>
          </p:cNvPr>
          <p:cNvSpPr txBox="1"/>
          <p:nvPr/>
        </p:nvSpPr>
        <p:spPr>
          <a:xfrm>
            <a:off x="-44067" y="63275"/>
            <a:ext cx="12280134" cy="1323439"/>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cs typeface="Calibri" panose="020F0502020204030204" pitchFamily="34" charset="0"/>
              </a:rPr>
              <a:t>Introducing the Farm Practice Multi-Model Intercomparison and Ensemble Project (Farm-MIP)</a:t>
            </a:r>
          </a:p>
        </p:txBody>
      </p:sp>
      <p:pic>
        <p:nvPicPr>
          <p:cNvPr id="16" name="Picture 15">
            <a:extLst>
              <a:ext uri="{FF2B5EF4-FFF2-40B4-BE49-F238E27FC236}">
                <a16:creationId xmlns:a16="http://schemas.microsoft.com/office/drawing/2014/main" id="{1C4675B8-F851-E25F-4E8A-9BCF551DD5AE}"/>
              </a:ext>
            </a:extLst>
          </p:cNvPr>
          <p:cNvPicPr>
            <a:picLocks noChangeAspect="1"/>
          </p:cNvPicPr>
          <p:nvPr/>
        </p:nvPicPr>
        <p:blipFill>
          <a:blip r:embed="rId4"/>
          <a:stretch>
            <a:fillRect/>
          </a:stretch>
        </p:blipFill>
        <p:spPr>
          <a:xfrm>
            <a:off x="66103" y="4536572"/>
            <a:ext cx="5058337" cy="823051"/>
          </a:xfrm>
          <a:prstGeom prst="rect">
            <a:avLst/>
          </a:prstGeom>
        </p:spPr>
      </p:pic>
      <p:pic>
        <p:nvPicPr>
          <p:cNvPr id="1028" name="Picture 4">
            <a:extLst>
              <a:ext uri="{FF2B5EF4-FFF2-40B4-BE49-F238E27FC236}">
                <a16:creationId xmlns:a16="http://schemas.microsoft.com/office/drawing/2014/main" id="{DE341D4E-1990-659A-2B6B-0F797EDE5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7458" y="4735787"/>
            <a:ext cx="3415211" cy="5100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4986E0A-1F01-094B-2BCF-2BC137251093}"/>
              </a:ext>
            </a:extLst>
          </p:cNvPr>
          <p:cNvPicPr>
            <a:picLocks noChangeAspect="1"/>
          </p:cNvPicPr>
          <p:nvPr/>
        </p:nvPicPr>
        <p:blipFill>
          <a:blip r:embed="rId6"/>
          <a:stretch>
            <a:fillRect/>
          </a:stretch>
        </p:blipFill>
        <p:spPr>
          <a:xfrm>
            <a:off x="180999" y="5470146"/>
            <a:ext cx="2532003" cy="662859"/>
          </a:xfrm>
          <a:prstGeom prst="rect">
            <a:avLst/>
          </a:prstGeom>
        </p:spPr>
      </p:pic>
      <p:pic>
        <p:nvPicPr>
          <p:cNvPr id="19" name="Picture 18">
            <a:extLst>
              <a:ext uri="{FF2B5EF4-FFF2-40B4-BE49-F238E27FC236}">
                <a16:creationId xmlns:a16="http://schemas.microsoft.com/office/drawing/2014/main" id="{550FDB27-DFA5-4DC1-F328-88EB93BDEA6B}"/>
              </a:ext>
            </a:extLst>
          </p:cNvPr>
          <p:cNvPicPr>
            <a:picLocks noChangeAspect="1"/>
          </p:cNvPicPr>
          <p:nvPr/>
        </p:nvPicPr>
        <p:blipFill>
          <a:blip r:embed="rId7"/>
          <a:stretch>
            <a:fillRect/>
          </a:stretch>
        </p:blipFill>
        <p:spPr>
          <a:xfrm>
            <a:off x="7575015" y="5456003"/>
            <a:ext cx="3067473" cy="609684"/>
          </a:xfrm>
          <a:prstGeom prst="rect">
            <a:avLst/>
          </a:prstGeom>
        </p:spPr>
      </p:pic>
      <p:pic>
        <p:nvPicPr>
          <p:cNvPr id="21" name="Picture 20">
            <a:extLst>
              <a:ext uri="{FF2B5EF4-FFF2-40B4-BE49-F238E27FC236}">
                <a16:creationId xmlns:a16="http://schemas.microsoft.com/office/drawing/2014/main" id="{DFB8A647-2645-13F6-927F-9FA172C2323D}"/>
              </a:ext>
            </a:extLst>
          </p:cNvPr>
          <p:cNvPicPr>
            <a:picLocks noChangeAspect="1"/>
          </p:cNvPicPr>
          <p:nvPr/>
        </p:nvPicPr>
        <p:blipFill>
          <a:blip r:embed="rId8"/>
          <a:stretch>
            <a:fillRect/>
          </a:stretch>
        </p:blipFill>
        <p:spPr>
          <a:xfrm>
            <a:off x="5920683" y="5524166"/>
            <a:ext cx="1728702" cy="1083042"/>
          </a:xfrm>
          <a:prstGeom prst="rect">
            <a:avLst/>
          </a:prstGeom>
        </p:spPr>
      </p:pic>
      <p:pic>
        <p:nvPicPr>
          <p:cNvPr id="22" name="Picture 21">
            <a:extLst>
              <a:ext uri="{FF2B5EF4-FFF2-40B4-BE49-F238E27FC236}">
                <a16:creationId xmlns:a16="http://schemas.microsoft.com/office/drawing/2014/main" id="{AC5D3079-7C18-FF63-E3D7-B2E28C75C861}"/>
              </a:ext>
            </a:extLst>
          </p:cNvPr>
          <p:cNvPicPr>
            <a:picLocks noChangeAspect="1"/>
          </p:cNvPicPr>
          <p:nvPr/>
        </p:nvPicPr>
        <p:blipFill>
          <a:blip r:embed="rId9"/>
          <a:srcRect l="20873" t="38880" r="19488" b="38879"/>
          <a:stretch>
            <a:fillRect/>
          </a:stretch>
        </p:blipFill>
        <p:spPr>
          <a:xfrm>
            <a:off x="8274335" y="6167766"/>
            <a:ext cx="2318979" cy="486456"/>
          </a:xfrm>
          <a:prstGeom prst="rect">
            <a:avLst/>
          </a:prstGeom>
        </p:spPr>
      </p:pic>
      <p:pic>
        <p:nvPicPr>
          <p:cNvPr id="24" name="Picture 23">
            <a:extLst>
              <a:ext uri="{FF2B5EF4-FFF2-40B4-BE49-F238E27FC236}">
                <a16:creationId xmlns:a16="http://schemas.microsoft.com/office/drawing/2014/main" id="{D716FE06-3143-739E-A951-DF949B81EA6D}"/>
              </a:ext>
            </a:extLst>
          </p:cNvPr>
          <p:cNvPicPr>
            <a:picLocks noChangeAspect="1"/>
          </p:cNvPicPr>
          <p:nvPr/>
        </p:nvPicPr>
        <p:blipFill>
          <a:blip r:embed="rId10"/>
          <a:stretch>
            <a:fillRect/>
          </a:stretch>
        </p:blipFill>
        <p:spPr>
          <a:xfrm>
            <a:off x="3921929" y="6241261"/>
            <a:ext cx="1866878" cy="510895"/>
          </a:xfrm>
          <a:prstGeom prst="rect">
            <a:avLst/>
          </a:prstGeom>
        </p:spPr>
      </p:pic>
      <p:pic>
        <p:nvPicPr>
          <p:cNvPr id="1026" name="Picture 2">
            <a:extLst>
              <a:ext uri="{FF2B5EF4-FFF2-40B4-BE49-F238E27FC236}">
                <a16:creationId xmlns:a16="http://schemas.microsoft.com/office/drawing/2014/main" id="{34D92554-8207-CBCA-641F-F92D5C8B8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063" y="6327511"/>
            <a:ext cx="2553916" cy="3383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University of Arkansas DNDC-ART logo ">
            <a:extLst>
              <a:ext uri="{FF2B5EF4-FFF2-40B4-BE49-F238E27FC236}">
                <a16:creationId xmlns:a16="http://schemas.microsoft.com/office/drawing/2014/main" id="{B019B020-A3CA-B0AD-5241-1CD0F87FD62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97" t="53591" r="2143" b="2197"/>
          <a:stretch>
            <a:fillRect/>
          </a:stretch>
        </p:blipFill>
        <p:spPr bwMode="auto">
          <a:xfrm>
            <a:off x="3419123" y="5464118"/>
            <a:ext cx="1876610" cy="662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9D8D40-42EE-B9A0-2403-4D22C1753006}"/>
              </a:ext>
            </a:extLst>
          </p:cNvPr>
          <p:cNvSpPr txBox="1"/>
          <p:nvPr/>
        </p:nvSpPr>
        <p:spPr>
          <a:xfrm>
            <a:off x="28634" y="3116319"/>
            <a:ext cx="12163366" cy="1138773"/>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cs typeface="Calibri" panose="020F0502020204030204" pitchFamily="34" charset="0"/>
              </a:rPr>
              <a:t>Presenter: Yushu Xia</a:t>
            </a:r>
          </a:p>
          <a:p>
            <a:pPr algn="ctr"/>
            <a:r>
              <a:rPr lang="en-US" sz="2000" dirty="0">
                <a:solidFill>
                  <a:schemeClr val="bg1"/>
                </a:solidFill>
                <a:latin typeface="Calibri" panose="020F0502020204030204" pitchFamily="34" charset="0"/>
                <a:cs typeface="Calibri" panose="020F0502020204030204" pitchFamily="34" charset="0"/>
              </a:rPr>
              <a:t>Lamont Assistant Research Professor</a:t>
            </a:r>
          </a:p>
          <a:p>
            <a:pPr algn="ctr"/>
            <a:r>
              <a:rPr lang="en-US" sz="2000" dirty="0">
                <a:solidFill>
                  <a:schemeClr val="bg1"/>
                </a:solidFill>
                <a:latin typeface="Calibri" panose="020F0502020204030204" pitchFamily="34" charset="0"/>
                <a:cs typeface="Calibri" panose="020F0502020204030204" pitchFamily="34" charset="0"/>
              </a:rPr>
              <a:t>Lamont-Doherty Earth Observatory, Columbia University</a:t>
            </a:r>
          </a:p>
        </p:txBody>
      </p:sp>
      <p:pic>
        <p:nvPicPr>
          <p:cNvPr id="8" name="Picture 7">
            <a:extLst>
              <a:ext uri="{FF2B5EF4-FFF2-40B4-BE49-F238E27FC236}">
                <a16:creationId xmlns:a16="http://schemas.microsoft.com/office/drawing/2014/main" id="{2E2F3DDB-21EB-62BE-FE6C-1251B70DF226}"/>
              </a:ext>
            </a:extLst>
          </p:cNvPr>
          <p:cNvPicPr>
            <a:picLocks noChangeAspect="1"/>
          </p:cNvPicPr>
          <p:nvPr/>
        </p:nvPicPr>
        <p:blipFill>
          <a:blip r:embed="rId13"/>
          <a:stretch>
            <a:fillRect/>
          </a:stretch>
        </p:blipFill>
        <p:spPr>
          <a:xfrm>
            <a:off x="509360" y="1591211"/>
            <a:ext cx="5586640" cy="1255678"/>
          </a:xfrm>
          <a:prstGeom prst="rect">
            <a:avLst/>
          </a:prstGeom>
        </p:spPr>
      </p:pic>
      <p:sp>
        <p:nvSpPr>
          <p:cNvPr id="9" name="TextBox 8">
            <a:extLst>
              <a:ext uri="{FF2B5EF4-FFF2-40B4-BE49-F238E27FC236}">
                <a16:creationId xmlns:a16="http://schemas.microsoft.com/office/drawing/2014/main" id="{5C0823F5-2DDE-BDE5-130D-8B328ED28910}"/>
              </a:ext>
            </a:extLst>
          </p:cNvPr>
          <p:cNvSpPr txBox="1"/>
          <p:nvPr/>
        </p:nvSpPr>
        <p:spPr>
          <a:xfrm>
            <a:off x="6682962" y="1875633"/>
            <a:ext cx="4065152" cy="830997"/>
          </a:xfrm>
          <a:prstGeom prst="rect">
            <a:avLst/>
          </a:prstGeom>
          <a:noFill/>
        </p:spPr>
        <p:txBody>
          <a:bodyPr wrap="none" rtlCol="0">
            <a:spAutoFit/>
          </a:bodyPr>
          <a:lstStyle/>
          <a:p>
            <a:pPr algn="ctr"/>
            <a:r>
              <a:rPr lang="en-US" sz="2400" dirty="0"/>
              <a:t>April 14</a:t>
            </a:r>
            <a:r>
              <a:rPr lang="en-US" sz="2400" baseline="30000" dirty="0"/>
              <a:t>th</a:t>
            </a:r>
            <a:r>
              <a:rPr lang="en-US" sz="2400" dirty="0"/>
              <a:t>-16</a:t>
            </a:r>
            <a:r>
              <a:rPr lang="en-US" sz="2400" baseline="30000" dirty="0"/>
              <a:t>th</a:t>
            </a:r>
            <a:r>
              <a:rPr lang="en-US" sz="2400" dirty="0"/>
              <a:t>, 2026</a:t>
            </a:r>
          </a:p>
          <a:p>
            <a:pPr algn="ctr"/>
            <a:r>
              <a:rPr lang="en-US" sz="2400" dirty="0"/>
              <a:t>Duke Farms, Hillsborough NJ </a:t>
            </a:r>
          </a:p>
        </p:txBody>
      </p:sp>
      <p:sp>
        <p:nvSpPr>
          <p:cNvPr id="10" name="TextBox 9">
            <a:extLst>
              <a:ext uri="{FF2B5EF4-FFF2-40B4-BE49-F238E27FC236}">
                <a16:creationId xmlns:a16="http://schemas.microsoft.com/office/drawing/2014/main" id="{DE0F77AD-8E5F-0F2A-E5DD-1F4BD701B650}"/>
              </a:ext>
            </a:extLst>
          </p:cNvPr>
          <p:cNvSpPr txBox="1"/>
          <p:nvPr/>
        </p:nvSpPr>
        <p:spPr>
          <a:xfrm>
            <a:off x="10688156" y="5419660"/>
            <a:ext cx="1322845" cy="1200329"/>
          </a:xfrm>
          <a:prstGeom prst="rect">
            <a:avLst/>
          </a:prstGeom>
          <a:noFill/>
        </p:spPr>
        <p:txBody>
          <a:bodyPr wrap="square" rtlCol="0">
            <a:spAutoFit/>
          </a:bodyPr>
          <a:lstStyle/>
          <a:p>
            <a:pPr algn="ctr"/>
            <a:r>
              <a:rPr lang="en-US" sz="2400" b="1" dirty="0"/>
              <a:t>And many more…</a:t>
            </a:r>
          </a:p>
        </p:txBody>
      </p:sp>
    </p:spTree>
    <p:extLst>
      <p:ext uri="{BB962C8B-B14F-4D97-AF65-F5344CB8AC3E}">
        <p14:creationId xmlns:p14="http://schemas.microsoft.com/office/powerpoint/2010/main" val="2829044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6D87F-9BEC-A85D-E951-849549F2A86A}"/>
              </a:ext>
            </a:extLst>
          </p:cNvPr>
          <p:cNvPicPr>
            <a:picLocks noChangeAspect="1"/>
          </p:cNvPicPr>
          <p:nvPr/>
        </p:nvPicPr>
        <p:blipFill>
          <a:blip r:embed="rId3" cstate="print">
            <a:extLst>
              <a:ext uri="{28A0092B-C50C-407E-A947-70E740481C1C}">
                <a14:useLocalDpi xmlns:a14="http://schemas.microsoft.com/office/drawing/2010/main" val="0"/>
              </a:ext>
            </a:extLst>
          </a:blip>
          <a:srcRect b="1416"/>
          <a:stretch>
            <a:fillRect/>
          </a:stretch>
        </p:blipFill>
        <p:spPr bwMode="auto">
          <a:xfrm>
            <a:off x="692901" y="1116278"/>
            <a:ext cx="5403099" cy="5694220"/>
          </a:xfrm>
          <a:prstGeom prst="rect">
            <a:avLst/>
          </a:prstGeom>
          <a:noFill/>
          <a:ln>
            <a:noFill/>
          </a:ln>
        </p:spPr>
      </p:pic>
      <p:sp>
        <p:nvSpPr>
          <p:cNvPr id="2" name="Rectangle 1">
            <a:extLst>
              <a:ext uri="{FF2B5EF4-FFF2-40B4-BE49-F238E27FC236}">
                <a16:creationId xmlns:a16="http://schemas.microsoft.com/office/drawing/2014/main" id="{387AB2F2-B8CF-FA76-CDA4-3F3F29D7142F}"/>
              </a:ext>
            </a:extLst>
          </p:cNvPr>
          <p:cNvSpPr/>
          <p:nvPr/>
        </p:nvSpPr>
        <p:spPr>
          <a:xfrm>
            <a:off x="6860466" y="241074"/>
            <a:ext cx="4896106" cy="6375852"/>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dirty="0"/>
              <a:t>To what extent do existing process-based </a:t>
            </a:r>
            <a:r>
              <a:rPr lang="en-US" b="1" dirty="0"/>
              <a:t>agroecosystem models </a:t>
            </a:r>
            <a:r>
              <a:rPr lang="en-US" dirty="0"/>
              <a:t>consistently and accurately capture the influence of regenerative agricultural practices on </a:t>
            </a:r>
            <a:r>
              <a:rPr lang="en-US" b="1" dirty="0"/>
              <a:t>soil health and N cycling</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and where can </a:t>
            </a:r>
            <a:r>
              <a:rPr lang="en-US" b="1" dirty="0"/>
              <a:t>regenerative agricultural practices </a:t>
            </a:r>
            <a:r>
              <a:rPr lang="en-US" dirty="0"/>
              <a:t>sustain or increase </a:t>
            </a:r>
            <a:r>
              <a:rPr lang="en-US" b="1" dirty="0"/>
              <a:t>agricultural productivity </a:t>
            </a:r>
            <a:r>
              <a:rPr lang="en-US" dirty="0"/>
              <a:t>while improving </a:t>
            </a:r>
            <a:r>
              <a:rPr lang="en-US" b="1" dirty="0"/>
              <a:t>water and N use efficiency</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can </a:t>
            </a:r>
            <a:r>
              <a:rPr lang="en-US" b="1" dirty="0"/>
              <a:t>AI</a:t>
            </a:r>
            <a:r>
              <a:rPr lang="en-US" dirty="0"/>
              <a:t>, </a:t>
            </a:r>
            <a:r>
              <a:rPr lang="en-US" b="1" dirty="0"/>
              <a:t>field data</a:t>
            </a:r>
            <a:r>
              <a:rPr lang="en-US" dirty="0"/>
              <a:t>, and </a:t>
            </a:r>
            <a:r>
              <a:rPr lang="en-US" b="1" dirty="0"/>
              <a:t>multi-model ensembles</a:t>
            </a:r>
            <a:r>
              <a:rPr lang="en-US" dirty="0"/>
              <a:t> improve the reliability and scalability of simulated outcomes for ecosystem responses under changing environmental and management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a:t>
            </a:r>
            <a:r>
              <a:rPr lang="en-US" b="1" dirty="0"/>
              <a:t>critical gaps </a:t>
            </a:r>
            <a:r>
              <a:rPr lang="en-US" dirty="0"/>
              <a:t>should future data collection and modeling address to enhance monitoring and modeling of regenerative agricultural practices across spatial and temporal scales?</a:t>
            </a:r>
          </a:p>
        </p:txBody>
      </p:sp>
      <p:sp>
        <p:nvSpPr>
          <p:cNvPr id="3" name="Google Shape;248;p10">
            <a:extLst>
              <a:ext uri="{FF2B5EF4-FFF2-40B4-BE49-F238E27FC236}">
                <a16:creationId xmlns:a16="http://schemas.microsoft.com/office/drawing/2014/main" id="{D98B6BDB-7F6C-DF15-C11C-A4EECD8DB451}"/>
              </a:ext>
            </a:extLst>
          </p:cNvPr>
          <p:cNvSpPr/>
          <p:nvPr/>
        </p:nvSpPr>
        <p:spPr>
          <a:xfrm>
            <a:off x="47189" y="47502"/>
            <a:ext cx="6555180" cy="1116280"/>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6" name="Google Shape;249;p10">
            <a:extLst>
              <a:ext uri="{FF2B5EF4-FFF2-40B4-BE49-F238E27FC236}">
                <a16:creationId xmlns:a16="http://schemas.microsoft.com/office/drawing/2014/main" id="{0A575430-A734-6B8E-F79C-FB8B8EE491E7}"/>
              </a:ext>
            </a:extLst>
          </p:cNvPr>
          <p:cNvSpPr txBox="1"/>
          <p:nvPr/>
        </p:nvSpPr>
        <p:spPr>
          <a:xfrm>
            <a:off x="59065" y="251718"/>
            <a:ext cx="654330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Scale and scientific questions</a:t>
            </a:r>
            <a:endParaRPr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70AF6844-F1B2-577E-09FA-2837718DE775}"/>
              </a:ext>
            </a:extLst>
          </p:cNvPr>
          <p:cNvSpPr>
            <a:spLocks noGrp="1"/>
          </p:cNvSpPr>
          <p:nvPr>
            <p:ph type="sldNum" sz="quarter" idx="12"/>
          </p:nvPr>
        </p:nvSpPr>
        <p:spPr>
          <a:xfrm>
            <a:off x="9308520" y="6492875"/>
            <a:ext cx="2743200" cy="365125"/>
          </a:xfrm>
        </p:spPr>
        <p:txBody>
          <a:bodyPr/>
          <a:lstStyle/>
          <a:p>
            <a:fld id="{AD125D4A-4590-432C-9965-F3930DCE6338}" type="slidenum">
              <a:rPr lang="en-US" smtClean="0"/>
              <a:t>10</a:t>
            </a:fld>
            <a:endParaRPr lang="en-US" dirty="0"/>
          </a:p>
        </p:txBody>
      </p:sp>
    </p:spTree>
    <p:extLst>
      <p:ext uri="{BB962C8B-B14F-4D97-AF65-F5344CB8AC3E}">
        <p14:creationId xmlns:p14="http://schemas.microsoft.com/office/powerpoint/2010/main" val="347998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0">
            <a:extLst>
              <a:ext uri="{FF2B5EF4-FFF2-40B4-BE49-F238E27FC236}">
                <a16:creationId xmlns:a16="http://schemas.microsoft.com/office/drawing/2014/main" id="{6DCFD2C7-EE11-BFFA-2153-9D37521A79B9}"/>
              </a:ext>
            </a:extLst>
          </p:cNvPr>
          <p:cNvSpPr/>
          <p:nvPr/>
        </p:nvSpPr>
        <p:spPr>
          <a:xfrm>
            <a:off x="209037" y="55394"/>
            <a:ext cx="7859486" cy="166551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0E557285-515A-DACD-0F23-7B0CC6BA5C63}"/>
              </a:ext>
            </a:extLst>
          </p:cNvPr>
          <p:cNvSpPr txBox="1"/>
          <p:nvPr/>
        </p:nvSpPr>
        <p:spPr>
          <a:xfrm>
            <a:off x="748235" y="226452"/>
            <a:ext cx="6849993"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Field-scale: model c</a:t>
            </a:r>
            <a:r>
              <a:rPr lang="en-US" altLang="zh-CN"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alibration </a:t>
            </a:r>
            <a:r>
              <a:rPr lang="en-US" altLang="zh-CN" sz="4000" dirty="0">
                <a:solidFill>
                  <a:srgbClr val="FFFFFF"/>
                </a:solidFill>
                <a:latin typeface="Calibri" panose="020F0502020204030204" pitchFamily="34" charset="0"/>
                <a:ea typeface="Calibri"/>
                <a:cs typeface="Calibri" panose="020F0502020204030204" pitchFamily="34" charset="0"/>
                <a:sym typeface="Calibri"/>
              </a:rPr>
              <a:t>and evaluation </a:t>
            </a:r>
            <a:r>
              <a:rPr lang="en-US" altLang="zh-CN"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sites</a:t>
            </a:r>
            <a:endParaRPr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EA9F0CE8-60E1-E275-1522-E268E60FBBCB}"/>
              </a:ext>
            </a:extLst>
          </p:cNvPr>
          <p:cNvSpPr txBox="1">
            <a:spLocks/>
          </p:cNvSpPr>
          <p:nvPr/>
        </p:nvSpPr>
        <p:spPr>
          <a:xfrm>
            <a:off x="8773665" y="397509"/>
            <a:ext cx="3209298" cy="610471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spcAft>
                <a:spcPts val="600"/>
              </a:spcAft>
              <a:buClr>
                <a:schemeClr val="accent3">
                  <a:lumMod val="75000"/>
                </a:schemeClr>
              </a:buClr>
              <a:buSzPct val="150000"/>
              <a:buFont typeface="Arial" pitchFamily="34" charset="0"/>
              <a:buChar char="•"/>
              <a:defRPr sz="1600" b="1"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buClrTx/>
              <a:buSzPct val="100000"/>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Networks: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LTAR, LTER, NEON, Ameriflux, </a:t>
            </a:r>
            <a:r>
              <a:rPr lang="en-US" sz="2000" b="0" dirty="0">
                <a:solidFill>
                  <a:prstClr val="black"/>
                </a:solidFill>
                <a:latin typeface="Calibri" panose="020F0502020204030204" pitchFamily="34" charset="0"/>
                <a:cs typeface="Calibri" panose="020F0502020204030204" pitchFamily="34" charset="0"/>
              </a:rPr>
              <a:t>GRACEnet, global N</a:t>
            </a:r>
            <a:r>
              <a:rPr lang="en-US" sz="2000" b="0" baseline="-25000" dirty="0">
                <a:solidFill>
                  <a:prstClr val="black"/>
                </a:solidFill>
                <a:latin typeface="Calibri" panose="020F0502020204030204" pitchFamily="34" charset="0"/>
                <a:cs typeface="Calibri" panose="020F0502020204030204" pitchFamily="34" charset="0"/>
              </a:rPr>
              <a:t>2</a:t>
            </a:r>
            <a:r>
              <a:rPr lang="en-US" sz="2000" b="0" dirty="0">
                <a:solidFill>
                  <a:prstClr val="black"/>
                </a:solidFill>
                <a:latin typeface="Calibri" panose="020F0502020204030204" pitchFamily="34" charset="0"/>
                <a:cs typeface="Calibri" panose="020F0502020204030204" pitchFamily="34" charset="0"/>
              </a:rPr>
              <a:t>O database.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lvl="0">
              <a:spcBef>
                <a:spcPts val="600"/>
              </a:spcBef>
              <a:buClrTx/>
              <a:buSzPct val="100000"/>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Additional sources: </a:t>
            </a:r>
            <a:r>
              <a:rPr lang="en-US" sz="2000" b="0" dirty="0">
                <a:solidFill>
                  <a:prstClr val="black"/>
                </a:solidFill>
                <a:latin typeface="Calibri" panose="020F0502020204030204" pitchFamily="34" charset="0"/>
                <a:cs typeface="Calibri" panose="020F0502020204030204" pitchFamily="34" charset="0"/>
              </a:rPr>
              <a:t>Core modeling groups;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meta-analytical studies; other known long-term experimental sites.</a:t>
            </a:r>
          </a:p>
          <a:p>
            <a:pPr lvl="0">
              <a:spcBef>
                <a:spcPts val="600"/>
              </a:spcBef>
              <a:buClrTx/>
              <a:buSzPct val="100000"/>
              <a:defRPr/>
            </a:pPr>
            <a:r>
              <a:rPr lang="en-US" sz="2000" dirty="0">
                <a:solidFill>
                  <a:prstClr val="black"/>
                </a:solidFill>
                <a:latin typeface="Calibri" panose="020F0502020204030204" pitchFamily="34" charset="0"/>
                <a:cs typeface="Calibri" panose="020F0502020204030204" pitchFamily="34" charset="0"/>
              </a:rPr>
              <a:t>Site selection criteria: </a:t>
            </a:r>
          </a:p>
          <a:p>
            <a:pPr lvl="0">
              <a:spcBef>
                <a:spcPts val="0"/>
              </a:spcBef>
              <a:spcAft>
                <a:spcPts val="0"/>
              </a:spcAft>
              <a:buClrTx/>
              <a:buSzPct val="100000"/>
              <a:buFont typeface="Wingdings" panose="05000000000000000000" pitchFamily="2" charset="2"/>
              <a:buChar char="ü"/>
              <a:defRPr/>
            </a:pPr>
            <a:r>
              <a:rPr lang="en-US" sz="1800" b="0" dirty="0">
                <a:solidFill>
                  <a:prstClr val="black"/>
                </a:solidFill>
                <a:latin typeface="Calibri" panose="020F0502020204030204" pitchFamily="34" charset="0"/>
                <a:cs typeface="Calibri" panose="020F0502020204030204" pitchFamily="34" charset="0"/>
              </a:rPr>
              <a:t>Open-access data are prioritized;</a:t>
            </a:r>
          </a:p>
          <a:p>
            <a:pPr lvl="0">
              <a:spcBef>
                <a:spcPts val="0"/>
              </a:spcBef>
              <a:spcAft>
                <a:spcPts val="0"/>
              </a:spcAft>
              <a:buClrTx/>
              <a:buSzPct val="100000"/>
              <a:buFont typeface="Wingdings" panose="05000000000000000000" pitchFamily="2" charset="2"/>
              <a:buChar char="ü"/>
              <a:defRPr/>
            </a:pPr>
            <a:r>
              <a:rPr lang="en-US" sz="1800" b="0" dirty="0">
                <a:solidFill>
                  <a:prstClr val="black"/>
                </a:solidFill>
                <a:latin typeface="Calibri" panose="020F0502020204030204" pitchFamily="34" charset="0"/>
                <a:cs typeface="Calibri" panose="020F0502020204030204" pitchFamily="34" charset="0"/>
              </a:rPr>
              <a:t>Soil organic carbon (SOC) sites need to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have repeated measures (3 years apart);</a:t>
            </a:r>
          </a:p>
          <a:p>
            <a:pPr lvl="0">
              <a:spcBef>
                <a:spcPts val="0"/>
              </a:spcBef>
              <a:spcAft>
                <a:spcPts val="0"/>
              </a:spcAft>
              <a:buClrTx/>
              <a:buSzPct val="100000"/>
              <a:buFont typeface="Wingdings" panose="05000000000000000000" pitchFamily="2" charset="2"/>
              <a:buChar char="ü"/>
              <a:defRPr/>
            </a:pPr>
            <a:r>
              <a:rPr lang="en-US" sz="1800" b="0" dirty="0">
                <a:solidFill>
                  <a:prstClr val="black"/>
                </a:solidFill>
                <a:latin typeface="Calibri" panose="020F0502020204030204" pitchFamily="34" charset="0"/>
                <a:cs typeface="Calibri" panose="020F0502020204030204" pitchFamily="34" charset="0"/>
              </a:rPr>
              <a:t>N</a:t>
            </a:r>
            <a:r>
              <a:rPr lang="en-US" sz="1800" b="0" baseline="-25000" dirty="0">
                <a:solidFill>
                  <a:prstClr val="black"/>
                </a:solidFill>
                <a:latin typeface="Calibri" panose="020F0502020204030204" pitchFamily="34" charset="0"/>
                <a:cs typeface="Calibri" panose="020F0502020204030204" pitchFamily="34" charset="0"/>
              </a:rPr>
              <a:t>2</a:t>
            </a:r>
            <a:r>
              <a:rPr lang="en-US" sz="1800" b="0" dirty="0">
                <a:solidFill>
                  <a:prstClr val="black"/>
                </a:solidFill>
                <a:latin typeface="Calibri" panose="020F0502020204030204" pitchFamily="34" charset="0"/>
                <a:cs typeface="Calibri" panose="020F0502020204030204" pitchFamily="34" charset="0"/>
              </a:rPr>
              <a:t>O sites need to have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bi-weekly measurements; </a:t>
            </a:r>
          </a:p>
          <a:p>
            <a:pPr lvl="0">
              <a:spcBef>
                <a:spcPts val="0"/>
              </a:spcBef>
              <a:spcAft>
                <a:spcPts val="0"/>
              </a:spcAft>
              <a:buClrTx/>
              <a:buSzPct val="100000"/>
              <a:buFont typeface="Wingdings" panose="05000000000000000000" pitchFamily="2" charset="2"/>
              <a:buChar char="ü"/>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Detailed management, crop, soil, and weather data.</a:t>
            </a:r>
          </a:p>
        </p:txBody>
      </p:sp>
      <p:sp>
        <p:nvSpPr>
          <p:cNvPr id="6" name="Rectangle 5">
            <a:extLst>
              <a:ext uri="{FF2B5EF4-FFF2-40B4-BE49-F238E27FC236}">
                <a16:creationId xmlns:a16="http://schemas.microsoft.com/office/drawing/2014/main" id="{E1473BFE-3054-04DB-1C27-904AA0864F73}"/>
              </a:ext>
            </a:extLst>
          </p:cNvPr>
          <p:cNvSpPr/>
          <p:nvPr/>
        </p:nvSpPr>
        <p:spPr>
          <a:xfrm>
            <a:off x="748235" y="6034148"/>
            <a:ext cx="7149774" cy="597400"/>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We offer co-authorship for data providers!</a:t>
            </a:r>
          </a:p>
        </p:txBody>
      </p:sp>
      <p:pic>
        <p:nvPicPr>
          <p:cNvPr id="5" name="Picture 4">
            <a:extLst>
              <a:ext uri="{FF2B5EF4-FFF2-40B4-BE49-F238E27FC236}">
                <a16:creationId xmlns:a16="http://schemas.microsoft.com/office/drawing/2014/main" id="{52B24655-49B3-BFCA-1B9B-3C94AC002A82}"/>
              </a:ext>
            </a:extLst>
          </p:cNvPr>
          <p:cNvPicPr>
            <a:picLocks noChangeAspect="1"/>
          </p:cNvPicPr>
          <p:nvPr/>
        </p:nvPicPr>
        <p:blipFill>
          <a:blip r:embed="rId3">
            <a:extLst>
              <a:ext uri="{28A0092B-C50C-407E-A947-70E740481C1C}">
                <a14:useLocalDpi xmlns:a14="http://schemas.microsoft.com/office/drawing/2010/main" val="0"/>
              </a:ext>
            </a:extLst>
          </a:blip>
          <a:srcRect l="1666" t="22599" r="2389" b="14054"/>
          <a:stretch>
            <a:fillRect/>
          </a:stretch>
        </p:blipFill>
        <p:spPr>
          <a:xfrm>
            <a:off x="122540" y="1898664"/>
            <a:ext cx="8490981" cy="3964427"/>
          </a:xfrm>
          <a:prstGeom prst="rect">
            <a:avLst/>
          </a:prstGeom>
        </p:spPr>
      </p:pic>
      <p:sp>
        <p:nvSpPr>
          <p:cNvPr id="7" name="Slide Number Placeholder 6">
            <a:extLst>
              <a:ext uri="{FF2B5EF4-FFF2-40B4-BE49-F238E27FC236}">
                <a16:creationId xmlns:a16="http://schemas.microsoft.com/office/drawing/2014/main" id="{B9399CD5-D1D2-CD74-BE4C-07BE3B87387F}"/>
              </a:ext>
            </a:extLst>
          </p:cNvPr>
          <p:cNvSpPr>
            <a:spLocks noGrp="1"/>
          </p:cNvSpPr>
          <p:nvPr>
            <p:ph type="sldNum" sz="quarter" idx="12"/>
          </p:nvPr>
        </p:nvSpPr>
        <p:spPr>
          <a:xfrm>
            <a:off x="9239763" y="6460491"/>
            <a:ext cx="2743200" cy="365125"/>
          </a:xfrm>
        </p:spPr>
        <p:txBody>
          <a:bodyPr/>
          <a:lstStyle/>
          <a:p>
            <a:fld id="{AD125D4A-4590-432C-9965-F3930DCE6338}" type="slidenum">
              <a:rPr lang="en-US" smtClean="0"/>
              <a:t>11</a:t>
            </a:fld>
            <a:endParaRPr lang="en-US" dirty="0"/>
          </a:p>
        </p:txBody>
      </p:sp>
    </p:spTree>
    <p:extLst>
      <p:ext uri="{BB962C8B-B14F-4D97-AF65-F5344CB8AC3E}">
        <p14:creationId xmlns:p14="http://schemas.microsoft.com/office/powerpoint/2010/main" val="38124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1;p50">
            <a:extLst>
              <a:ext uri="{FF2B5EF4-FFF2-40B4-BE49-F238E27FC236}">
                <a16:creationId xmlns:a16="http://schemas.microsoft.com/office/drawing/2014/main" id="{5ECD85E6-C407-B68D-BD16-462102F56640}"/>
              </a:ext>
            </a:extLst>
          </p:cNvPr>
          <p:cNvSpPr txBox="1">
            <a:spLocks/>
          </p:cNvSpPr>
          <p:nvPr/>
        </p:nvSpPr>
        <p:spPr>
          <a:xfrm>
            <a:off x="828679" y="1541322"/>
            <a:ext cx="10534639" cy="4755072"/>
          </a:xfrm>
          <a:prstGeom prst="rect">
            <a:avLst/>
          </a:prstGeom>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300"/>
              </a:spcBef>
            </a:pPr>
            <a:r>
              <a:rPr lang="en-US" sz="2800" b="1" dirty="0">
                <a:solidFill>
                  <a:schemeClr val="tx1"/>
                </a:solidFill>
              </a:rPr>
              <a:t>Minimum datasets for model simulation</a:t>
            </a:r>
          </a:p>
          <a:p>
            <a:pPr>
              <a:spcBef>
                <a:spcPts val="300"/>
              </a:spcBef>
            </a:pPr>
            <a:endParaRPr lang="en-US" i="1" dirty="0">
              <a:solidFill>
                <a:schemeClr val="tx1"/>
              </a:solidFill>
            </a:endParaRPr>
          </a:p>
          <a:p>
            <a:pPr>
              <a:spcBef>
                <a:spcPts val="300"/>
              </a:spcBef>
            </a:pPr>
            <a:r>
              <a:rPr lang="en-US" sz="2000" b="1" dirty="0">
                <a:solidFill>
                  <a:schemeClr val="tx1"/>
                </a:solidFill>
              </a:rPr>
              <a:t>1) Site: </a:t>
            </a:r>
            <a:r>
              <a:rPr lang="en-US" sz="2000" dirty="0">
                <a:solidFill>
                  <a:schemeClr val="tx1"/>
                </a:solidFill>
              </a:rPr>
              <a:t>coordinates, land use history (20 years minimum)</a:t>
            </a:r>
          </a:p>
          <a:p>
            <a:pPr>
              <a:spcBef>
                <a:spcPts val="300"/>
              </a:spcBef>
            </a:pPr>
            <a:endParaRPr lang="en-US" sz="2000" dirty="0">
              <a:solidFill>
                <a:schemeClr val="tx1"/>
              </a:solidFill>
            </a:endParaRPr>
          </a:p>
          <a:p>
            <a:pPr>
              <a:spcBef>
                <a:spcPts val="300"/>
              </a:spcBef>
            </a:pPr>
            <a:r>
              <a:rPr lang="en-US" sz="2000" b="1" dirty="0">
                <a:solidFill>
                  <a:schemeClr val="tx1"/>
                </a:solidFill>
              </a:rPr>
              <a:t>2) Soil: </a:t>
            </a:r>
            <a:r>
              <a:rPr lang="en-US" sz="2000" dirty="0">
                <a:solidFill>
                  <a:schemeClr val="tx1"/>
                </a:solidFill>
              </a:rPr>
              <a:t>initial conditions (if applicable), soil texture, pH, bulk density</a:t>
            </a:r>
          </a:p>
          <a:p>
            <a:pPr>
              <a:spcBef>
                <a:spcPts val="300"/>
              </a:spcBef>
            </a:pPr>
            <a:endParaRPr lang="en-US" sz="2000" dirty="0">
              <a:solidFill>
                <a:schemeClr val="tx1"/>
              </a:solidFill>
            </a:endParaRPr>
          </a:p>
          <a:p>
            <a:pPr>
              <a:spcBef>
                <a:spcPts val="300"/>
              </a:spcBef>
            </a:pPr>
            <a:r>
              <a:rPr lang="en-US" sz="2000" b="1" dirty="0">
                <a:solidFill>
                  <a:schemeClr val="tx1"/>
                </a:solidFill>
              </a:rPr>
              <a:t>3) Crop/ grass: </a:t>
            </a:r>
            <a:r>
              <a:rPr lang="en-US" sz="2000" dirty="0">
                <a:solidFill>
                  <a:schemeClr val="tx1"/>
                </a:solidFill>
              </a:rPr>
              <a:t>yield/ biomass, type, rotation, cover crop details, planting/ establishment and termination/harvest dates</a:t>
            </a:r>
          </a:p>
          <a:p>
            <a:pPr>
              <a:spcBef>
                <a:spcPts val="300"/>
              </a:spcBef>
            </a:pPr>
            <a:endParaRPr lang="en-US" sz="2000" dirty="0">
              <a:solidFill>
                <a:schemeClr val="tx1"/>
              </a:solidFill>
            </a:endParaRPr>
          </a:p>
          <a:p>
            <a:pPr>
              <a:spcBef>
                <a:spcPts val="300"/>
              </a:spcBef>
            </a:pPr>
            <a:r>
              <a:rPr lang="en-US" sz="2000" b="1" dirty="0">
                <a:solidFill>
                  <a:schemeClr val="tx1"/>
                </a:solidFill>
              </a:rPr>
              <a:t>4) Weather: </a:t>
            </a:r>
            <a:r>
              <a:rPr lang="en-US" sz="2000" dirty="0">
                <a:solidFill>
                  <a:schemeClr val="tx1"/>
                </a:solidFill>
              </a:rPr>
              <a:t>min and max temperature, precipitation, solar radiation (gridded dataset)</a:t>
            </a:r>
          </a:p>
          <a:p>
            <a:pPr>
              <a:spcBef>
                <a:spcPts val="300"/>
              </a:spcBef>
            </a:pPr>
            <a:endParaRPr lang="en-US" sz="2000" dirty="0">
              <a:solidFill>
                <a:schemeClr val="tx1"/>
              </a:solidFill>
            </a:endParaRPr>
          </a:p>
          <a:p>
            <a:pPr>
              <a:spcBef>
                <a:spcPts val="300"/>
              </a:spcBef>
            </a:pPr>
            <a:r>
              <a:rPr lang="en-US" sz="2000" b="1" dirty="0">
                <a:solidFill>
                  <a:schemeClr val="tx1"/>
                </a:solidFill>
              </a:rPr>
              <a:t>5) Management: </a:t>
            </a:r>
            <a:r>
              <a:rPr lang="en-US" sz="2000" dirty="0">
                <a:solidFill>
                  <a:schemeClr val="tx1"/>
                </a:solidFill>
              </a:rPr>
              <a:t>tillage (type/ equipment, depth, and timing), fertilizer (type, amount, and timing), water (irrigation and drainage), grazing intensity, duration, and timing (for grassland)</a:t>
            </a:r>
          </a:p>
        </p:txBody>
      </p:sp>
      <p:sp>
        <p:nvSpPr>
          <p:cNvPr id="3" name="Google Shape;248;p10">
            <a:extLst>
              <a:ext uri="{FF2B5EF4-FFF2-40B4-BE49-F238E27FC236}">
                <a16:creationId xmlns:a16="http://schemas.microsoft.com/office/drawing/2014/main" id="{41A5C460-A030-947D-3E4C-1C4C3EFB929B}"/>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4" name="Google Shape;249;p10">
            <a:extLst>
              <a:ext uri="{FF2B5EF4-FFF2-40B4-BE49-F238E27FC236}">
                <a16:creationId xmlns:a16="http://schemas.microsoft.com/office/drawing/2014/main" id="{1479143E-B6FA-DA5D-8F0A-523A8732BC8D}"/>
              </a:ext>
            </a:extLst>
          </p:cNvPr>
          <p:cNvSpPr txBox="1"/>
          <p:nvPr/>
        </p:nvSpPr>
        <p:spPr>
          <a:xfrm>
            <a:off x="595836" y="240742"/>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Minimum dataset</a:t>
            </a:r>
            <a:endParaRPr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47162AE-0E8D-BACD-C815-4D9822C79043}"/>
              </a:ext>
            </a:extLst>
          </p:cNvPr>
          <p:cNvSpPr>
            <a:spLocks noGrp="1"/>
          </p:cNvSpPr>
          <p:nvPr>
            <p:ph type="sldNum" sz="quarter" idx="12"/>
          </p:nvPr>
        </p:nvSpPr>
        <p:spPr>
          <a:xfrm>
            <a:off x="9192491" y="6434695"/>
            <a:ext cx="2743200" cy="365125"/>
          </a:xfrm>
        </p:spPr>
        <p:txBody>
          <a:bodyPr/>
          <a:lstStyle/>
          <a:p>
            <a:fld id="{AD125D4A-4590-432C-9965-F3930DCE6338}" type="slidenum">
              <a:rPr lang="en-US" smtClean="0"/>
              <a:t>12</a:t>
            </a:fld>
            <a:endParaRPr lang="en-US"/>
          </a:p>
        </p:txBody>
      </p:sp>
    </p:spTree>
    <p:extLst>
      <p:ext uri="{BB962C8B-B14F-4D97-AF65-F5344CB8AC3E}">
        <p14:creationId xmlns:p14="http://schemas.microsoft.com/office/powerpoint/2010/main" val="296259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91C7-551B-D566-C843-072918D77544}"/>
            </a:ext>
          </a:extLst>
        </p:cNvPr>
        <p:cNvGrpSpPr/>
        <p:nvPr/>
      </p:nvGrpSpPr>
      <p:grpSpPr>
        <a:xfrm>
          <a:off x="0" y="0"/>
          <a:ext cx="0" cy="0"/>
          <a:chOff x="0" y="0"/>
          <a:chExt cx="0" cy="0"/>
        </a:xfrm>
      </p:grpSpPr>
      <p:sp>
        <p:nvSpPr>
          <p:cNvPr id="3" name="Google Shape;248;p10">
            <a:extLst>
              <a:ext uri="{FF2B5EF4-FFF2-40B4-BE49-F238E27FC236}">
                <a16:creationId xmlns:a16="http://schemas.microsoft.com/office/drawing/2014/main" id="{D22485E0-C39B-3EBD-B3BB-40D5C8E532BD}"/>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4" name="Google Shape;249;p10">
            <a:extLst>
              <a:ext uri="{FF2B5EF4-FFF2-40B4-BE49-F238E27FC236}">
                <a16:creationId xmlns:a16="http://schemas.microsoft.com/office/drawing/2014/main" id="{FB7EFFD4-AB33-1953-0028-94ECF06C3651}"/>
              </a:ext>
            </a:extLst>
          </p:cNvPr>
          <p:cNvSpPr txBox="1"/>
          <p:nvPr/>
        </p:nvSpPr>
        <p:spPr>
          <a:xfrm>
            <a:off x="595836" y="277812"/>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Additional dataset</a:t>
            </a:r>
            <a:endParaRPr dirty="0">
              <a:latin typeface="Calibri" panose="020F0502020204030204" pitchFamily="34" charset="0"/>
              <a:cs typeface="Calibri" panose="020F0502020204030204" pitchFamily="34" charset="0"/>
            </a:endParaRPr>
          </a:p>
        </p:txBody>
      </p:sp>
      <p:sp>
        <p:nvSpPr>
          <p:cNvPr id="5" name="Google Shape;351;p50">
            <a:extLst>
              <a:ext uri="{FF2B5EF4-FFF2-40B4-BE49-F238E27FC236}">
                <a16:creationId xmlns:a16="http://schemas.microsoft.com/office/drawing/2014/main" id="{02451C9A-6D3B-F980-62BD-17D6B3874579}"/>
              </a:ext>
            </a:extLst>
          </p:cNvPr>
          <p:cNvSpPr txBox="1">
            <a:spLocks/>
          </p:cNvSpPr>
          <p:nvPr/>
        </p:nvSpPr>
        <p:spPr>
          <a:xfrm>
            <a:off x="801245" y="1263509"/>
            <a:ext cx="10936925" cy="5192817"/>
          </a:xfrm>
          <a:prstGeom prst="rect">
            <a:avLst/>
          </a:prstGeom>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300"/>
              </a:spcBef>
            </a:pPr>
            <a:r>
              <a:rPr lang="en-US" sz="2800" b="1" dirty="0">
                <a:solidFill>
                  <a:schemeClr val="tx1"/>
                </a:solidFill>
              </a:rPr>
              <a:t>Optional datasets</a:t>
            </a:r>
          </a:p>
          <a:p>
            <a:pPr>
              <a:spcBef>
                <a:spcPts val="300"/>
              </a:spcBef>
            </a:pPr>
            <a:r>
              <a:rPr lang="en-US" sz="2000" i="1" dirty="0">
                <a:solidFill>
                  <a:schemeClr val="tx1"/>
                </a:solidFill>
              </a:rPr>
              <a:t>Soil of these datasets can be extracted from public survey or gridded datasets</a:t>
            </a:r>
          </a:p>
          <a:p>
            <a:pPr>
              <a:spcBef>
                <a:spcPts val="300"/>
              </a:spcBef>
            </a:pPr>
            <a:endParaRPr lang="en-US" sz="2000" dirty="0">
              <a:solidFill>
                <a:schemeClr val="tx1"/>
              </a:solidFill>
            </a:endParaRPr>
          </a:p>
          <a:p>
            <a:pPr>
              <a:spcBef>
                <a:spcPts val="300"/>
              </a:spcBef>
            </a:pPr>
            <a:r>
              <a:rPr lang="en-US" sz="2000" b="1" dirty="0">
                <a:solidFill>
                  <a:schemeClr val="tx1"/>
                </a:solidFill>
              </a:rPr>
              <a:t>1) Soil: </a:t>
            </a:r>
            <a:r>
              <a:rPr lang="en-US" sz="2000" dirty="0">
                <a:solidFill>
                  <a:schemeClr val="tx1"/>
                </a:solidFill>
              </a:rPr>
              <a:t>daily soil moisture and temperature; depth-based soil hydraulic properties; CEC; drainage class; soil albedo; anion adsorption coefficient</a:t>
            </a:r>
          </a:p>
          <a:p>
            <a:pPr>
              <a:spcBef>
                <a:spcPts val="300"/>
              </a:spcBef>
            </a:pPr>
            <a:endParaRPr lang="en-US" sz="2000" dirty="0">
              <a:solidFill>
                <a:schemeClr val="tx1"/>
              </a:solidFill>
            </a:endParaRPr>
          </a:p>
          <a:p>
            <a:pPr>
              <a:spcBef>
                <a:spcPts val="300"/>
              </a:spcBef>
            </a:pPr>
            <a:r>
              <a:rPr lang="en-US" sz="2000" b="1" dirty="0">
                <a:solidFill>
                  <a:schemeClr val="tx1"/>
                </a:solidFill>
              </a:rPr>
              <a:t>2) Plant: </a:t>
            </a:r>
            <a:r>
              <a:rPr lang="en-US" sz="2000" dirty="0">
                <a:solidFill>
                  <a:schemeClr val="tx1"/>
                </a:solidFill>
              </a:rPr>
              <a:t>anthesis and maturity dates; harvest index; aboveground and belowground biomass or biomass tied to different plant components; LAI; GPP; NPP; crop height; NEE; ecosystem respiration; soil respiration; vegetation index</a:t>
            </a:r>
          </a:p>
          <a:p>
            <a:pPr>
              <a:spcBef>
                <a:spcPts val="300"/>
              </a:spcBef>
            </a:pPr>
            <a:endParaRPr lang="en-US" sz="2000" dirty="0">
              <a:solidFill>
                <a:schemeClr val="tx1"/>
              </a:solidFill>
            </a:endParaRPr>
          </a:p>
          <a:p>
            <a:pPr>
              <a:spcBef>
                <a:spcPts val="300"/>
              </a:spcBef>
            </a:pPr>
            <a:r>
              <a:rPr lang="en-US" sz="2000" b="1" dirty="0">
                <a:solidFill>
                  <a:schemeClr val="tx1"/>
                </a:solidFill>
              </a:rPr>
              <a:t>3) Weather: </a:t>
            </a:r>
            <a:r>
              <a:rPr lang="en-US" sz="2000" dirty="0">
                <a:solidFill>
                  <a:schemeClr val="tx1"/>
                </a:solidFill>
              </a:rPr>
              <a:t>VPD; relative humidity; dew point temperature; wind speed and direction; air pressure</a:t>
            </a:r>
          </a:p>
          <a:p>
            <a:pPr>
              <a:spcBef>
                <a:spcPts val="300"/>
              </a:spcBef>
            </a:pPr>
            <a:endParaRPr lang="en-US" sz="2000" dirty="0">
              <a:solidFill>
                <a:schemeClr val="tx1"/>
              </a:solidFill>
            </a:endParaRPr>
          </a:p>
          <a:p>
            <a:pPr>
              <a:spcBef>
                <a:spcPts val="300"/>
              </a:spcBef>
            </a:pPr>
            <a:r>
              <a:rPr lang="en-US" sz="2000" b="1" dirty="0">
                <a:solidFill>
                  <a:schemeClr val="tx1"/>
                </a:solidFill>
              </a:rPr>
              <a:t>4) Management: </a:t>
            </a:r>
            <a:r>
              <a:rPr lang="en-US" sz="2000" dirty="0">
                <a:solidFill>
                  <a:schemeClr val="tx1"/>
                </a:solidFill>
              </a:rPr>
              <a:t>cultivars; planting density; mulching; grass cutting or mowing; pesticide application</a:t>
            </a:r>
          </a:p>
        </p:txBody>
      </p:sp>
      <p:sp>
        <p:nvSpPr>
          <p:cNvPr id="2" name="Slide Number Placeholder 1">
            <a:extLst>
              <a:ext uri="{FF2B5EF4-FFF2-40B4-BE49-F238E27FC236}">
                <a16:creationId xmlns:a16="http://schemas.microsoft.com/office/drawing/2014/main" id="{AEDFD233-E6AE-5B1A-C0C6-E9D02C4C56FA}"/>
              </a:ext>
            </a:extLst>
          </p:cNvPr>
          <p:cNvSpPr>
            <a:spLocks noGrp="1"/>
          </p:cNvSpPr>
          <p:nvPr>
            <p:ph type="sldNum" sz="quarter" idx="12"/>
          </p:nvPr>
        </p:nvSpPr>
        <p:spPr>
          <a:xfrm>
            <a:off x="9228117" y="6397625"/>
            <a:ext cx="2743200" cy="365125"/>
          </a:xfrm>
        </p:spPr>
        <p:txBody>
          <a:bodyPr/>
          <a:lstStyle/>
          <a:p>
            <a:fld id="{AD125D4A-4590-432C-9965-F3930DCE6338}" type="slidenum">
              <a:rPr lang="en-US" smtClean="0"/>
              <a:t>13</a:t>
            </a:fld>
            <a:endParaRPr lang="en-US"/>
          </a:p>
        </p:txBody>
      </p:sp>
    </p:spTree>
    <p:extLst>
      <p:ext uri="{BB962C8B-B14F-4D97-AF65-F5344CB8AC3E}">
        <p14:creationId xmlns:p14="http://schemas.microsoft.com/office/powerpoint/2010/main" val="415348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6047E-B665-A405-7A94-81C386BA3C77}"/>
              </a:ext>
            </a:extLst>
          </p:cNvPr>
          <p:cNvPicPr>
            <a:picLocks noChangeAspect="1"/>
          </p:cNvPicPr>
          <p:nvPr/>
        </p:nvPicPr>
        <p:blipFill>
          <a:blip r:embed="rId3"/>
          <a:srcRect l="1845" t="2739"/>
          <a:stretch>
            <a:fillRect/>
          </a:stretch>
        </p:blipFill>
        <p:spPr>
          <a:xfrm>
            <a:off x="3475262" y="762000"/>
            <a:ext cx="8518886" cy="5595257"/>
          </a:xfrm>
          <a:prstGeom prst="rect">
            <a:avLst/>
          </a:prstGeom>
        </p:spPr>
      </p:pic>
      <p:sp>
        <p:nvSpPr>
          <p:cNvPr id="4" name="Google Shape;248;p10">
            <a:extLst>
              <a:ext uri="{FF2B5EF4-FFF2-40B4-BE49-F238E27FC236}">
                <a16:creationId xmlns:a16="http://schemas.microsoft.com/office/drawing/2014/main" id="{2E528D47-C7EB-EA24-21C8-49CA06A9C703}"/>
              </a:ext>
            </a:extLst>
          </p:cNvPr>
          <p:cNvSpPr/>
          <p:nvPr/>
        </p:nvSpPr>
        <p:spPr>
          <a:xfrm>
            <a:off x="2" y="0"/>
            <a:ext cx="3287484" cy="6857999"/>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5" name="Google Shape;249;p10">
            <a:extLst>
              <a:ext uri="{FF2B5EF4-FFF2-40B4-BE49-F238E27FC236}">
                <a16:creationId xmlns:a16="http://schemas.microsoft.com/office/drawing/2014/main" id="{35E02527-6605-1EF0-80F5-E4E9DE289B7D}"/>
              </a:ext>
            </a:extLst>
          </p:cNvPr>
          <p:cNvSpPr txBox="1"/>
          <p:nvPr/>
        </p:nvSpPr>
        <p:spPr>
          <a:xfrm>
            <a:off x="291529" y="2373642"/>
            <a:ext cx="2892206"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Standardized model input and observations</a:t>
            </a:r>
            <a:endParaRPr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BE7C78E2-71B0-482B-8F1F-99134BDA71EA}"/>
              </a:ext>
            </a:extLst>
          </p:cNvPr>
          <p:cNvSpPr/>
          <p:nvPr/>
        </p:nvSpPr>
        <p:spPr>
          <a:xfrm>
            <a:off x="4082143" y="6052457"/>
            <a:ext cx="805543" cy="4245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1F9421-93C9-281B-9523-00FE53C1CAEE}"/>
              </a:ext>
            </a:extLst>
          </p:cNvPr>
          <p:cNvSpPr/>
          <p:nvPr/>
        </p:nvSpPr>
        <p:spPr>
          <a:xfrm>
            <a:off x="4887686" y="6052457"/>
            <a:ext cx="805543" cy="4245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751B2CF-4488-126A-CC0A-2EE9F8CAE325}"/>
              </a:ext>
            </a:extLst>
          </p:cNvPr>
          <p:cNvSpPr/>
          <p:nvPr/>
        </p:nvSpPr>
        <p:spPr>
          <a:xfrm>
            <a:off x="5693229" y="6052457"/>
            <a:ext cx="544285" cy="4245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C70653-7FFD-DD00-3261-630DD7BA7F78}"/>
              </a:ext>
            </a:extLst>
          </p:cNvPr>
          <p:cNvSpPr/>
          <p:nvPr/>
        </p:nvSpPr>
        <p:spPr>
          <a:xfrm>
            <a:off x="4082142" y="6052457"/>
            <a:ext cx="2155371" cy="4245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697DC7-FF00-CF23-B1BF-7E68DDC8E3D9}"/>
              </a:ext>
            </a:extLst>
          </p:cNvPr>
          <p:cNvSpPr/>
          <p:nvPr/>
        </p:nvSpPr>
        <p:spPr>
          <a:xfrm>
            <a:off x="6291943" y="6052457"/>
            <a:ext cx="805543" cy="4245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CAC1C55-159A-F938-5FDA-2D89AE24B692}"/>
              </a:ext>
            </a:extLst>
          </p:cNvPr>
          <p:cNvSpPr>
            <a:spLocks noGrp="1"/>
          </p:cNvSpPr>
          <p:nvPr>
            <p:ph type="sldNum" sz="quarter" idx="12"/>
          </p:nvPr>
        </p:nvSpPr>
        <p:spPr>
          <a:xfrm>
            <a:off x="9250948" y="6477000"/>
            <a:ext cx="2743200" cy="365125"/>
          </a:xfrm>
        </p:spPr>
        <p:txBody>
          <a:bodyPr/>
          <a:lstStyle/>
          <a:p>
            <a:fld id="{AD125D4A-4590-432C-9965-F3930DCE6338}" type="slidenum">
              <a:rPr lang="en-US" smtClean="0"/>
              <a:t>14</a:t>
            </a:fld>
            <a:endParaRPr lang="en-US"/>
          </a:p>
        </p:txBody>
      </p:sp>
    </p:spTree>
    <p:extLst>
      <p:ext uri="{BB962C8B-B14F-4D97-AF65-F5344CB8AC3E}">
        <p14:creationId xmlns:p14="http://schemas.microsoft.com/office/powerpoint/2010/main" val="361259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BC0B9-C465-4875-F750-0D476881187F}"/>
            </a:ext>
          </a:extLst>
        </p:cNvPr>
        <p:cNvGrpSpPr/>
        <p:nvPr/>
      </p:nvGrpSpPr>
      <p:grpSpPr>
        <a:xfrm>
          <a:off x="0" y="0"/>
          <a:ext cx="0" cy="0"/>
          <a:chOff x="0" y="0"/>
          <a:chExt cx="0" cy="0"/>
        </a:xfrm>
      </p:grpSpPr>
      <p:sp>
        <p:nvSpPr>
          <p:cNvPr id="4" name="Google Shape;248;p10">
            <a:extLst>
              <a:ext uri="{FF2B5EF4-FFF2-40B4-BE49-F238E27FC236}">
                <a16:creationId xmlns:a16="http://schemas.microsoft.com/office/drawing/2014/main" id="{A456DCF3-EE90-4FC8-AEF3-BD537CA60A35}"/>
              </a:ext>
            </a:extLst>
          </p:cNvPr>
          <p:cNvSpPr/>
          <p:nvPr/>
        </p:nvSpPr>
        <p:spPr>
          <a:xfrm>
            <a:off x="2" y="1"/>
            <a:ext cx="12191998" cy="931676"/>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5" name="Google Shape;249;p10">
            <a:extLst>
              <a:ext uri="{FF2B5EF4-FFF2-40B4-BE49-F238E27FC236}">
                <a16:creationId xmlns:a16="http://schemas.microsoft.com/office/drawing/2014/main" id="{B8B83E30-95C8-73A7-2450-629F81ADA08A}"/>
              </a:ext>
            </a:extLst>
          </p:cNvPr>
          <p:cNvSpPr txBox="1"/>
          <p:nvPr/>
        </p:nvSpPr>
        <p:spPr>
          <a:xfrm>
            <a:off x="937868" y="121567"/>
            <a:ext cx="1031626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Standardized model output template</a:t>
            </a: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5824CE-A1CF-92AF-2EA8-5A024086A825}"/>
              </a:ext>
            </a:extLst>
          </p:cNvPr>
          <p:cNvSpPr/>
          <p:nvPr/>
        </p:nvSpPr>
        <p:spPr>
          <a:xfrm>
            <a:off x="1120239" y="6088583"/>
            <a:ext cx="9951522" cy="553628"/>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We compare outputs related to plant growth as well as soil C, N, and water cycles.</a:t>
            </a:r>
          </a:p>
        </p:txBody>
      </p:sp>
      <p:pic>
        <p:nvPicPr>
          <p:cNvPr id="9" name="Picture 8">
            <a:extLst>
              <a:ext uri="{FF2B5EF4-FFF2-40B4-BE49-F238E27FC236}">
                <a16:creationId xmlns:a16="http://schemas.microsoft.com/office/drawing/2014/main" id="{ECB932E7-CCC5-A55D-B695-4EC5D9CC8041}"/>
              </a:ext>
            </a:extLst>
          </p:cNvPr>
          <p:cNvPicPr>
            <a:picLocks noChangeAspect="1"/>
          </p:cNvPicPr>
          <p:nvPr/>
        </p:nvPicPr>
        <p:blipFill>
          <a:blip r:embed="rId3"/>
          <a:stretch>
            <a:fillRect/>
          </a:stretch>
        </p:blipFill>
        <p:spPr>
          <a:xfrm>
            <a:off x="0" y="1122107"/>
            <a:ext cx="12192000" cy="2495025"/>
          </a:xfrm>
          <a:prstGeom prst="rect">
            <a:avLst/>
          </a:prstGeom>
        </p:spPr>
      </p:pic>
      <p:pic>
        <p:nvPicPr>
          <p:cNvPr id="11" name="Picture 10">
            <a:extLst>
              <a:ext uri="{FF2B5EF4-FFF2-40B4-BE49-F238E27FC236}">
                <a16:creationId xmlns:a16="http://schemas.microsoft.com/office/drawing/2014/main" id="{984FCDC2-C2E4-6E5C-ACF8-521656BDC4D9}"/>
              </a:ext>
            </a:extLst>
          </p:cNvPr>
          <p:cNvPicPr>
            <a:picLocks noChangeAspect="1"/>
          </p:cNvPicPr>
          <p:nvPr/>
        </p:nvPicPr>
        <p:blipFill>
          <a:blip r:embed="rId4"/>
          <a:srcRect r="11871"/>
          <a:stretch>
            <a:fillRect/>
          </a:stretch>
        </p:blipFill>
        <p:spPr>
          <a:xfrm>
            <a:off x="0" y="3679942"/>
            <a:ext cx="12192001" cy="2297552"/>
          </a:xfrm>
          <a:prstGeom prst="rect">
            <a:avLst/>
          </a:prstGeom>
        </p:spPr>
      </p:pic>
      <p:sp>
        <p:nvSpPr>
          <p:cNvPr id="12" name="Slide Number Placeholder 11">
            <a:extLst>
              <a:ext uri="{FF2B5EF4-FFF2-40B4-BE49-F238E27FC236}">
                <a16:creationId xmlns:a16="http://schemas.microsoft.com/office/drawing/2014/main" id="{E0E3BCA9-1E78-AC8B-E8DD-7B4C67B22344}"/>
              </a:ext>
            </a:extLst>
          </p:cNvPr>
          <p:cNvSpPr>
            <a:spLocks noGrp="1"/>
          </p:cNvSpPr>
          <p:nvPr>
            <p:ph type="sldNum" sz="quarter" idx="12"/>
          </p:nvPr>
        </p:nvSpPr>
        <p:spPr>
          <a:xfrm>
            <a:off x="9228117" y="6388175"/>
            <a:ext cx="2743200" cy="365125"/>
          </a:xfrm>
        </p:spPr>
        <p:txBody>
          <a:bodyPr/>
          <a:lstStyle/>
          <a:p>
            <a:fld id="{AD125D4A-4590-432C-9965-F3930DCE6338}" type="slidenum">
              <a:rPr lang="en-US" smtClean="0"/>
              <a:t>15</a:t>
            </a:fld>
            <a:endParaRPr lang="en-US" dirty="0"/>
          </a:p>
        </p:txBody>
      </p:sp>
    </p:spTree>
    <p:extLst>
      <p:ext uri="{BB962C8B-B14F-4D97-AF65-F5344CB8AC3E}">
        <p14:creationId xmlns:p14="http://schemas.microsoft.com/office/powerpoint/2010/main" val="239053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5DED33A-A099-88B7-32FB-0ACF74CF395D}"/>
              </a:ext>
            </a:extLst>
          </p:cNvPr>
          <p:cNvGraphicFramePr>
            <a:graphicFrameLocks noGrp="1"/>
          </p:cNvGraphicFramePr>
          <p:nvPr>
            <p:extLst>
              <p:ext uri="{D42A27DB-BD31-4B8C-83A1-F6EECF244321}">
                <p14:modId xmlns:p14="http://schemas.microsoft.com/office/powerpoint/2010/main" val="587781534"/>
              </p:ext>
            </p:extLst>
          </p:nvPr>
        </p:nvGraphicFramePr>
        <p:xfrm>
          <a:off x="729343" y="1426746"/>
          <a:ext cx="10515600" cy="5090580"/>
        </p:xfrm>
        <a:graphic>
          <a:graphicData uri="http://schemas.openxmlformats.org/drawingml/2006/table">
            <a:tbl>
              <a:tblPr firstRow="1" firstCol="1" bandRow="1">
                <a:tableStyleId>{68D230F3-CF80-4859-8CE7-A43EE81993B5}</a:tableStyleId>
              </a:tblPr>
              <a:tblGrid>
                <a:gridCol w="1948543">
                  <a:extLst>
                    <a:ext uri="{9D8B030D-6E8A-4147-A177-3AD203B41FA5}">
                      <a16:colId xmlns:a16="http://schemas.microsoft.com/office/drawing/2014/main" val="1197955909"/>
                    </a:ext>
                  </a:extLst>
                </a:gridCol>
                <a:gridCol w="3254828">
                  <a:extLst>
                    <a:ext uri="{9D8B030D-6E8A-4147-A177-3AD203B41FA5}">
                      <a16:colId xmlns:a16="http://schemas.microsoft.com/office/drawing/2014/main" val="3493906222"/>
                    </a:ext>
                  </a:extLst>
                </a:gridCol>
                <a:gridCol w="5312229">
                  <a:extLst>
                    <a:ext uri="{9D8B030D-6E8A-4147-A177-3AD203B41FA5}">
                      <a16:colId xmlns:a16="http://schemas.microsoft.com/office/drawing/2014/main" val="914814354"/>
                    </a:ext>
                  </a:extLst>
                </a:gridCol>
              </a:tblGrid>
              <a:tr h="243996">
                <a:tc>
                  <a:txBody>
                    <a:bodyPr/>
                    <a:lstStyle/>
                    <a:p>
                      <a:pPr marL="0" marR="0">
                        <a:lnSpc>
                          <a:spcPct val="115000"/>
                        </a:lnSpc>
                        <a:spcBef>
                          <a:spcPts val="300"/>
                        </a:spcBef>
                        <a:spcAft>
                          <a:spcPts val="300"/>
                        </a:spcAft>
                        <a:buNone/>
                      </a:pPr>
                      <a:r>
                        <a:rPr lang="en-US" sz="1800" dirty="0">
                          <a:effectLst/>
                        </a:rPr>
                        <a:t>Main category</a:t>
                      </a:r>
                      <a:endParaRPr lang="en-US" sz="18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800">
                          <a:effectLst/>
                        </a:rPr>
                        <a:t>Detailed category</a:t>
                      </a:r>
                      <a:endParaRPr lang="en-US" sz="18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800">
                          <a:effectLst/>
                        </a:rPr>
                        <a:t>Levels for evaluation</a:t>
                      </a:r>
                      <a:endParaRPr lang="en-US" sz="180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3056494935"/>
                  </a:ext>
                </a:extLst>
              </a:tr>
              <a:tr h="761575">
                <a:tc rowSpan="4">
                  <a:txBody>
                    <a:bodyPr/>
                    <a:lstStyle/>
                    <a:p>
                      <a:pPr marL="0" marR="0">
                        <a:lnSpc>
                          <a:spcPct val="115000"/>
                        </a:lnSpc>
                        <a:spcBef>
                          <a:spcPts val="300"/>
                        </a:spcBef>
                        <a:spcAft>
                          <a:spcPts val="300"/>
                        </a:spcAft>
                        <a:buNone/>
                      </a:pPr>
                      <a:r>
                        <a:rPr lang="en-US" sz="1800" dirty="0">
                          <a:effectLst/>
                        </a:rPr>
                        <a:t>Nutrient management</a:t>
                      </a:r>
                      <a:endParaRPr lang="en-US" sz="18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N input rate</a:t>
                      </a:r>
                      <a:endParaRPr lang="en-US" sz="16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Multiple N application rates to assess nonlinear responses in crop productivity and soil C-N dynamics</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641155987"/>
                  </a:ext>
                </a:extLst>
              </a:tr>
              <a:tr h="243996">
                <a:tc vMerge="1">
                  <a:txBody>
                    <a:bodyPr/>
                    <a:lstStyle/>
                    <a:p>
                      <a:endParaRPr lang="en-US"/>
                    </a:p>
                  </a:txBody>
                  <a:tcPr/>
                </a:tc>
                <a:tc>
                  <a:txBody>
                    <a:bodyPr/>
                    <a:lstStyle/>
                    <a:p>
                      <a:pPr marL="0" marR="0">
                        <a:lnSpc>
                          <a:spcPct val="115000"/>
                        </a:lnSpc>
                        <a:spcBef>
                          <a:spcPts val="300"/>
                        </a:spcBef>
                        <a:spcAft>
                          <a:spcPts val="300"/>
                        </a:spcAft>
                        <a:buNone/>
                      </a:pPr>
                      <a:r>
                        <a:rPr lang="en-US" sz="1600" dirty="0">
                          <a:effectLst/>
                        </a:rPr>
                        <a:t>Fertilizer source</a:t>
                      </a:r>
                      <a:endParaRPr lang="en-US" sz="16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a:effectLst/>
                        </a:rPr>
                        <a:t>Comparison of organic and synthetic fertilizer inputs</a:t>
                      </a:r>
                      <a:endParaRPr lang="en-US" sz="160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3066924403"/>
                  </a:ext>
                </a:extLst>
              </a:tr>
              <a:tr h="502785">
                <a:tc vMerge="1">
                  <a:txBody>
                    <a:bodyPr/>
                    <a:lstStyle/>
                    <a:p>
                      <a:endParaRPr lang="en-US"/>
                    </a:p>
                  </a:txBody>
                  <a:tcPr/>
                </a:tc>
                <a:tc>
                  <a:txBody>
                    <a:bodyPr/>
                    <a:lstStyle/>
                    <a:p>
                      <a:pPr marL="0" marR="0">
                        <a:lnSpc>
                          <a:spcPct val="115000"/>
                        </a:lnSpc>
                        <a:spcBef>
                          <a:spcPts val="300"/>
                        </a:spcBef>
                        <a:spcAft>
                          <a:spcPts val="300"/>
                        </a:spcAft>
                        <a:buNone/>
                      </a:pPr>
                      <a:r>
                        <a:rPr lang="en-US" sz="1600" dirty="0">
                          <a:effectLst/>
                        </a:rPr>
                        <a:t>Synthetic fertilizer type</a:t>
                      </a:r>
                      <a:endParaRPr lang="en-US" sz="16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Evaluation of different synthetic fertilizer forms (e.g., urea-based, nitrate-based)</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3028527923"/>
                  </a:ext>
                </a:extLst>
              </a:tr>
              <a:tr h="761575">
                <a:tc vMerge="1">
                  <a:txBody>
                    <a:bodyPr/>
                    <a:lstStyle/>
                    <a:p>
                      <a:endParaRPr lang="en-US"/>
                    </a:p>
                  </a:txBody>
                  <a:tcPr/>
                </a:tc>
                <a:tc>
                  <a:txBody>
                    <a:bodyPr/>
                    <a:lstStyle/>
                    <a:p>
                      <a:pPr marL="0" marR="0">
                        <a:lnSpc>
                          <a:spcPct val="115000"/>
                        </a:lnSpc>
                        <a:spcBef>
                          <a:spcPts val="300"/>
                        </a:spcBef>
                        <a:spcAft>
                          <a:spcPts val="300"/>
                        </a:spcAft>
                        <a:buNone/>
                      </a:pPr>
                      <a:r>
                        <a:rPr lang="en-US" sz="1600" dirty="0">
                          <a:effectLst/>
                        </a:rPr>
                        <a:t>Fertilizer timing and incorporation method</a:t>
                      </a:r>
                      <a:endParaRPr lang="en-US" sz="16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Variation in timing (e.g., pre-plant, split, in-season) and method (e.g., broadcast, banded) of fertilizer applications </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2975679027"/>
                  </a:ext>
                </a:extLst>
              </a:tr>
              <a:tr h="502785">
                <a:tc>
                  <a:txBody>
                    <a:bodyPr/>
                    <a:lstStyle/>
                    <a:p>
                      <a:pPr marL="0" marR="0">
                        <a:lnSpc>
                          <a:spcPct val="115000"/>
                        </a:lnSpc>
                        <a:spcBef>
                          <a:spcPts val="300"/>
                        </a:spcBef>
                        <a:spcAft>
                          <a:spcPts val="300"/>
                        </a:spcAft>
                        <a:buNone/>
                      </a:pPr>
                      <a:r>
                        <a:rPr lang="en-US" sz="1800">
                          <a:effectLst/>
                        </a:rPr>
                        <a:t>Tillage</a:t>
                      </a:r>
                      <a:endParaRPr lang="en-US" sz="18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a:effectLst/>
                        </a:rPr>
                        <a:t>Tillage and residue management</a:t>
                      </a:r>
                      <a:endParaRPr lang="en-US" sz="16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Conventional, reduced, and no-till systems with contrasting residue retention or removal</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3783566739"/>
                  </a:ext>
                </a:extLst>
              </a:tr>
              <a:tr h="243996">
                <a:tc rowSpan="2">
                  <a:txBody>
                    <a:bodyPr/>
                    <a:lstStyle/>
                    <a:p>
                      <a:pPr marL="0" marR="0">
                        <a:lnSpc>
                          <a:spcPct val="115000"/>
                        </a:lnSpc>
                        <a:spcBef>
                          <a:spcPts val="300"/>
                        </a:spcBef>
                        <a:spcAft>
                          <a:spcPts val="300"/>
                        </a:spcAft>
                        <a:buNone/>
                      </a:pPr>
                      <a:r>
                        <a:rPr lang="en-US" sz="1800">
                          <a:effectLst/>
                        </a:rPr>
                        <a:t>Water</a:t>
                      </a:r>
                      <a:endParaRPr lang="en-US" sz="18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Irrigation system</a:t>
                      </a:r>
                      <a:endParaRPr lang="en-US" sz="16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Irrigated vs. rainfed production systems</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831351026"/>
                  </a:ext>
                </a:extLst>
              </a:tr>
              <a:tr h="243996">
                <a:tc vMerge="1">
                  <a:txBody>
                    <a:bodyPr/>
                    <a:lstStyle/>
                    <a:p>
                      <a:endParaRPr lang="en-US"/>
                    </a:p>
                  </a:txBody>
                  <a:tcPr/>
                </a:tc>
                <a:tc>
                  <a:txBody>
                    <a:bodyPr/>
                    <a:lstStyle/>
                    <a:p>
                      <a:pPr marL="0" marR="0">
                        <a:lnSpc>
                          <a:spcPct val="115000"/>
                        </a:lnSpc>
                        <a:spcBef>
                          <a:spcPts val="300"/>
                        </a:spcBef>
                        <a:spcAft>
                          <a:spcPts val="300"/>
                        </a:spcAft>
                        <a:buNone/>
                      </a:pPr>
                      <a:r>
                        <a:rPr lang="en-US" sz="1600" dirty="0">
                          <a:effectLst/>
                        </a:rPr>
                        <a:t>Drainage system</a:t>
                      </a:r>
                      <a:endParaRPr lang="en-US" sz="1600" dirty="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Tile-drained vs. undrained soil conditions</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3624379440"/>
                  </a:ext>
                </a:extLst>
              </a:tr>
              <a:tr h="502785">
                <a:tc>
                  <a:txBody>
                    <a:bodyPr/>
                    <a:lstStyle/>
                    <a:p>
                      <a:pPr marL="0" marR="0">
                        <a:lnSpc>
                          <a:spcPct val="115000"/>
                        </a:lnSpc>
                        <a:spcBef>
                          <a:spcPts val="300"/>
                        </a:spcBef>
                        <a:spcAft>
                          <a:spcPts val="300"/>
                        </a:spcAft>
                        <a:buNone/>
                      </a:pPr>
                      <a:r>
                        <a:rPr lang="en-US" sz="1800">
                          <a:effectLst/>
                        </a:rPr>
                        <a:t>Cropping system</a:t>
                      </a:r>
                      <a:endParaRPr lang="en-US" sz="18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a:effectLst/>
                        </a:rPr>
                        <a:t>Crop type, cover cropping, and rotation</a:t>
                      </a:r>
                      <a:endParaRPr lang="en-US" sz="16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Continuous corn, corn-soybean rotation, and rotations including wheat and/or cover crops</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2350736216"/>
                  </a:ext>
                </a:extLst>
              </a:tr>
              <a:tr h="243996">
                <a:tc>
                  <a:txBody>
                    <a:bodyPr/>
                    <a:lstStyle/>
                    <a:p>
                      <a:pPr marL="0" marR="0">
                        <a:lnSpc>
                          <a:spcPct val="115000"/>
                        </a:lnSpc>
                        <a:spcBef>
                          <a:spcPts val="300"/>
                        </a:spcBef>
                        <a:spcAft>
                          <a:spcPts val="300"/>
                        </a:spcAft>
                        <a:buNone/>
                      </a:pPr>
                      <a:r>
                        <a:rPr lang="en-US" sz="1800">
                          <a:effectLst/>
                        </a:rPr>
                        <a:t>Grazing</a:t>
                      </a:r>
                      <a:endParaRPr lang="en-US" sz="18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a:effectLst/>
                        </a:rPr>
                        <a:t>Grazing intensity (pasture)</a:t>
                      </a:r>
                      <a:endParaRPr lang="en-US" sz="16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Multiple levels of grazing pressure for pastureland</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482689511"/>
                  </a:ext>
                </a:extLst>
              </a:tr>
              <a:tr h="502785">
                <a:tc>
                  <a:txBody>
                    <a:bodyPr/>
                    <a:lstStyle/>
                    <a:p>
                      <a:pPr marL="0" marR="0">
                        <a:lnSpc>
                          <a:spcPct val="115000"/>
                        </a:lnSpc>
                        <a:spcBef>
                          <a:spcPts val="300"/>
                        </a:spcBef>
                        <a:spcAft>
                          <a:spcPts val="300"/>
                        </a:spcAft>
                        <a:buNone/>
                      </a:pPr>
                      <a:r>
                        <a:rPr lang="en-US" sz="1800">
                          <a:effectLst/>
                        </a:rPr>
                        <a:t>Weather</a:t>
                      </a:r>
                      <a:endParaRPr lang="en-US" sz="18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a:effectLst/>
                        </a:rPr>
                        <a:t>Interannual moisture conditions</a:t>
                      </a:r>
                      <a:endParaRPr lang="en-US" sz="1600">
                        <a:effectLst/>
                        <a:latin typeface="Arial" panose="020B0604020202020204" pitchFamily="34" charset="0"/>
                        <a:ea typeface="SimSun" panose="02010600030101010101" pitchFamily="2" charset="-122"/>
                      </a:endParaRPr>
                    </a:p>
                  </a:txBody>
                  <a:tcPr marL="68580" marR="68580" marT="0" marB="0" anchor="ctr"/>
                </a:tc>
                <a:tc>
                  <a:txBody>
                    <a:bodyPr/>
                    <a:lstStyle/>
                    <a:p>
                      <a:pPr marL="0" marR="0">
                        <a:lnSpc>
                          <a:spcPct val="115000"/>
                        </a:lnSpc>
                        <a:spcBef>
                          <a:spcPts val="300"/>
                        </a:spcBef>
                        <a:spcAft>
                          <a:spcPts val="300"/>
                        </a:spcAft>
                        <a:buNone/>
                      </a:pPr>
                      <a:r>
                        <a:rPr lang="en-US" sz="1600" dirty="0">
                          <a:effectLst/>
                        </a:rPr>
                        <a:t>Wet vs. dry years to evaluate system responses to moisture variability</a:t>
                      </a:r>
                      <a:endParaRPr lang="en-US" sz="1600" dirty="0">
                        <a:effectLst/>
                        <a:latin typeface="Arial" panose="020B0604020202020204" pitchFamily="34" charset="0"/>
                        <a:ea typeface="SimSun" panose="02010600030101010101" pitchFamily="2" charset="-122"/>
                      </a:endParaRPr>
                    </a:p>
                  </a:txBody>
                  <a:tcPr marL="68580" marR="68580" marT="0" marB="0" anchor="ctr"/>
                </a:tc>
                <a:extLst>
                  <a:ext uri="{0D108BD9-81ED-4DB2-BD59-A6C34878D82A}">
                    <a16:rowId xmlns:a16="http://schemas.microsoft.com/office/drawing/2014/main" val="2195995386"/>
                  </a:ext>
                </a:extLst>
              </a:tr>
            </a:tbl>
          </a:graphicData>
        </a:graphic>
      </p:graphicFrame>
      <p:sp>
        <p:nvSpPr>
          <p:cNvPr id="3" name="Google Shape;248;p10">
            <a:extLst>
              <a:ext uri="{FF2B5EF4-FFF2-40B4-BE49-F238E27FC236}">
                <a16:creationId xmlns:a16="http://schemas.microsoft.com/office/drawing/2014/main" id="{C43C1F8C-2CB4-FCD1-71AE-0AA84B096864}"/>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4" name="Google Shape;249;p10">
            <a:extLst>
              <a:ext uri="{FF2B5EF4-FFF2-40B4-BE49-F238E27FC236}">
                <a16:creationId xmlns:a16="http://schemas.microsoft.com/office/drawing/2014/main" id="{0AFCE73F-38D6-2249-E781-7E1F9A25C47F}"/>
              </a:ext>
            </a:extLst>
          </p:cNvPr>
          <p:cNvSpPr txBox="1"/>
          <p:nvPr/>
        </p:nvSpPr>
        <p:spPr>
          <a:xfrm>
            <a:off x="595836" y="240742"/>
            <a:ext cx="110003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dirty="0">
                <a:solidFill>
                  <a:srgbClr val="FFFFFF"/>
                </a:solidFill>
                <a:latin typeface="Calibri" panose="020F0502020204030204" pitchFamily="34" charset="0"/>
                <a:cs typeface="Calibri" panose="020F0502020204030204" pitchFamily="34" charset="0"/>
                <a:sym typeface="Calibri"/>
              </a:rPr>
              <a:t>Standardized scenario analysis</a:t>
            </a:r>
            <a:endParaRPr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5CD0FC93-1DE4-00DD-7016-24BCF3286F5A}"/>
              </a:ext>
            </a:extLst>
          </p:cNvPr>
          <p:cNvSpPr>
            <a:spLocks noGrp="1"/>
          </p:cNvSpPr>
          <p:nvPr>
            <p:ph type="sldNum" sz="quarter" idx="12"/>
          </p:nvPr>
        </p:nvSpPr>
        <p:spPr>
          <a:xfrm>
            <a:off x="9263743" y="6434695"/>
            <a:ext cx="2743200" cy="365125"/>
          </a:xfrm>
        </p:spPr>
        <p:txBody>
          <a:bodyPr/>
          <a:lstStyle/>
          <a:p>
            <a:fld id="{AD125D4A-4590-432C-9965-F3930DCE6338}" type="slidenum">
              <a:rPr lang="en-US" smtClean="0"/>
              <a:t>16</a:t>
            </a:fld>
            <a:endParaRPr lang="en-US"/>
          </a:p>
        </p:txBody>
      </p:sp>
    </p:spTree>
    <p:extLst>
      <p:ext uri="{BB962C8B-B14F-4D97-AF65-F5344CB8AC3E}">
        <p14:creationId xmlns:p14="http://schemas.microsoft.com/office/powerpoint/2010/main" val="270701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79481-F048-ABA1-8FE8-4EFB947DE7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85" y="1334071"/>
            <a:ext cx="10683826" cy="2572428"/>
          </a:xfrm>
          <a:prstGeom prst="rect">
            <a:avLst/>
          </a:prstGeom>
          <a:noFill/>
          <a:ln>
            <a:noFill/>
          </a:ln>
        </p:spPr>
      </p:pic>
      <p:sp>
        <p:nvSpPr>
          <p:cNvPr id="3" name="Google Shape;248;p10">
            <a:extLst>
              <a:ext uri="{FF2B5EF4-FFF2-40B4-BE49-F238E27FC236}">
                <a16:creationId xmlns:a16="http://schemas.microsoft.com/office/drawing/2014/main" id="{E0571642-073B-4E2B-3DD5-BCE969A1D9A6}"/>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4" name="Google Shape;249;p10">
            <a:extLst>
              <a:ext uri="{FF2B5EF4-FFF2-40B4-BE49-F238E27FC236}">
                <a16:creationId xmlns:a16="http://schemas.microsoft.com/office/drawing/2014/main" id="{C870B96B-1D41-9570-0387-639ED327C8AB}"/>
              </a:ext>
            </a:extLst>
          </p:cNvPr>
          <p:cNvSpPr txBox="1"/>
          <p:nvPr/>
        </p:nvSpPr>
        <p:spPr>
          <a:xfrm>
            <a:off x="595836" y="240742"/>
            <a:ext cx="110003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dirty="0">
                <a:solidFill>
                  <a:srgbClr val="FFFFFF"/>
                </a:solidFill>
                <a:latin typeface="Calibri" panose="020F0502020204030204" pitchFamily="34" charset="0"/>
                <a:cs typeface="Calibri" panose="020F0502020204030204" pitchFamily="34" charset="0"/>
                <a:sym typeface="Calibri"/>
              </a:rPr>
              <a:t>Broader </a:t>
            </a:r>
            <a:r>
              <a:rPr lang="en-US" altLang="zh-CN" sz="4000" dirty="0">
                <a:solidFill>
                  <a:srgbClr val="FFFFFF"/>
                </a:solidFill>
                <a:latin typeface="Calibri" panose="020F0502020204030204" pitchFamily="34" charset="0"/>
                <a:cs typeface="Calibri" panose="020F0502020204030204" pitchFamily="34" charset="0"/>
                <a:sym typeface="Calibri"/>
              </a:rPr>
              <a:t>scale activities</a:t>
            </a:r>
            <a:endParaRPr dirty="0">
              <a:latin typeface="Calibri" panose="020F0502020204030204" pitchFamily="34" charset="0"/>
              <a:cs typeface="Calibri" panose="020F0502020204030204" pitchFamily="34" charset="0"/>
            </a:endParaRPr>
          </a:p>
        </p:txBody>
      </p:sp>
      <p:sp>
        <p:nvSpPr>
          <p:cNvPr id="5" name="Google Shape;351;p50">
            <a:extLst>
              <a:ext uri="{FF2B5EF4-FFF2-40B4-BE49-F238E27FC236}">
                <a16:creationId xmlns:a16="http://schemas.microsoft.com/office/drawing/2014/main" id="{F1E88BB4-3110-5320-382B-6B043F35BA2E}"/>
              </a:ext>
            </a:extLst>
          </p:cNvPr>
          <p:cNvSpPr txBox="1">
            <a:spLocks/>
          </p:cNvSpPr>
          <p:nvPr/>
        </p:nvSpPr>
        <p:spPr>
          <a:xfrm>
            <a:off x="852881" y="3906498"/>
            <a:ext cx="10441195" cy="2710759"/>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300"/>
              </a:spcBef>
            </a:pPr>
            <a:r>
              <a:rPr lang="en-US" sz="2800" b="1" dirty="0">
                <a:solidFill>
                  <a:schemeClr val="tx1"/>
                </a:solidFill>
              </a:rPr>
              <a:t>Point-based evaluation data</a:t>
            </a:r>
            <a:endParaRPr lang="en-US" dirty="0">
              <a:solidFill>
                <a:schemeClr val="tx1"/>
              </a:solidFill>
            </a:endParaRPr>
          </a:p>
          <a:p>
            <a:pPr>
              <a:spcBef>
                <a:spcPts val="300"/>
              </a:spcBef>
            </a:pPr>
            <a:r>
              <a:rPr lang="en-US" sz="2000" dirty="0">
                <a:solidFill>
                  <a:schemeClr val="tx1"/>
                </a:solidFill>
              </a:rPr>
              <a:t>1) Observations not used for site-level calibration/ evaluation</a:t>
            </a:r>
          </a:p>
          <a:p>
            <a:pPr>
              <a:spcBef>
                <a:spcPts val="300"/>
              </a:spcBef>
            </a:pPr>
            <a:r>
              <a:rPr lang="en-US" sz="2000" dirty="0">
                <a:solidFill>
                  <a:schemeClr val="tx1"/>
                </a:solidFill>
              </a:rPr>
              <a:t>2) Network or survey-based datasets</a:t>
            </a:r>
          </a:p>
          <a:p>
            <a:pPr>
              <a:spcBef>
                <a:spcPts val="300"/>
              </a:spcBef>
            </a:pPr>
            <a:r>
              <a:rPr lang="en-US" sz="2000" i="1" dirty="0">
                <a:solidFill>
                  <a:schemeClr val="tx1"/>
                </a:solidFill>
              </a:rPr>
              <a:t>USDA NASS, </a:t>
            </a:r>
            <a:r>
              <a:rPr lang="en-US" sz="2000" i="1" dirty="0" err="1">
                <a:solidFill>
                  <a:schemeClr val="tx1"/>
                </a:solidFill>
              </a:rPr>
              <a:t>RaCA</a:t>
            </a:r>
            <a:r>
              <a:rPr lang="en-US" sz="2000" i="1" dirty="0">
                <a:solidFill>
                  <a:schemeClr val="tx1"/>
                </a:solidFill>
              </a:rPr>
              <a:t>, DSP4SH, NAPESHM, etc.</a:t>
            </a:r>
          </a:p>
          <a:p>
            <a:pPr>
              <a:spcBef>
                <a:spcPts val="300"/>
              </a:spcBef>
            </a:pPr>
            <a:r>
              <a:rPr lang="en-US" sz="2000" dirty="0">
                <a:solidFill>
                  <a:schemeClr val="tx1"/>
                </a:solidFill>
              </a:rPr>
              <a:t>3) Meta-analysis datasets </a:t>
            </a:r>
          </a:p>
          <a:p>
            <a:pPr>
              <a:spcBef>
                <a:spcPts val="300"/>
              </a:spcBef>
            </a:pPr>
            <a:r>
              <a:rPr lang="en-US" sz="2000" dirty="0">
                <a:solidFill>
                  <a:schemeClr val="tx1"/>
                </a:solidFill>
              </a:rPr>
              <a:t>4) Other large-scale datasets </a:t>
            </a:r>
          </a:p>
          <a:p>
            <a:pPr>
              <a:spcBef>
                <a:spcPts val="300"/>
              </a:spcBef>
            </a:pPr>
            <a:r>
              <a:rPr lang="en-US" sz="2000" i="1" dirty="0">
                <a:solidFill>
                  <a:schemeClr val="tx1"/>
                </a:solidFill>
              </a:rPr>
              <a:t>Aboveground biomass, soil moisture, C fluxes, etc.</a:t>
            </a:r>
          </a:p>
        </p:txBody>
      </p:sp>
      <p:sp>
        <p:nvSpPr>
          <p:cNvPr id="6" name="Slide Number Placeholder 5">
            <a:extLst>
              <a:ext uri="{FF2B5EF4-FFF2-40B4-BE49-F238E27FC236}">
                <a16:creationId xmlns:a16="http://schemas.microsoft.com/office/drawing/2014/main" id="{F5D3A3AC-CF17-E4AE-320F-E0157DBB8FBD}"/>
              </a:ext>
            </a:extLst>
          </p:cNvPr>
          <p:cNvSpPr>
            <a:spLocks noGrp="1"/>
          </p:cNvSpPr>
          <p:nvPr>
            <p:ph type="sldNum" sz="quarter" idx="12"/>
          </p:nvPr>
        </p:nvSpPr>
        <p:spPr>
          <a:xfrm>
            <a:off x="9358745" y="6434695"/>
            <a:ext cx="2743200" cy="365125"/>
          </a:xfrm>
        </p:spPr>
        <p:txBody>
          <a:bodyPr/>
          <a:lstStyle/>
          <a:p>
            <a:fld id="{AD125D4A-4590-432C-9965-F3930DCE6338}" type="slidenum">
              <a:rPr lang="en-US" smtClean="0"/>
              <a:t>17</a:t>
            </a:fld>
            <a:endParaRPr lang="en-US"/>
          </a:p>
        </p:txBody>
      </p:sp>
    </p:spTree>
    <p:extLst>
      <p:ext uri="{BB962C8B-B14F-4D97-AF65-F5344CB8AC3E}">
        <p14:creationId xmlns:p14="http://schemas.microsoft.com/office/powerpoint/2010/main" val="3106962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0">
            <a:extLst>
              <a:ext uri="{FF2B5EF4-FFF2-40B4-BE49-F238E27FC236}">
                <a16:creationId xmlns:a16="http://schemas.microsoft.com/office/drawing/2014/main" id="{C42E830E-8777-C631-9113-E2C512931F24}"/>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1C53149B-1744-8843-5659-1DA754308AFB}"/>
              </a:ext>
            </a:extLst>
          </p:cNvPr>
          <p:cNvSpPr txBox="1"/>
          <p:nvPr/>
        </p:nvSpPr>
        <p:spPr>
          <a:xfrm>
            <a:off x="595836" y="240742"/>
            <a:ext cx="110003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dirty="0">
                <a:solidFill>
                  <a:srgbClr val="FFFFFF"/>
                </a:solidFill>
                <a:latin typeface="Calibri" panose="020F0502020204030204" pitchFamily="34" charset="0"/>
                <a:cs typeface="Calibri" panose="020F0502020204030204" pitchFamily="34" charset="0"/>
                <a:sym typeface="Calibri"/>
              </a:rPr>
              <a:t>Case study: Phase 0 testing</a:t>
            </a:r>
            <a:endParaRPr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D64568C-954F-6BEC-28E0-493A1D1727BD}"/>
              </a:ext>
            </a:extLst>
          </p:cNvPr>
          <p:cNvPicPr>
            <a:picLocks noChangeAspect="1"/>
          </p:cNvPicPr>
          <p:nvPr/>
        </p:nvPicPr>
        <p:blipFill>
          <a:blip r:embed="rId2"/>
          <a:stretch>
            <a:fillRect/>
          </a:stretch>
        </p:blipFill>
        <p:spPr>
          <a:xfrm>
            <a:off x="8001325" y="2193839"/>
            <a:ext cx="3722113" cy="4296032"/>
          </a:xfrm>
          <a:prstGeom prst="rect">
            <a:avLst/>
          </a:prstGeom>
        </p:spPr>
      </p:pic>
      <p:sp>
        <p:nvSpPr>
          <p:cNvPr id="8" name="TextBox 6">
            <a:extLst>
              <a:ext uri="{FF2B5EF4-FFF2-40B4-BE49-F238E27FC236}">
                <a16:creationId xmlns:a16="http://schemas.microsoft.com/office/drawing/2014/main" id="{7BCDCCF7-CAAD-20EB-0513-3957C5381FBC}"/>
              </a:ext>
            </a:extLst>
          </p:cNvPr>
          <p:cNvSpPr txBox="1"/>
          <p:nvPr/>
        </p:nvSpPr>
        <p:spPr>
          <a:xfrm>
            <a:off x="886110" y="1839896"/>
            <a:ext cx="6609132" cy="70788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4000"/>
              <a:buFont typeface="Calibri"/>
              <a:buNone/>
            </a:pPr>
            <a:r>
              <a:rPr lang="en-US" sz="2000" b="1" i="0" u="none" strike="noStrike" cap="none" dirty="0">
                <a:solidFill>
                  <a:schemeClr val="tx1">
                    <a:lumMod val="75000"/>
                    <a:lumOff val="25000"/>
                  </a:schemeClr>
                </a:solidFill>
                <a:latin typeface="Calibri"/>
                <a:ea typeface="Calibri"/>
                <a:cs typeface="Calibri"/>
                <a:sym typeface="Calibri"/>
              </a:rPr>
              <a:t>Purdue University Agronomy Center for Research &amp; Education (ACRE)</a:t>
            </a:r>
            <a:r>
              <a:rPr lang="en-US" sz="2000" b="1" dirty="0">
                <a:solidFill>
                  <a:schemeClr val="tx1">
                    <a:lumMod val="75000"/>
                    <a:lumOff val="25000"/>
                  </a:schemeClr>
                </a:solidFill>
                <a:latin typeface="Calibri"/>
                <a:ea typeface="Calibri"/>
                <a:cs typeface="Calibri"/>
                <a:sym typeface="Calibri"/>
              </a:rPr>
              <a:t>:</a:t>
            </a:r>
            <a:r>
              <a:rPr lang="zh-CN" altLang="en-US" sz="2000" b="1" dirty="0">
                <a:solidFill>
                  <a:schemeClr val="tx1">
                    <a:lumMod val="75000"/>
                    <a:lumOff val="25000"/>
                  </a:schemeClr>
                </a:solidFill>
                <a:latin typeface="Calibri"/>
                <a:ea typeface="Calibri"/>
                <a:cs typeface="Calibri"/>
                <a:sym typeface="Calibri"/>
              </a:rPr>
              <a:t> </a:t>
            </a:r>
            <a:r>
              <a:rPr lang="en-US" altLang="zh-CN" sz="2000" b="1" dirty="0">
                <a:solidFill>
                  <a:schemeClr val="tx1">
                    <a:lumMod val="75000"/>
                    <a:lumOff val="25000"/>
                  </a:schemeClr>
                </a:solidFill>
                <a:latin typeface="Calibri"/>
                <a:ea typeface="Calibri"/>
                <a:cs typeface="Calibri"/>
                <a:sym typeface="Calibri"/>
              </a:rPr>
              <a:t>A</a:t>
            </a:r>
            <a:r>
              <a:rPr lang="zh-CN" altLang="en-US" sz="2000" b="1" dirty="0">
                <a:solidFill>
                  <a:schemeClr val="tx1">
                    <a:lumMod val="75000"/>
                    <a:lumOff val="25000"/>
                  </a:schemeClr>
                </a:solidFill>
                <a:latin typeface="Calibri"/>
                <a:ea typeface="Calibri"/>
                <a:cs typeface="Calibri"/>
                <a:sym typeface="Calibri"/>
              </a:rPr>
              <a:t> </a:t>
            </a:r>
            <a:r>
              <a:rPr lang="en-US" altLang="zh-CN" sz="2000" b="1" dirty="0">
                <a:solidFill>
                  <a:schemeClr val="tx1">
                    <a:lumMod val="75000"/>
                    <a:lumOff val="25000"/>
                  </a:schemeClr>
                </a:solidFill>
                <a:latin typeface="Calibri"/>
                <a:ea typeface="Calibri"/>
                <a:cs typeface="Calibri"/>
                <a:sym typeface="Calibri"/>
              </a:rPr>
              <a:t>GRACEnet site</a:t>
            </a:r>
            <a:endParaRPr lang="en-US" sz="2000" b="1" i="0" u="none" strike="noStrike" cap="none" dirty="0">
              <a:solidFill>
                <a:schemeClr val="tx1">
                  <a:lumMod val="75000"/>
                  <a:lumOff val="25000"/>
                </a:schemeClr>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 name="TextBox 7">
                <a:extLst>
                  <a:ext uri="{FF2B5EF4-FFF2-40B4-BE49-F238E27FC236}">
                    <a16:creationId xmlns:a16="http://schemas.microsoft.com/office/drawing/2014/main" id="{C9ED0FE6-5FF3-157B-C2E2-30133D3CF533}"/>
                  </a:ext>
                </a:extLst>
              </p:cNvPr>
              <p:cNvSpPr txBox="1"/>
              <p:nvPr/>
            </p:nvSpPr>
            <p:spPr>
              <a:xfrm>
                <a:off x="8001325" y="1397944"/>
                <a:ext cx="3722113" cy="646331"/>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rtl="0">
                  <a:lnSpc>
                    <a:spcPct val="100000"/>
                  </a:lnSpc>
                  <a:spcBef>
                    <a:spcPts val="0"/>
                  </a:spcBef>
                  <a:spcAft>
                    <a:spcPts val="0"/>
                  </a:spcAft>
                  <a:buClr>
                    <a:srgbClr val="FFFFFF"/>
                  </a:buClr>
                  <a:buSzPts val="4000"/>
                  <a:buFont typeface="Calibri"/>
                  <a:buNone/>
                </a:pPr>
                <a:r>
                  <a:rPr lang="en-US" sz="1800" b="1" i="0" u="none" strike="noStrike" cap="none" dirty="0">
                    <a:solidFill>
                      <a:schemeClr val="accent5"/>
                    </a:solidFill>
                    <a:latin typeface="Calibri"/>
                    <a:ea typeface="Calibri"/>
                    <a:cs typeface="Calibri"/>
                    <a:sym typeface="Calibri"/>
                  </a:rPr>
                  <a:t>Treatments: Fertilizer </a:t>
                </a:r>
                <a14:m>
                  <m:oMath xmlns:m="http://schemas.openxmlformats.org/officeDocument/2006/math">
                    <m:r>
                      <a:rPr lang="en-US" sz="1800" b="1" i="1" u="none" strike="noStrike" cap="none" smtClean="0">
                        <a:solidFill>
                          <a:schemeClr val="accent5"/>
                        </a:solidFill>
                        <a:latin typeface="Cambria Math" panose="02040503050406030204" pitchFamily="18" charset="0"/>
                        <a:ea typeface="Cambria Math" panose="02040503050406030204" pitchFamily="18" charset="0"/>
                        <a:cs typeface="Calibri"/>
                        <a:sym typeface="Calibri"/>
                      </a:rPr>
                      <m:t>×</m:t>
                    </m:r>
                  </m:oMath>
                </a14:m>
                <a:r>
                  <a:rPr lang="en-US" sz="1800" b="1" i="0" u="none" strike="noStrike" cap="none" dirty="0">
                    <a:solidFill>
                      <a:schemeClr val="accent5"/>
                    </a:solidFill>
                    <a:latin typeface="Calibri"/>
                    <a:ea typeface="Calibri"/>
                    <a:cs typeface="Calibri"/>
                    <a:sym typeface="Calibri"/>
                  </a:rPr>
                  <a:t> Tillage </a:t>
                </a:r>
                <a14:m>
                  <m:oMath xmlns:m="http://schemas.openxmlformats.org/officeDocument/2006/math">
                    <m:r>
                      <a:rPr lang="en-US" sz="1800" b="1" i="1" u="none" strike="noStrike" cap="none" smtClean="0">
                        <a:solidFill>
                          <a:schemeClr val="accent5"/>
                        </a:solidFill>
                        <a:latin typeface="Cambria Math" panose="02040503050406030204" pitchFamily="18" charset="0"/>
                        <a:ea typeface="Cambria Math" panose="02040503050406030204" pitchFamily="18" charset="0"/>
                        <a:cs typeface="Calibri"/>
                        <a:sym typeface="Calibri"/>
                      </a:rPr>
                      <m:t>×</m:t>
                    </m:r>
                  </m:oMath>
                </a14:m>
                <a:r>
                  <a:rPr lang="en-US" sz="1800" b="1" i="0" u="none" strike="noStrike" cap="none" dirty="0">
                    <a:solidFill>
                      <a:schemeClr val="accent5"/>
                    </a:solidFill>
                    <a:latin typeface="Calibri"/>
                    <a:ea typeface="Calibri"/>
                    <a:cs typeface="Calibri"/>
                    <a:sym typeface="Calibri"/>
                  </a:rPr>
                  <a:t> Crop/Grass  </a:t>
                </a:r>
              </a:p>
            </p:txBody>
          </p:sp>
        </mc:Choice>
        <mc:Fallback xmlns="">
          <p:sp>
            <p:nvSpPr>
              <p:cNvPr id="9" name="TextBox 7">
                <a:extLst>
                  <a:ext uri="{FF2B5EF4-FFF2-40B4-BE49-F238E27FC236}">
                    <a16:creationId xmlns:a16="http://schemas.microsoft.com/office/drawing/2014/main" id="{C9ED0FE6-5FF3-157B-C2E2-30133D3CF533}"/>
                  </a:ext>
                </a:extLst>
              </p:cNvPr>
              <p:cNvSpPr txBox="1">
                <a:spLocks noRot="1" noChangeAspect="1" noMove="1" noResize="1" noEditPoints="1" noAdjustHandles="1" noChangeArrowheads="1" noChangeShapeType="1" noTextEdit="1"/>
              </p:cNvSpPr>
              <p:nvPr/>
            </p:nvSpPr>
            <p:spPr>
              <a:xfrm>
                <a:off x="8001325" y="1397944"/>
                <a:ext cx="3722113" cy="646331"/>
              </a:xfrm>
              <a:prstGeom prst="rect">
                <a:avLst/>
              </a:prstGeom>
              <a:blipFill>
                <a:blip r:embed="rId3"/>
                <a:stretch>
                  <a:fillRect t="-3670" b="-11927"/>
                </a:stretch>
              </a:blipFill>
              <a:ln w="19050"/>
            </p:spPr>
            <p:txBody>
              <a:bodyPr/>
              <a:lstStyle/>
              <a:p>
                <a:r>
                  <a:rPr lang="en-US">
                    <a:noFill/>
                  </a:rPr>
                  <a:t> </a:t>
                </a:r>
              </a:p>
            </p:txBody>
          </p:sp>
        </mc:Fallback>
      </mc:AlternateContent>
      <p:graphicFrame>
        <p:nvGraphicFramePr>
          <p:cNvPr id="10" name="Table 9">
            <a:extLst>
              <a:ext uri="{FF2B5EF4-FFF2-40B4-BE49-F238E27FC236}">
                <a16:creationId xmlns:a16="http://schemas.microsoft.com/office/drawing/2014/main" id="{F95BE36A-6856-17F2-4864-2056A7470EAC}"/>
              </a:ext>
            </a:extLst>
          </p:cNvPr>
          <p:cNvGraphicFramePr>
            <a:graphicFrameLocks noGrp="1"/>
          </p:cNvGraphicFramePr>
          <p:nvPr>
            <p:extLst>
              <p:ext uri="{D42A27DB-BD31-4B8C-83A1-F6EECF244321}">
                <p14:modId xmlns:p14="http://schemas.microsoft.com/office/powerpoint/2010/main" val="2599295158"/>
              </p:ext>
            </p:extLst>
          </p:nvPr>
        </p:nvGraphicFramePr>
        <p:xfrm>
          <a:off x="264519" y="2673673"/>
          <a:ext cx="7516055" cy="3572220"/>
        </p:xfrm>
        <a:graphic>
          <a:graphicData uri="http://schemas.openxmlformats.org/drawingml/2006/table">
            <a:tbl>
              <a:tblPr>
                <a:tableStyleId>{5C22544A-7EE6-4342-B048-85BDC9FD1C3A}</a:tableStyleId>
              </a:tblPr>
              <a:tblGrid>
                <a:gridCol w="545240">
                  <a:extLst>
                    <a:ext uri="{9D8B030D-6E8A-4147-A177-3AD203B41FA5}">
                      <a16:colId xmlns:a16="http://schemas.microsoft.com/office/drawing/2014/main" val="467118882"/>
                    </a:ext>
                  </a:extLst>
                </a:gridCol>
                <a:gridCol w="1137794">
                  <a:extLst>
                    <a:ext uri="{9D8B030D-6E8A-4147-A177-3AD203B41FA5}">
                      <a16:colId xmlns:a16="http://schemas.microsoft.com/office/drawing/2014/main" val="3497071691"/>
                    </a:ext>
                  </a:extLst>
                </a:gridCol>
                <a:gridCol w="892887">
                  <a:extLst>
                    <a:ext uri="{9D8B030D-6E8A-4147-A177-3AD203B41FA5}">
                      <a16:colId xmlns:a16="http://schemas.microsoft.com/office/drawing/2014/main" val="171979610"/>
                    </a:ext>
                  </a:extLst>
                </a:gridCol>
                <a:gridCol w="1229087">
                  <a:extLst>
                    <a:ext uri="{9D8B030D-6E8A-4147-A177-3AD203B41FA5}">
                      <a16:colId xmlns:a16="http://schemas.microsoft.com/office/drawing/2014/main" val="710123081"/>
                    </a:ext>
                  </a:extLst>
                </a:gridCol>
                <a:gridCol w="1229105">
                  <a:extLst>
                    <a:ext uri="{9D8B030D-6E8A-4147-A177-3AD203B41FA5}">
                      <a16:colId xmlns:a16="http://schemas.microsoft.com/office/drawing/2014/main" val="736992722"/>
                    </a:ext>
                  </a:extLst>
                </a:gridCol>
                <a:gridCol w="629392">
                  <a:extLst>
                    <a:ext uri="{9D8B030D-6E8A-4147-A177-3AD203B41FA5}">
                      <a16:colId xmlns:a16="http://schemas.microsoft.com/office/drawing/2014/main" val="197152984"/>
                    </a:ext>
                  </a:extLst>
                </a:gridCol>
                <a:gridCol w="891695">
                  <a:extLst>
                    <a:ext uri="{9D8B030D-6E8A-4147-A177-3AD203B41FA5}">
                      <a16:colId xmlns:a16="http://schemas.microsoft.com/office/drawing/2014/main" val="3138213302"/>
                    </a:ext>
                  </a:extLst>
                </a:gridCol>
                <a:gridCol w="960855">
                  <a:extLst>
                    <a:ext uri="{9D8B030D-6E8A-4147-A177-3AD203B41FA5}">
                      <a16:colId xmlns:a16="http://schemas.microsoft.com/office/drawing/2014/main" val="1074615773"/>
                    </a:ext>
                  </a:extLst>
                </a:gridCol>
              </a:tblGrid>
              <a:tr h="842393">
                <a:tc>
                  <a:txBody>
                    <a:bodyPr/>
                    <a:lstStyle/>
                    <a:p>
                      <a:pPr algn="l" fontAlgn="ctr">
                        <a:buNone/>
                      </a:pPr>
                      <a:r>
                        <a:rPr lang="en-US" sz="1800" u="none" strike="noStrike" dirty="0" err="1">
                          <a:effectLst/>
                          <a:latin typeface="Calibri" panose="020F0502020204030204" pitchFamily="34" charset="0"/>
                          <a:cs typeface="Calibri" panose="020F0502020204030204" pitchFamily="34" charset="0"/>
                        </a:rPr>
                        <a:t>Trt</a:t>
                      </a:r>
                      <a:r>
                        <a:rPr lang="en-US" sz="1800" u="none" strike="noStrike" dirty="0">
                          <a:effectLst/>
                          <a:latin typeface="Calibri" panose="020F0502020204030204" pitchFamily="34" charset="0"/>
                          <a:cs typeface="Calibri" panose="020F0502020204030204" pitchFamily="34" charset="0"/>
                        </a:rPr>
                        <a:t> #</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Treatment Descriptor</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Rotation</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N Treatment</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Project Scenario</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Cover Crop</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Residue Removal</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800" u="none" strike="noStrike" dirty="0">
                          <a:effectLst/>
                          <a:latin typeface="Calibri" panose="020F0502020204030204" pitchFamily="34" charset="0"/>
                          <a:cs typeface="Calibri" panose="020F0502020204030204" pitchFamily="34" charset="0"/>
                        </a:rPr>
                        <a:t>Surface Residue Cover</a:t>
                      </a:r>
                      <a:endParaRPr lang="en-US" sz="18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extLst>
                  <a:ext uri="{0D108BD9-81ED-4DB2-BD59-A6C34878D82A}">
                    <a16:rowId xmlns:a16="http://schemas.microsoft.com/office/drawing/2014/main" val="2686331757"/>
                  </a:ext>
                </a:extLst>
              </a:tr>
              <a:tr h="1469418">
                <a:tc>
                  <a:txBody>
                    <a:bodyPr/>
                    <a:lstStyle/>
                    <a:p>
                      <a:pPr algn="l" fontAlgn="ctr">
                        <a:buNone/>
                      </a:pPr>
                      <a:r>
                        <a:rPr lang="en-US" sz="1600" u="none" strike="noStrike">
                          <a:effectLst/>
                          <a:latin typeface="Calibri" panose="020F0502020204030204" pitchFamily="34" charset="0"/>
                          <a:cs typeface="Calibri" panose="020F0502020204030204" pitchFamily="34" charset="0"/>
                        </a:rPr>
                        <a:t>1</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Conventional tillage (fall chisel &amp; spring disk)</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rowSpan="2">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Corn-Soybean</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rowSpan="2">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All N fertilizer (220 </a:t>
                      </a:r>
                      <a:r>
                        <a:rPr lang="en-US" sz="1600" u="none" strike="noStrike" dirty="0" err="1">
                          <a:effectLst/>
                          <a:latin typeface="Calibri" panose="020F0502020204030204" pitchFamily="34" charset="0"/>
                          <a:cs typeface="Calibri" panose="020F0502020204030204" pitchFamily="34" charset="0"/>
                        </a:rPr>
                        <a:t>lbs</a:t>
                      </a:r>
                      <a:r>
                        <a:rPr lang="en-US" sz="1600" u="none" strike="noStrike" dirty="0">
                          <a:effectLst/>
                          <a:latin typeface="Calibri" panose="020F0502020204030204" pitchFamily="34" charset="0"/>
                          <a:cs typeface="Calibri" panose="020F0502020204030204" pitchFamily="34" charset="0"/>
                        </a:rPr>
                        <a:t>/A) applied to corn plots as liquid UAN before planting</a:t>
                      </a:r>
                    </a:p>
                  </a:txBody>
                  <a:tcPr marL="7419" marR="7419" marT="7419" marB="0" anchor="ctr"/>
                </a:tc>
                <a:tc>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1=Business as usual</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rowSpan="2">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None</a:t>
                      </a:r>
                    </a:p>
                  </a:txBody>
                  <a:tcPr marL="7419" marR="7419" marT="7419" marB="0" anchor="ctr"/>
                </a:tc>
                <a:tc rowSpan="2">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No</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31%</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extLst>
                  <a:ext uri="{0D108BD9-81ED-4DB2-BD59-A6C34878D82A}">
                    <a16:rowId xmlns:a16="http://schemas.microsoft.com/office/drawing/2014/main" val="97222180"/>
                  </a:ext>
                </a:extLst>
              </a:tr>
              <a:tr h="1260409">
                <a:tc>
                  <a:txBody>
                    <a:bodyPr/>
                    <a:lstStyle/>
                    <a:p>
                      <a:pPr algn="l" fontAlgn="ctr">
                        <a:buNone/>
                      </a:pPr>
                      <a:r>
                        <a:rPr lang="en-US" sz="1600" u="none" strike="noStrike">
                          <a:effectLst/>
                          <a:latin typeface="Calibri" panose="020F0502020204030204" pitchFamily="34" charset="0"/>
                          <a:cs typeface="Calibri" panose="020F0502020204030204" pitchFamily="34" charset="0"/>
                        </a:rPr>
                        <a:t>2</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7419" marR="7419" marT="7419" marB="0" anchor="ctr"/>
                </a:tc>
                <a:tc>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No-till, all fertilizer applied before planting</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vMerge="1">
                  <a:txBody>
                    <a:bodyPr/>
                    <a:lstStyle/>
                    <a:p>
                      <a:pPr algn="l" fontAlgn="ctr">
                        <a:buNone/>
                      </a:pPr>
                      <a:endParaRPr lang="en-US" sz="1600" b="0" i="0" u="none" strike="noStrike" dirty="0">
                        <a:solidFill>
                          <a:srgbClr val="000000"/>
                        </a:solidFill>
                        <a:effectLst/>
                        <a:latin typeface="Calibri" panose="020F0502020204030204" pitchFamily="34" charset="0"/>
                      </a:endParaRPr>
                    </a:p>
                  </a:txBody>
                  <a:tcPr marL="7419" marR="7419" marT="7419" marB="0" anchor="ctr"/>
                </a:tc>
                <a:tc vMerge="1">
                  <a:txBody>
                    <a:bodyPr/>
                    <a:lstStyle/>
                    <a:p>
                      <a:endParaRPr dirty="0"/>
                    </a:p>
                  </a:txBody>
                  <a:tcPr marL="7419" marR="7419" marT="7419" marB="0" anchor="ctr"/>
                </a:tc>
                <a:tc>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2=Max C sequestration</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tc vMerge="1">
                  <a:txBody>
                    <a:bodyPr/>
                    <a:lstStyle/>
                    <a:p>
                      <a:endParaRPr dirty="0"/>
                    </a:p>
                  </a:txBody>
                  <a:tcPr marL="7419" marR="7419" marT="7419" marB="0" anchor="ctr"/>
                </a:tc>
                <a:tc vMerge="1">
                  <a:txBody>
                    <a:bodyPr/>
                    <a:lstStyle/>
                    <a:p>
                      <a:endParaRPr dirty="0"/>
                    </a:p>
                  </a:txBody>
                  <a:tcPr marL="7419" marR="7419" marT="7419" marB="0" anchor="ctr"/>
                </a:tc>
                <a:tc>
                  <a:txBody>
                    <a:bodyPr/>
                    <a:lstStyle/>
                    <a:p>
                      <a:pPr algn="ctr" fontAlgn="ctr">
                        <a:buNone/>
                      </a:pPr>
                      <a:r>
                        <a:rPr lang="en-US" sz="1600" u="none" strike="noStrike" dirty="0">
                          <a:effectLst/>
                          <a:latin typeface="Calibri" panose="020F0502020204030204" pitchFamily="34" charset="0"/>
                          <a:cs typeface="Calibri" panose="020F0502020204030204" pitchFamily="34" charset="0"/>
                        </a:rPr>
                        <a:t>93%</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419" marR="7419" marT="7419" marB="0" anchor="ctr"/>
                </a:tc>
                <a:extLst>
                  <a:ext uri="{0D108BD9-81ED-4DB2-BD59-A6C34878D82A}">
                    <a16:rowId xmlns:a16="http://schemas.microsoft.com/office/drawing/2014/main" val="3108574864"/>
                  </a:ext>
                </a:extLst>
              </a:tr>
            </a:tbl>
          </a:graphicData>
        </a:graphic>
      </p:graphicFrame>
      <p:sp>
        <p:nvSpPr>
          <p:cNvPr id="11" name="Slide Number Placeholder 10">
            <a:extLst>
              <a:ext uri="{FF2B5EF4-FFF2-40B4-BE49-F238E27FC236}">
                <a16:creationId xmlns:a16="http://schemas.microsoft.com/office/drawing/2014/main" id="{96D73CE9-1ACA-C9BB-0CCB-BD63E468D5D5}"/>
              </a:ext>
            </a:extLst>
          </p:cNvPr>
          <p:cNvSpPr>
            <a:spLocks noGrp="1"/>
          </p:cNvSpPr>
          <p:nvPr>
            <p:ph type="sldNum" sz="quarter" idx="12"/>
          </p:nvPr>
        </p:nvSpPr>
        <p:spPr>
          <a:xfrm>
            <a:off x="9323120" y="6456872"/>
            <a:ext cx="2743200" cy="365125"/>
          </a:xfrm>
        </p:spPr>
        <p:txBody>
          <a:bodyPr/>
          <a:lstStyle/>
          <a:p>
            <a:fld id="{AD125D4A-4590-432C-9965-F3930DCE6338}" type="slidenum">
              <a:rPr lang="en-US" smtClean="0"/>
              <a:t>18</a:t>
            </a:fld>
            <a:endParaRPr lang="en-US" dirty="0"/>
          </a:p>
        </p:txBody>
      </p:sp>
    </p:spTree>
    <p:extLst>
      <p:ext uri="{BB962C8B-B14F-4D97-AF65-F5344CB8AC3E}">
        <p14:creationId xmlns:p14="http://schemas.microsoft.com/office/powerpoint/2010/main" val="278293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9437E-5F61-51AA-B5E0-6E8477542EFD}"/>
            </a:ext>
          </a:extLst>
        </p:cNvPr>
        <p:cNvGrpSpPr/>
        <p:nvPr/>
      </p:nvGrpSpPr>
      <p:grpSpPr>
        <a:xfrm>
          <a:off x="0" y="0"/>
          <a:ext cx="0" cy="0"/>
          <a:chOff x="0" y="0"/>
          <a:chExt cx="0" cy="0"/>
        </a:xfrm>
      </p:grpSpPr>
      <p:sp>
        <p:nvSpPr>
          <p:cNvPr id="2" name="Google Shape;248;p10">
            <a:extLst>
              <a:ext uri="{FF2B5EF4-FFF2-40B4-BE49-F238E27FC236}">
                <a16:creationId xmlns:a16="http://schemas.microsoft.com/office/drawing/2014/main" id="{29DF39AA-63E5-58B5-CABE-010672C7DA21}"/>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1F3E3193-131D-7558-98C3-F0E122B77525}"/>
              </a:ext>
            </a:extLst>
          </p:cNvPr>
          <p:cNvSpPr txBox="1"/>
          <p:nvPr/>
        </p:nvSpPr>
        <p:spPr>
          <a:xfrm>
            <a:off x="595836" y="240742"/>
            <a:ext cx="110003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dirty="0">
                <a:solidFill>
                  <a:srgbClr val="FFFFFF"/>
                </a:solidFill>
                <a:latin typeface="Calibri" panose="020F0502020204030204" pitchFamily="34" charset="0"/>
                <a:cs typeface="Calibri" panose="020F0502020204030204" pitchFamily="34" charset="0"/>
                <a:sym typeface="Calibri"/>
              </a:rPr>
              <a:t>Phase 0 intercomparison result: Yield</a:t>
            </a:r>
            <a:endParaRPr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23EDD44-16B9-E47C-6E71-22A202B5DBDB}"/>
              </a:ext>
            </a:extLst>
          </p:cNvPr>
          <p:cNvPicPr>
            <a:picLocks noChangeAspect="1"/>
          </p:cNvPicPr>
          <p:nvPr/>
        </p:nvPicPr>
        <p:blipFill>
          <a:blip r:embed="rId2"/>
          <a:srcRect b="15054"/>
          <a:stretch>
            <a:fillRect/>
          </a:stretch>
        </p:blipFill>
        <p:spPr>
          <a:xfrm>
            <a:off x="242007" y="1334446"/>
            <a:ext cx="11354156" cy="5282812"/>
          </a:xfrm>
          <a:prstGeom prst="rect">
            <a:avLst/>
          </a:prstGeom>
        </p:spPr>
      </p:pic>
      <p:sp>
        <p:nvSpPr>
          <p:cNvPr id="4" name="Slide Number Placeholder 3">
            <a:extLst>
              <a:ext uri="{FF2B5EF4-FFF2-40B4-BE49-F238E27FC236}">
                <a16:creationId xmlns:a16="http://schemas.microsoft.com/office/drawing/2014/main" id="{BB24184A-2B41-76F7-58E2-A6AA872AF91E}"/>
              </a:ext>
            </a:extLst>
          </p:cNvPr>
          <p:cNvSpPr>
            <a:spLocks noGrp="1"/>
          </p:cNvSpPr>
          <p:nvPr>
            <p:ph type="sldNum" sz="quarter" idx="12"/>
          </p:nvPr>
        </p:nvSpPr>
        <p:spPr>
          <a:xfrm>
            <a:off x="9206793" y="6400574"/>
            <a:ext cx="2743200" cy="365125"/>
          </a:xfrm>
        </p:spPr>
        <p:txBody>
          <a:bodyPr/>
          <a:lstStyle/>
          <a:p>
            <a:fld id="{AD125D4A-4590-432C-9965-F3930DCE6338}" type="slidenum">
              <a:rPr lang="en-US" smtClean="0"/>
              <a:t>19</a:t>
            </a:fld>
            <a:endParaRPr lang="en-US" dirty="0"/>
          </a:p>
        </p:txBody>
      </p:sp>
    </p:spTree>
    <p:extLst>
      <p:ext uri="{BB962C8B-B14F-4D97-AF65-F5344CB8AC3E}">
        <p14:creationId xmlns:p14="http://schemas.microsoft.com/office/powerpoint/2010/main" val="8123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0">
            <a:extLst>
              <a:ext uri="{FF2B5EF4-FFF2-40B4-BE49-F238E27FC236}">
                <a16:creationId xmlns:a16="http://schemas.microsoft.com/office/drawing/2014/main" id="{E9A8F9D7-F6A5-6832-E734-09B63A50A36F}"/>
              </a:ext>
            </a:extLst>
          </p:cNvPr>
          <p:cNvSpPr/>
          <p:nvPr/>
        </p:nvSpPr>
        <p:spPr>
          <a:xfrm>
            <a:off x="1" y="0"/>
            <a:ext cx="3811835" cy="6857999"/>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74488399-90A3-0F86-6008-80DE62654088}"/>
              </a:ext>
            </a:extLst>
          </p:cNvPr>
          <p:cNvSpPr txBox="1"/>
          <p:nvPr/>
        </p:nvSpPr>
        <p:spPr>
          <a:xfrm>
            <a:off x="398786" y="2459523"/>
            <a:ext cx="3014263"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Background and motivation</a:t>
            </a:r>
            <a:endParaRPr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2A6DBA97-6181-5F6F-2A81-0187FAFA5BF5}"/>
              </a:ext>
            </a:extLst>
          </p:cNvPr>
          <p:cNvSpPr/>
          <p:nvPr/>
        </p:nvSpPr>
        <p:spPr>
          <a:xfrm>
            <a:off x="4089164" y="436418"/>
            <a:ext cx="7869288" cy="5985164"/>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2000" b="1" dirty="0"/>
              <a:t>Agroecosystem productivity</a:t>
            </a:r>
            <a:r>
              <a:rPr lang="en-US" sz="2000" dirty="0"/>
              <a:t> and </a:t>
            </a:r>
            <a:r>
              <a:rPr lang="en-US" sz="2000" b="1" dirty="0"/>
              <a:t>soil C, N, and water cycles </a:t>
            </a:r>
            <a:r>
              <a:rPr lang="en-US" sz="2000" dirty="0"/>
              <a:t>are closely tied to multiple ecosystem service outcomes.</a:t>
            </a:r>
          </a:p>
          <a:p>
            <a:endParaRPr lang="en-US" sz="2000" dirty="0"/>
          </a:p>
          <a:p>
            <a:pPr marL="285750" indent="-285750">
              <a:buFont typeface="Arial" panose="020B0604020202020204" pitchFamily="34" charset="0"/>
              <a:buChar char="•"/>
            </a:pPr>
            <a:r>
              <a:rPr lang="en-US" sz="2000" b="1" dirty="0"/>
              <a:t>Process-based models </a:t>
            </a:r>
            <a:r>
              <a:rPr lang="en-US" sz="2000" dirty="0"/>
              <a:t>have been widely applied to simulate agroecosystem dynamics, as they explicitly represent </a:t>
            </a:r>
            <a:r>
              <a:rPr lang="en-US" sz="2000" b="1" dirty="0"/>
              <a:t>interactions </a:t>
            </a:r>
            <a:r>
              <a:rPr lang="en-US" sz="2000" dirty="0"/>
              <a:t>between </a:t>
            </a:r>
            <a:r>
              <a:rPr lang="en-US" sz="2000" b="1" dirty="0"/>
              <a:t>management </a:t>
            </a:r>
            <a:r>
              <a:rPr lang="en-US" sz="2000" dirty="0"/>
              <a:t>practices and </a:t>
            </a:r>
            <a:r>
              <a:rPr lang="en-US" sz="2000" b="1" dirty="0"/>
              <a:t>environmental</a:t>
            </a:r>
            <a:r>
              <a:rPr lang="en-US" sz="2000" dirty="0"/>
              <a:t> drivers. However, substantial </a:t>
            </a:r>
            <a:r>
              <a:rPr lang="en-US" sz="2000" b="1" dirty="0"/>
              <a:t>uncertainty</a:t>
            </a:r>
            <a:r>
              <a:rPr lang="en-US" sz="2000" dirty="0"/>
              <a:t> remains.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numerous process-based models, which differ in </a:t>
            </a:r>
            <a:r>
              <a:rPr lang="en-US" sz="2000" b="1" dirty="0"/>
              <a:t>input data requirements</a:t>
            </a:r>
            <a:r>
              <a:rPr lang="en-US" sz="2000" dirty="0"/>
              <a:t>, </a:t>
            </a:r>
            <a:r>
              <a:rPr lang="en-US" sz="2000" b="1" dirty="0"/>
              <a:t>model structure</a:t>
            </a:r>
            <a:r>
              <a:rPr lang="en-US" sz="2000" dirty="0"/>
              <a:t>, </a:t>
            </a:r>
            <a:r>
              <a:rPr lang="en-US" sz="2000" b="1" dirty="0"/>
              <a:t>parameterization</a:t>
            </a:r>
            <a:r>
              <a:rPr lang="en-US" sz="2000" dirty="0"/>
              <a:t> methods, and the way they </a:t>
            </a:r>
            <a:r>
              <a:rPr lang="en-US" sz="2000" b="1" dirty="0"/>
              <a:t>represent key biogeochemical processes</a:t>
            </a:r>
            <a:r>
              <a:rPr lang="en-US" sz="2000" dirty="0"/>
              <a:t> tied to plant growth and soil carbon, nitrogen, and water cycles. As a result, </a:t>
            </a:r>
            <a:r>
              <a:rPr lang="en-US" sz="2000" b="1" dirty="0"/>
              <a:t>model performance can vary widely </a:t>
            </a:r>
            <a:r>
              <a:rPr lang="en-US" sz="2000" dirty="0"/>
              <a:t>across target outputs, ecosystems, and management conditions.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Multi-model intercomparison and ensemble </a:t>
            </a:r>
            <a:r>
              <a:rPr lang="en-US" sz="2000" dirty="0"/>
              <a:t>offers a pathway for data sharing, standardized scenario analysis, model benchmarking, uncertainty diagnosis, improved process understanding, and more robust assessment of agroecosystem processes.</a:t>
            </a:r>
          </a:p>
        </p:txBody>
      </p:sp>
      <p:sp>
        <p:nvSpPr>
          <p:cNvPr id="5" name="Slide Number Placeholder 4">
            <a:extLst>
              <a:ext uri="{FF2B5EF4-FFF2-40B4-BE49-F238E27FC236}">
                <a16:creationId xmlns:a16="http://schemas.microsoft.com/office/drawing/2014/main" id="{84F5028F-8220-7189-D17E-71F031B63E38}"/>
              </a:ext>
            </a:extLst>
          </p:cNvPr>
          <p:cNvSpPr>
            <a:spLocks noGrp="1"/>
          </p:cNvSpPr>
          <p:nvPr>
            <p:ph type="sldNum" sz="quarter" idx="12"/>
          </p:nvPr>
        </p:nvSpPr>
        <p:spPr>
          <a:xfrm>
            <a:off x="9215252" y="6492874"/>
            <a:ext cx="2743200" cy="365125"/>
          </a:xfrm>
        </p:spPr>
        <p:txBody>
          <a:bodyPr/>
          <a:lstStyle/>
          <a:p>
            <a:fld id="{AD125D4A-4590-432C-9965-F3930DCE6338}" type="slidenum">
              <a:rPr lang="en-US" smtClean="0"/>
              <a:t>2</a:t>
            </a:fld>
            <a:endParaRPr lang="en-US"/>
          </a:p>
        </p:txBody>
      </p:sp>
    </p:spTree>
    <p:extLst>
      <p:ext uri="{BB962C8B-B14F-4D97-AF65-F5344CB8AC3E}">
        <p14:creationId xmlns:p14="http://schemas.microsoft.com/office/powerpoint/2010/main" val="3650501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E2B3-FA60-22E9-30B1-409E06D2E96F}"/>
            </a:ext>
          </a:extLst>
        </p:cNvPr>
        <p:cNvGrpSpPr/>
        <p:nvPr/>
      </p:nvGrpSpPr>
      <p:grpSpPr>
        <a:xfrm>
          <a:off x="0" y="0"/>
          <a:ext cx="0" cy="0"/>
          <a:chOff x="0" y="0"/>
          <a:chExt cx="0" cy="0"/>
        </a:xfrm>
      </p:grpSpPr>
      <p:sp>
        <p:nvSpPr>
          <p:cNvPr id="2" name="Google Shape;248;p10">
            <a:extLst>
              <a:ext uri="{FF2B5EF4-FFF2-40B4-BE49-F238E27FC236}">
                <a16:creationId xmlns:a16="http://schemas.microsoft.com/office/drawing/2014/main" id="{3BA4038C-A51F-E31F-7327-C9ACF0DF7B39}"/>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049015A8-A9D8-841D-5EB4-8E461B40CB1D}"/>
              </a:ext>
            </a:extLst>
          </p:cNvPr>
          <p:cNvSpPr txBox="1"/>
          <p:nvPr/>
        </p:nvSpPr>
        <p:spPr>
          <a:xfrm>
            <a:off x="595836" y="240742"/>
            <a:ext cx="110003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dirty="0">
                <a:solidFill>
                  <a:srgbClr val="FFFFFF"/>
                </a:solidFill>
                <a:latin typeface="Calibri" panose="020F0502020204030204" pitchFamily="34" charset="0"/>
                <a:cs typeface="Calibri" panose="020F0502020204030204" pitchFamily="34" charset="0"/>
                <a:sym typeface="Calibri"/>
              </a:rPr>
              <a:t>Phase 0 intercomparison result: SOC</a:t>
            </a:r>
            <a:endParaRPr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8111EAE-0A98-66B3-EC27-241C6C3A8721}"/>
              </a:ext>
            </a:extLst>
          </p:cNvPr>
          <p:cNvPicPr>
            <a:picLocks noChangeAspect="1"/>
          </p:cNvPicPr>
          <p:nvPr/>
        </p:nvPicPr>
        <p:blipFill>
          <a:blip r:embed="rId2"/>
          <a:srcRect b="10240"/>
          <a:stretch>
            <a:fillRect/>
          </a:stretch>
        </p:blipFill>
        <p:spPr>
          <a:xfrm>
            <a:off x="1239424" y="1206566"/>
            <a:ext cx="9713151" cy="5651433"/>
          </a:xfrm>
          <a:prstGeom prst="rect">
            <a:avLst/>
          </a:prstGeom>
        </p:spPr>
      </p:pic>
      <p:sp>
        <p:nvSpPr>
          <p:cNvPr id="7" name="Slide Number Placeholder 6">
            <a:extLst>
              <a:ext uri="{FF2B5EF4-FFF2-40B4-BE49-F238E27FC236}">
                <a16:creationId xmlns:a16="http://schemas.microsoft.com/office/drawing/2014/main" id="{CF6C9406-D599-6A84-A3D7-1B52A27CD114}"/>
              </a:ext>
            </a:extLst>
          </p:cNvPr>
          <p:cNvSpPr>
            <a:spLocks noGrp="1"/>
          </p:cNvSpPr>
          <p:nvPr>
            <p:ph type="sldNum" sz="quarter" idx="12"/>
          </p:nvPr>
        </p:nvSpPr>
        <p:spPr>
          <a:xfrm>
            <a:off x="9239992" y="6344474"/>
            <a:ext cx="2743200" cy="365125"/>
          </a:xfrm>
        </p:spPr>
        <p:txBody>
          <a:bodyPr/>
          <a:lstStyle/>
          <a:p>
            <a:fld id="{AD125D4A-4590-432C-9965-F3930DCE6338}" type="slidenum">
              <a:rPr lang="en-US" smtClean="0"/>
              <a:t>20</a:t>
            </a:fld>
            <a:endParaRPr lang="en-US"/>
          </a:p>
        </p:txBody>
      </p:sp>
    </p:spTree>
    <p:extLst>
      <p:ext uri="{BB962C8B-B14F-4D97-AF65-F5344CB8AC3E}">
        <p14:creationId xmlns:p14="http://schemas.microsoft.com/office/powerpoint/2010/main" val="666735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2C62-D166-07B2-594E-3E6ECAF26E03}"/>
            </a:ext>
          </a:extLst>
        </p:cNvPr>
        <p:cNvGrpSpPr/>
        <p:nvPr/>
      </p:nvGrpSpPr>
      <p:grpSpPr>
        <a:xfrm>
          <a:off x="0" y="0"/>
          <a:ext cx="0" cy="0"/>
          <a:chOff x="0" y="0"/>
          <a:chExt cx="0" cy="0"/>
        </a:xfrm>
      </p:grpSpPr>
      <p:sp>
        <p:nvSpPr>
          <p:cNvPr id="2" name="Google Shape;248;p10">
            <a:extLst>
              <a:ext uri="{FF2B5EF4-FFF2-40B4-BE49-F238E27FC236}">
                <a16:creationId xmlns:a16="http://schemas.microsoft.com/office/drawing/2014/main" id="{86C00494-FD30-2921-D8C1-0059B35F6F5C}"/>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B9809F15-2544-A320-4B11-32DB0486E46C}"/>
              </a:ext>
            </a:extLst>
          </p:cNvPr>
          <p:cNvSpPr txBox="1"/>
          <p:nvPr/>
        </p:nvSpPr>
        <p:spPr>
          <a:xfrm>
            <a:off x="595836" y="240742"/>
            <a:ext cx="110003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dirty="0">
                <a:solidFill>
                  <a:srgbClr val="FFFFFF"/>
                </a:solidFill>
                <a:latin typeface="Calibri" panose="020F0502020204030204" pitchFamily="34" charset="0"/>
                <a:cs typeface="Calibri" panose="020F0502020204030204" pitchFamily="34" charset="0"/>
                <a:sym typeface="Calibri"/>
              </a:rPr>
              <a:t>Phase 0 intercomparison result: N</a:t>
            </a:r>
            <a:r>
              <a:rPr lang="en-US" sz="4000" baseline="-25000" dirty="0">
                <a:solidFill>
                  <a:srgbClr val="FFFFFF"/>
                </a:solidFill>
                <a:latin typeface="Calibri" panose="020F0502020204030204" pitchFamily="34" charset="0"/>
                <a:cs typeface="Calibri" panose="020F0502020204030204" pitchFamily="34" charset="0"/>
                <a:sym typeface="Calibri"/>
              </a:rPr>
              <a:t>2</a:t>
            </a:r>
            <a:r>
              <a:rPr lang="en-US" sz="4000" dirty="0">
                <a:solidFill>
                  <a:srgbClr val="FFFFFF"/>
                </a:solidFill>
                <a:latin typeface="Calibri" panose="020F0502020204030204" pitchFamily="34" charset="0"/>
                <a:cs typeface="Calibri" panose="020F0502020204030204" pitchFamily="34" charset="0"/>
                <a:sym typeface="Calibri"/>
              </a:rPr>
              <a:t>O</a:t>
            </a:r>
            <a:endParaRPr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C7F0F88-D7AF-DD9A-C862-C83AF9D5D639}"/>
              </a:ext>
            </a:extLst>
          </p:cNvPr>
          <p:cNvPicPr>
            <a:picLocks noChangeAspect="1"/>
          </p:cNvPicPr>
          <p:nvPr/>
        </p:nvPicPr>
        <p:blipFill>
          <a:blip r:embed="rId2"/>
          <a:srcRect b="8677"/>
          <a:stretch>
            <a:fillRect/>
          </a:stretch>
        </p:blipFill>
        <p:spPr>
          <a:xfrm>
            <a:off x="0" y="1426746"/>
            <a:ext cx="11873378" cy="5326082"/>
          </a:xfrm>
          <a:prstGeom prst="rect">
            <a:avLst/>
          </a:prstGeom>
        </p:spPr>
      </p:pic>
      <p:sp>
        <p:nvSpPr>
          <p:cNvPr id="7" name="Slide Number Placeholder 6">
            <a:extLst>
              <a:ext uri="{FF2B5EF4-FFF2-40B4-BE49-F238E27FC236}">
                <a16:creationId xmlns:a16="http://schemas.microsoft.com/office/drawing/2014/main" id="{97C5CF75-565E-187C-CE67-19A1FF6F593B}"/>
              </a:ext>
            </a:extLst>
          </p:cNvPr>
          <p:cNvSpPr>
            <a:spLocks noGrp="1"/>
          </p:cNvSpPr>
          <p:nvPr>
            <p:ph type="sldNum" sz="quarter" idx="12"/>
          </p:nvPr>
        </p:nvSpPr>
        <p:spPr>
          <a:xfrm>
            <a:off x="9346870" y="6387703"/>
            <a:ext cx="2743200" cy="365125"/>
          </a:xfrm>
        </p:spPr>
        <p:txBody>
          <a:bodyPr/>
          <a:lstStyle/>
          <a:p>
            <a:fld id="{AD125D4A-4590-432C-9965-F3930DCE6338}" type="slidenum">
              <a:rPr lang="en-US" smtClean="0"/>
              <a:t>21</a:t>
            </a:fld>
            <a:endParaRPr lang="en-US" dirty="0"/>
          </a:p>
        </p:txBody>
      </p:sp>
    </p:spTree>
    <p:extLst>
      <p:ext uri="{BB962C8B-B14F-4D97-AF65-F5344CB8AC3E}">
        <p14:creationId xmlns:p14="http://schemas.microsoft.com/office/powerpoint/2010/main" val="1536760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D004B-F8AF-EEDD-5CF8-B1D7CB906796}"/>
              </a:ext>
            </a:extLst>
          </p:cNvPr>
          <p:cNvSpPr/>
          <p:nvPr/>
        </p:nvSpPr>
        <p:spPr>
          <a:xfrm>
            <a:off x="0" y="1"/>
            <a:ext cx="12192000" cy="103694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BAFED0-A489-9DBF-5F46-E5C8A9332CF4}"/>
              </a:ext>
            </a:extLst>
          </p:cNvPr>
          <p:cNvSpPr txBox="1"/>
          <p:nvPr/>
        </p:nvSpPr>
        <p:spPr>
          <a:xfrm>
            <a:off x="172995" y="164531"/>
            <a:ext cx="117636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Interested in engaging in FP-MIP and related projects?</a:t>
            </a:r>
          </a:p>
        </p:txBody>
      </p:sp>
      <p:sp>
        <p:nvSpPr>
          <p:cNvPr id="4" name="Text Placeholder 2">
            <a:extLst>
              <a:ext uri="{FF2B5EF4-FFF2-40B4-BE49-F238E27FC236}">
                <a16:creationId xmlns:a16="http://schemas.microsoft.com/office/drawing/2014/main" id="{F2640B40-9E99-EED4-8F49-DB20785FB451}"/>
              </a:ext>
            </a:extLst>
          </p:cNvPr>
          <p:cNvSpPr txBox="1">
            <a:spLocks/>
          </p:cNvSpPr>
          <p:nvPr/>
        </p:nvSpPr>
        <p:spPr>
          <a:xfrm>
            <a:off x="360629" y="1451844"/>
            <a:ext cx="11470741" cy="492424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spcAft>
                <a:spcPts val="600"/>
              </a:spcAft>
              <a:buClr>
                <a:schemeClr val="accent3">
                  <a:lumMod val="75000"/>
                </a:schemeClr>
              </a:buClr>
              <a:buSzPct val="150000"/>
              <a:buFont typeface="Arial" pitchFamily="34" charset="0"/>
              <a:buChar char="•"/>
              <a:defRPr sz="1600" b="1"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 typeface="Arial" pitchFamily="34" charset="0"/>
              <a:buChar char="»"/>
              <a:defRPr sz="1600" b="1"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875" indent="-285750">
              <a:lnSpc>
                <a:spcPct val="150000"/>
              </a:lnSpc>
              <a:spcBef>
                <a:spcPts val="600"/>
              </a:spcBef>
              <a:spcAft>
                <a:spcPts val="0"/>
              </a:spcAft>
              <a:buClrTx/>
              <a:buSzPct val="100000"/>
            </a:pPr>
            <a:r>
              <a:rPr lang="en-US" sz="2200" b="0" dirty="0">
                <a:solidFill>
                  <a:prstClr val="black"/>
                </a:solidFill>
                <a:latin typeface="Calibri" panose="020F0502020204030204" pitchFamily="34" charset="0"/>
                <a:cs typeface="Calibri" panose="020F0502020204030204" pitchFamily="34" charset="0"/>
              </a:rPr>
              <a:t>We are currently seeking site-level calibration and evaluation datasets. If you are a potential </a:t>
            </a:r>
            <a:r>
              <a:rPr lang="en-US" sz="2200" dirty="0">
                <a:solidFill>
                  <a:prstClr val="black"/>
                </a:solidFill>
                <a:latin typeface="Calibri" panose="020F0502020204030204" pitchFamily="34" charset="0"/>
                <a:cs typeface="Calibri" panose="020F0502020204030204" pitchFamily="34" charset="0"/>
              </a:rPr>
              <a:t>data provider</a:t>
            </a:r>
            <a:r>
              <a:rPr lang="en-US" sz="2200" b="0" dirty="0">
                <a:solidFill>
                  <a:prstClr val="black"/>
                </a:solidFill>
                <a:latin typeface="Calibri" panose="020F0502020204030204" pitchFamily="34" charset="0"/>
                <a:cs typeface="Calibri" panose="020F0502020204030204" pitchFamily="34" charset="0"/>
              </a:rPr>
              <a:t>, we would love to discuss possible collaboration opportunities. </a:t>
            </a:r>
          </a:p>
          <a:p>
            <a:pPr marL="396875" indent="-285750">
              <a:lnSpc>
                <a:spcPct val="150000"/>
              </a:lnSpc>
              <a:spcBef>
                <a:spcPts val="600"/>
              </a:spcBef>
              <a:spcAft>
                <a:spcPts val="0"/>
              </a:spcAft>
              <a:buClrTx/>
              <a:buSzPct val="100000"/>
            </a:pPr>
            <a:r>
              <a:rPr lang="en-US" sz="2200" b="0" dirty="0">
                <a:solidFill>
                  <a:prstClr val="black"/>
                </a:solidFill>
                <a:latin typeface="Calibri" panose="020F0502020204030204" pitchFamily="34" charset="0"/>
                <a:cs typeface="Calibri" panose="020F0502020204030204" pitchFamily="34" charset="0"/>
              </a:rPr>
              <a:t>We have </a:t>
            </a:r>
            <a:r>
              <a:rPr lang="en-US" sz="2200" dirty="0">
                <a:solidFill>
                  <a:prstClr val="black"/>
                </a:solidFill>
                <a:latin typeface="Calibri" panose="020F0502020204030204" pitchFamily="34" charset="0"/>
                <a:cs typeface="Calibri" panose="020F0502020204030204" pitchFamily="34" charset="0"/>
              </a:rPr>
              <a:t>related projects </a:t>
            </a:r>
            <a:r>
              <a:rPr lang="en-US" sz="2200" b="0" dirty="0">
                <a:solidFill>
                  <a:prstClr val="black"/>
                </a:solidFill>
                <a:latin typeface="Calibri" panose="020F0502020204030204" pitchFamily="34" charset="0"/>
                <a:cs typeface="Calibri" panose="020F0502020204030204" pitchFamily="34" charset="0"/>
              </a:rPr>
              <a:t>that can benefit from future collaborations. For example, there is an ongoing effort in collaboration with the </a:t>
            </a:r>
            <a:r>
              <a:rPr lang="en-US" sz="2200" dirty="0">
                <a:solidFill>
                  <a:prstClr val="black"/>
                </a:solidFill>
                <a:latin typeface="Calibri" panose="020F0502020204030204" pitchFamily="34" charset="0"/>
                <a:cs typeface="Calibri" panose="020F0502020204030204" pitchFamily="34" charset="0"/>
              </a:rPr>
              <a:t>National Soil Survey Center </a:t>
            </a:r>
            <a:r>
              <a:rPr lang="en-US" sz="2200" b="0" dirty="0">
                <a:solidFill>
                  <a:prstClr val="black"/>
                </a:solidFill>
                <a:latin typeface="Calibri" panose="020F0502020204030204" pitchFamily="34" charset="0"/>
                <a:cs typeface="Calibri" panose="020F0502020204030204" pitchFamily="34" charset="0"/>
              </a:rPr>
              <a:t>to model </a:t>
            </a:r>
            <a:r>
              <a:rPr lang="en-US" sz="2200" dirty="0">
                <a:solidFill>
                  <a:prstClr val="black"/>
                </a:solidFill>
                <a:latin typeface="Calibri" panose="020F0502020204030204" pitchFamily="34" charset="0"/>
                <a:cs typeface="Calibri" panose="020F0502020204030204" pitchFamily="34" charset="0"/>
              </a:rPr>
              <a:t>dynamic soil properties </a:t>
            </a:r>
            <a:r>
              <a:rPr lang="en-US" sz="2200" b="0" dirty="0">
                <a:solidFill>
                  <a:prstClr val="black"/>
                </a:solidFill>
                <a:latin typeface="Calibri" panose="020F0502020204030204" pitchFamily="34" charset="0"/>
                <a:cs typeface="Calibri" panose="020F0502020204030204" pitchFamily="34" charset="0"/>
              </a:rPr>
              <a:t>using </a:t>
            </a:r>
            <a:r>
              <a:rPr lang="en-US" sz="2200" dirty="0">
                <a:solidFill>
                  <a:prstClr val="black"/>
                </a:solidFill>
                <a:latin typeface="Calibri" panose="020F0502020204030204" pitchFamily="34" charset="0"/>
                <a:cs typeface="Calibri" panose="020F0502020204030204" pitchFamily="34" charset="0"/>
              </a:rPr>
              <a:t>NRCS and non-NRCS datasets</a:t>
            </a:r>
            <a:r>
              <a:rPr lang="en-US" sz="2200" b="0" dirty="0">
                <a:solidFill>
                  <a:prstClr val="black"/>
                </a:solidFill>
                <a:latin typeface="Calibri" panose="020F0502020204030204" pitchFamily="34" charset="0"/>
                <a:cs typeface="Calibri" panose="020F0502020204030204" pitchFamily="34" charset="0"/>
              </a:rPr>
              <a:t>. AgMIP is also leading the Earth Information For Food Project.</a:t>
            </a:r>
          </a:p>
          <a:p>
            <a:pPr marL="396875" indent="-285750">
              <a:lnSpc>
                <a:spcPct val="150000"/>
              </a:lnSpc>
              <a:spcBef>
                <a:spcPts val="600"/>
              </a:spcBef>
              <a:spcAft>
                <a:spcPts val="0"/>
              </a:spcAft>
              <a:buClrTx/>
              <a:buSzPct val="100000"/>
            </a:pPr>
            <a:r>
              <a:rPr lang="en-US" sz="2200" b="0" dirty="0">
                <a:solidFill>
                  <a:prstClr val="black"/>
                </a:solidFill>
                <a:latin typeface="Calibri" panose="020F0502020204030204" pitchFamily="34" charset="0"/>
                <a:cs typeface="Calibri" panose="020F0502020204030204" pitchFamily="34" charset="0"/>
              </a:rPr>
              <a:t>Contact us if you have suggestions about the best use of our planned </a:t>
            </a:r>
            <a:r>
              <a:rPr lang="en-US" sz="2200" dirty="0">
                <a:solidFill>
                  <a:prstClr val="black"/>
                </a:solidFill>
                <a:latin typeface="Calibri" panose="020F0502020204030204" pitchFamily="34" charset="0"/>
                <a:cs typeface="Calibri" panose="020F0502020204030204" pitchFamily="34" charset="0"/>
              </a:rPr>
              <a:t>modeling products </a:t>
            </a:r>
            <a:r>
              <a:rPr lang="en-US" sz="2200" b="0" dirty="0">
                <a:solidFill>
                  <a:prstClr val="black"/>
                </a:solidFill>
                <a:latin typeface="Calibri" panose="020F0502020204030204" pitchFamily="34" charset="0"/>
                <a:cs typeface="Calibri" panose="020F0502020204030204" pitchFamily="34" charset="0"/>
              </a:rPr>
              <a:t>and </a:t>
            </a:r>
            <a:r>
              <a:rPr lang="en-US" sz="2200" dirty="0">
                <a:solidFill>
                  <a:prstClr val="black"/>
                </a:solidFill>
                <a:latin typeface="Calibri" panose="020F0502020204030204" pitchFamily="34" charset="0"/>
                <a:cs typeface="Calibri" panose="020F0502020204030204" pitchFamily="34" charset="0"/>
              </a:rPr>
              <a:t>community-based platform </a:t>
            </a:r>
            <a:r>
              <a:rPr lang="en-US" sz="2200" b="0" dirty="0">
                <a:solidFill>
                  <a:prstClr val="black"/>
                </a:solidFill>
                <a:latin typeface="Calibri" panose="020F0502020204030204" pitchFamily="34" charset="0"/>
                <a:cs typeface="Calibri" panose="020F0502020204030204" pitchFamily="34" charset="0"/>
              </a:rPr>
              <a:t>for disseminating project results that are most relevant to </a:t>
            </a:r>
            <a:r>
              <a:rPr lang="en-US" sz="2200" dirty="0">
                <a:solidFill>
                  <a:prstClr val="black"/>
                </a:solidFill>
                <a:latin typeface="Calibri" panose="020F0502020204030204" pitchFamily="34" charset="0"/>
                <a:cs typeface="Calibri" panose="020F0502020204030204" pitchFamily="34" charset="0"/>
              </a:rPr>
              <a:t>farmers</a:t>
            </a:r>
            <a:r>
              <a:rPr lang="en-US" sz="2200" b="0" dirty="0">
                <a:solidFill>
                  <a:prstClr val="black"/>
                </a:solidFill>
                <a:latin typeface="Calibri" panose="020F0502020204030204" pitchFamily="34" charset="0"/>
                <a:cs typeface="Calibri" panose="020F0502020204030204" pitchFamily="34" charset="0"/>
              </a:rPr>
              <a:t>, </a:t>
            </a:r>
            <a:r>
              <a:rPr lang="en-US" sz="2200" dirty="0">
                <a:solidFill>
                  <a:prstClr val="black"/>
                </a:solidFill>
                <a:latin typeface="Calibri" panose="020F0502020204030204" pitchFamily="34" charset="0"/>
                <a:cs typeface="Calibri" panose="020F0502020204030204" pitchFamily="34" charset="0"/>
              </a:rPr>
              <a:t>ranchers</a:t>
            </a:r>
            <a:r>
              <a:rPr lang="en-US" sz="2200" b="0" dirty="0">
                <a:solidFill>
                  <a:prstClr val="black"/>
                </a:solidFill>
                <a:latin typeface="Calibri" panose="020F0502020204030204" pitchFamily="34" charset="0"/>
                <a:cs typeface="Calibri" panose="020F0502020204030204" pitchFamily="34" charset="0"/>
              </a:rPr>
              <a:t>, </a:t>
            </a:r>
            <a:r>
              <a:rPr lang="en-US" sz="2200" dirty="0">
                <a:solidFill>
                  <a:prstClr val="black"/>
                </a:solidFill>
                <a:latin typeface="Calibri" panose="020F0502020204030204" pitchFamily="34" charset="0"/>
                <a:cs typeface="Calibri" panose="020F0502020204030204" pitchFamily="34" charset="0"/>
              </a:rPr>
              <a:t>researchers</a:t>
            </a:r>
            <a:r>
              <a:rPr lang="en-US" sz="2200" b="0" dirty="0">
                <a:solidFill>
                  <a:prstClr val="black"/>
                </a:solidFill>
                <a:latin typeface="Calibri" panose="020F0502020204030204" pitchFamily="34" charset="0"/>
                <a:cs typeface="Calibri" panose="020F0502020204030204" pitchFamily="34" charset="0"/>
              </a:rPr>
              <a:t>, </a:t>
            </a:r>
            <a:r>
              <a:rPr lang="en-US" sz="2200" dirty="0">
                <a:solidFill>
                  <a:prstClr val="black"/>
                </a:solidFill>
                <a:latin typeface="Calibri" panose="020F0502020204030204" pitchFamily="34" charset="0"/>
                <a:cs typeface="Calibri" panose="020F0502020204030204" pitchFamily="34" charset="0"/>
              </a:rPr>
              <a:t>policymakers</a:t>
            </a:r>
            <a:r>
              <a:rPr lang="en-US" sz="2200" b="0" dirty="0">
                <a:solidFill>
                  <a:prstClr val="black"/>
                </a:solidFill>
                <a:latin typeface="Calibri" panose="020F0502020204030204" pitchFamily="34" charset="0"/>
                <a:cs typeface="Calibri" panose="020F0502020204030204" pitchFamily="34" charset="0"/>
              </a:rPr>
              <a:t>, and other stakeholders.</a:t>
            </a:r>
          </a:p>
        </p:txBody>
      </p:sp>
      <p:sp>
        <p:nvSpPr>
          <p:cNvPr id="5" name="Slide Number Placeholder 4">
            <a:extLst>
              <a:ext uri="{FF2B5EF4-FFF2-40B4-BE49-F238E27FC236}">
                <a16:creationId xmlns:a16="http://schemas.microsoft.com/office/drawing/2014/main" id="{104E9142-4916-80A6-F343-862E52C60358}"/>
              </a:ext>
            </a:extLst>
          </p:cNvPr>
          <p:cNvSpPr>
            <a:spLocks noGrp="1"/>
          </p:cNvSpPr>
          <p:nvPr>
            <p:ph type="sldNum" sz="quarter" idx="12"/>
          </p:nvPr>
        </p:nvSpPr>
        <p:spPr>
          <a:xfrm>
            <a:off x="9287493" y="6425857"/>
            <a:ext cx="2743200" cy="365125"/>
          </a:xfrm>
        </p:spPr>
        <p:txBody>
          <a:bodyPr/>
          <a:lstStyle/>
          <a:p>
            <a:fld id="{AD125D4A-4590-432C-9965-F3930DCE6338}" type="slidenum">
              <a:rPr lang="en-US" smtClean="0"/>
              <a:t>22</a:t>
            </a:fld>
            <a:endParaRPr lang="en-US" dirty="0"/>
          </a:p>
        </p:txBody>
      </p:sp>
    </p:spTree>
    <p:extLst>
      <p:ext uri="{BB962C8B-B14F-4D97-AF65-F5344CB8AC3E}">
        <p14:creationId xmlns:p14="http://schemas.microsoft.com/office/powerpoint/2010/main" val="1730040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57CC45-58A6-1BF0-42C9-0C64E40DB3E6}"/>
              </a:ext>
            </a:extLst>
          </p:cNvPr>
          <p:cNvSpPr/>
          <p:nvPr/>
        </p:nvSpPr>
        <p:spPr>
          <a:xfrm>
            <a:off x="0" y="1"/>
            <a:ext cx="4516916" cy="685799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B35481D-1AB0-5647-AB18-99E6CA56CFCF}"/>
              </a:ext>
            </a:extLst>
          </p:cNvPr>
          <p:cNvSpPr txBox="1"/>
          <p:nvPr/>
        </p:nvSpPr>
        <p:spPr>
          <a:xfrm>
            <a:off x="0" y="3202025"/>
            <a:ext cx="45169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Acknowledgement</a:t>
            </a:r>
          </a:p>
        </p:txBody>
      </p:sp>
      <p:sp>
        <p:nvSpPr>
          <p:cNvPr id="5" name="TextBox 4">
            <a:extLst>
              <a:ext uri="{FF2B5EF4-FFF2-40B4-BE49-F238E27FC236}">
                <a16:creationId xmlns:a16="http://schemas.microsoft.com/office/drawing/2014/main" id="{1572572B-7870-BB82-1A28-CC03DD722ACF}"/>
              </a:ext>
            </a:extLst>
          </p:cNvPr>
          <p:cNvSpPr txBox="1"/>
          <p:nvPr/>
        </p:nvSpPr>
        <p:spPr>
          <a:xfrm>
            <a:off x="5166910" y="1080293"/>
            <a:ext cx="6466902" cy="5016758"/>
          </a:xfrm>
          <a:prstGeom prst="rect">
            <a:avLst/>
          </a:prstGeom>
          <a:noFill/>
        </p:spPr>
        <p:txBody>
          <a:bodyPr wrap="square">
            <a:spAutoFit/>
          </a:bodyPr>
          <a:lstStyle/>
          <a:p>
            <a:pPr algn="l">
              <a:buNone/>
            </a:pPr>
            <a:r>
              <a:rPr lang="en-US" sz="2000" b="1" i="0" dirty="0">
                <a:solidFill>
                  <a:srgbClr val="222222"/>
                </a:solidFill>
                <a:effectLst/>
                <a:latin typeface="Calibri" panose="020F0502020204030204" pitchFamily="34" charset="0"/>
                <a:cs typeface="Calibri" panose="020F0502020204030204" pitchFamily="34" charset="0"/>
              </a:rPr>
              <a:t>Acknowledgment</a:t>
            </a:r>
          </a:p>
          <a:p>
            <a:pPr algn="l">
              <a:buNone/>
            </a:pPr>
            <a:r>
              <a:rPr lang="en-US" sz="2000" b="0" i="0" dirty="0">
                <a:solidFill>
                  <a:srgbClr val="222222"/>
                </a:solidFill>
                <a:effectLst/>
                <a:latin typeface="Calibri" panose="020F0502020204030204" pitchFamily="34" charset="0"/>
                <a:cs typeface="Calibri" panose="020F0502020204030204" pitchFamily="34" charset="0"/>
              </a:rPr>
              <a:t>The work was funded by Public Law 117-169 - Section 21002(a)(2) through the U.S. Department of Agriculture’s Natural Resources Conservation Service. This project was supported through the U.S. Department of Agriculture’s Conservation Effects Assessment Project (CEAP), a multi-agency effort led by the Natural Resources Conservation Service (NRCS) to quantify the effects of voluntary conservation and strengthen data-driven management decisions across the nation’s private lands (Award number: NR253A750023C010).</a:t>
            </a:r>
          </a:p>
          <a:p>
            <a:pPr algn="l">
              <a:buNone/>
            </a:pPr>
            <a:r>
              <a:rPr lang="en-US" sz="2000" b="1" i="0" dirty="0">
                <a:solidFill>
                  <a:srgbClr val="222222"/>
                </a:solidFill>
                <a:effectLst/>
                <a:latin typeface="Calibri" panose="020F0502020204030204" pitchFamily="34" charset="0"/>
                <a:cs typeface="Calibri" panose="020F0502020204030204" pitchFamily="34" charset="0"/>
              </a:rPr>
              <a:t> </a:t>
            </a:r>
          </a:p>
          <a:p>
            <a:pPr algn="l">
              <a:buNone/>
            </a:pPr>
            <a:r>
              <a:rPr lang="en-US" sz="2000" b="1" i="0" dirty="0">
                <a:solidFill>
                  <a:srgbClr val="222222"/>
                </a:solidFill>
                <a:effectLst/>
                <a:latin typeface="Calibri" panose="020F0502020204030204" pitchFamily="34" charset="0"/>
                <a:cs typeface="Calibri" panose="020F0502020204030204" pitchFamily="34" charset="0"/>
              </a:rPr>
              <a:t>Disclaimer</a:t>
            </a:r>
          </a:p>
          <a:p>
            <a:pPr algn="l">
              <a:buNone/>
            </a:pPr>
            <a:r>
              <a:rPr lang="en-US" sz="2000" b="0" i="0" dirty="0">
                <a:solidFill>
                  <a:srgbClr val="222222"/>
                </a:solidFill>
                <a:effectLst/>
                <a:latin typeface="Calibri" panose="020F0502020204030204" pitchFamily="34" charset="0"/>
                <a:cs typeface="Calibri" panose="020F0502020204030204" pitchFamily="34" charset="0"/>
              </a:rPr>
              <a:t>The findings and conclusions in this publication are those of the author(s) and should not be construed to represent any official USDA or U.S. Government determination or policy.</a:t>
            </a:r>
          </a:p>
        </p:txBody>
      </p:sp>
      <p:sp>
        <p:nvSpPr>
          <p:cNvPr id="4" name="Slide Number Placeholder 3">
            <a:extLst>
              <a:ext uri="{FF2B5EF4-FFF2-40B4-BE49-F238E27FC236}">
                <a16:creationId xmlns:a16="http://schemas.microsoft.com/office/drawing/2014/main" id="{04573595-9D7F-163B-06F5-33BB85B759C9}"/>
              </a:ext>
            </a:extLst>
          </p:cNvPr>
          <p:cNvSpPr>
            <a:spLocks noGrp="1"/>
          </p:cNvSpPr>
          <p:nvPr>
            <p:ph type="sldNum" sz="quarter" idx="12"/>
          </p:nvPr>
        </p:nvSpPr>
        <p:spPr>
          <a:xfrm>
            <a:off x="9346870" y="6391976"/>
            <a:ext cx="2743200" cy="365125"/>
          </a:xfrm>
        </p:spPr>
        <p:txBody>
          <a:bodyPr/>
          <a:lstStyle/>
          <a:p>
            <a:fld id="{AD125D4A-4590-432C-9965-F3930DCE6338}" type="slidenum">
              <a:rPr lang="en-US" smtClean="0"/>
              <a:t>23</a:t>
            </a:fld>
            <a:endParaRPr lang="en-US"/>
          </a:p>
        </p:txBody>
      </p:sp>
    </p:spTree>
    <p:extLst>
      <p:ext uri="{BB962C8B-B14F-4D97-AF65-F5344CB8AC3E}">
        <p14:creationId xmlns:p14="http://schemas.microsoft.com/office/powerpoint/2010/main" val="3554478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069273-FA61-4B46-9716-1787B88C06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F664D-C731-B64E-8F69-8E46B00FAA31}"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978D85"/>
              </a:solidFill>
              <a:effectLst/>
              <a:uLnTx/>
              <a:uFillTx/>
              <a:latin typeface="Arial" panose="020B060402020202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F70BFC7A-C023-46C6-A6A5-82ECF04B66CC}"/>
              </a:ext>
            </a:extLst>
          </p:cNvPr>
          <p:cNvPicPr>
            <a:picLocks noChangeAspect="1"/>
          </p:cNvPicPr>
          <p:nvPr/>
        </p:nvPicPr>
        <p:blipFill rotWithShape="1">
          <a:blip r:embed="rId3"/>
          <a:srcRect l="6561" t="13060" b="26342"/>
          <a:stretch/>
        </p:blipFill>
        <p:spPr>
          <a:xfrm>
            <a:off x="67456" y="6356350"/>
            <a:ext cx="1684666" cy="444657"/>
          </a:xfrm>
          <a:prstGeom prst="rect">
            <a:avLst/>
          </a:prstGeom>
        </p:spPr>
      </p:pic>
      <p:sp>
        <p:nvSpPr>
          <p:cNvPr id="6" name="TextBox 5">
            <a:extLst>
              <a:ext uri="{FF2B5EF4-FFF2-40B4-BE49-F238E27FC236}">
                <a16:creationId xmlns:a16="http://schemas.microsoft.com/office/drawing/2014/main" id="{C055F1AB-5042-45BE-A81D-389D246A5A82}"/>
              </a:ext>
            </a:extLst>
          </p:cNvPr>
          <p:cNvSpPr txBox="1"/>
          <p:nvPr/>
        </p:nvSpPr>
        <p:spPr>
          <a:xfrm>
            <a:off x="540688" y="1490008"/>
            <a:ext cx="1072054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a:ea typeface="+mn-ea"/>
                <a:cs typeface="+mn-cs"/>
              </a:rPr>
              <a:t>Consequential Life Cycle Systems Modeling for Sustainable Biomass Utilization from Local to Global</a:t>
            </a:r>
          </a:p>
        </p:txBody>
      </p:sp>
      <p:sp>
        <p:nvSpPr>
          <p:cNvPr id="7" name="TextBox 6">
            <a:extLst>
              <a:ext uri="{FF2B5EF4-FFF2-40B4-BE49-F238E27FC236}">
                <a16:creationId xmlns:a16="http://schemas.microsoft.com/office/drawing/2014/main" id="{256F3B1A-EE34-4B8A-ABCF-C64FB6FD2456}"/>
              </a:ext>
            </a:extLst>
          </p:cNvPr>
          <p:cNvSpPr txBox="1"/>
          <p:nvPr/>
        </p:nvSpPr>
        <p:spPr>
          <a:xfrm>
            <a:off x="5112491" y="3582095"/>
            <a:ext cx="8733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Yuan Yao </a:t>
            </a:r>
          </a:p>
        </p:txBody>
      </p:sp>
      <p:sp>
        <p:nvSpPr>
          <p:cNvPr id="8" name="TextBox 7">
            <a:extLst>
              <a:ext uri="{FF2B5EF4-FFF2-40B4-BE49-F238E27FC236}">
                <a16:creationId xmlns:a16="http://schemas.microsoft.com/office/drawing/2014/main" id="{FB4FBAAB-F0DD-4743-8AD1-ABAEDA353ED2}"/>
              </a:ext>
            </a:extLst>
          </p:cNvPr>
          <p:cNvSpPr txBox="1"/>
          <p:nvPr/>
        </p:nvSpPr>
        <p:spPr>
          <a:xfrm>
            <a:off x="909789" y="4218098"/>
            <a:ext cx="10563538" cy="21698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Associate Professor of Industrial Ecology and Sustainable Systems &amp;</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Chemical and Environmental Engineering</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Director, Center for Industrial Ecology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School of the Environment, Yale University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17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3450" y="2011198"/>
            <a:ext cx="10325100" cy="4550861"/>
          </a:xfrm>
          <a:prstGeom prst="rect">
            <a:avLst/>
          </a:prstGeom>
        </p:spPr>
        <p:txBody>
          <a:bodyPr vert="horz" wrap="square" lIns="0" tIns="1905" rIns="0" bIns="0" rtlCol="0">
            <a:spAutoFit/>
          </a:bodyPr>
          <a:lstStyle/>
          <a:p>
            <a:pPr marL="12065" marR="5080" lvl="0" indent="1905" algn="ctr" defTabSz="914400" rtl="0" eaLnBrk="1" fontAlgn="auto" latinLnBrk="0" hangingPunct="1">
              <a:lnSpc>
                <a:spcPct val="110000"/>
              </a:lnSpc>
              <a:spcBef>
                <a:spcPts val="15"/>
              </a:spcBef>
              <a:spcAft>
                <a:spcPts val="0"/>
              </a:spcAft>
              <a:buClrTx/>
              <a:buSzTx/>
              <a:buFontTx/>
              <a:buNone/>
              <a:tabLst/>
              <a:defRPr/>
            </a:pPr>
            <a:r>
              <a:rPr kumimoji="0" sz="3600" b="0" i="0" u="none" strike="noStrike" kern="1200" cap="none" spc="-5" normalizeH="0" baseline="0" noProof="0" dirty="0">
                <a:ln>
                  <a:noFill/>
                </a:ln>
                <a:solidFill>
                  <a:srgbClr val="000000"/>
                </a:solidFill>
                <a:effectLst/>
                <a:uLnTx/>
                <a:uFillTx/>
                <a:latin typeface="Calibri"/>
                <a:ea typeface="+mn-ea"/>
                <a:cs typeface="Calibri"/>
              </a:rPr>
              <a:t>“Industrial </a:t>
            </a:r>
            <a:r>
              <a:rPr kumimoji="0" sz="3600" b="0" i="0" u="none" strike="noStrike" kern="1200" cap="none" spc="-10" normalizeH="0" baseline="0" noProof="0" dirty="0">
                <a:ln>
                  <a:noFill/>
                </a:ln>
                <a:solidFill>
                  <a:srgbClr val="000000"/>
                </a:solidFill>
                <a:effectLst/>
                <a:uLnTx/>
                <a:uFillTx/>
                <a:latin typeface="Calibri"/>
                <a:ea typeface="+mn-ea"/>
                <a:cs typeface="Calibri"/>
              </a:rPr>
              <a:t>ecology</a:t>
            </a:r>
            <a:r>
              <a:rPr kumimoji="0" sz="3600" b="0" i="0" u="none" strike="noStrike" kern="1200" cap="none" spc="-5" normalizeH="0" baseline="0" noProof="0" dirty="0">
                <a:ln>
                  <a:noFill/>
                </a:ln>
                <a:solidFill>
                  <a:srgbClr val="000000"/>
                </a:solidFill>
                <a:effectLst/>
                <a:uLnTx/>
                <a:uFillTx/>
                <a:latin typeface="Calibri"/>
                <a:ea typeface="+mn-ea"/>
                <a:cs typeface="Calibri"/>
              </a:rPr>
              <a:t> </a:t>
            </a:r>
            <a:r>
              <a:rPr kumimoji="0" sz="3600" b="0" i="0" u="none" strike="noStrike" kern="1200" cap="none" spc="0" normalizeH="0" baseline="0" noProof="0" dirty="0">
                <a:ln>
                  <a:noFill/>
                </a:ln>
                <a:solidFill>
                  <a:srgbClr val="000000"/>
                </a:solidFill>
                <a:effectLst/>
                <a:uLnTx/>
                <a:uFillTx/>
                <a:latin typeface="Calibri"/>
                <a:ea typeface="+mn-ea"/>
                <a:cs typeface="Calibri"/>
              </a:rPr>
              <a:t>is the</a:t>
            </a:r>
            <a:r>
              <a:rPr kumimoji="0" sz="3600" b="0" i="0" u="none" strike="noStrike" kern="1200" cap="none" spc="-10" normalizeH="0" baseline="0" noProof="0" dirty="0">
                <a:ln>
                  <a:noFill/>
                </a:ln>
                <a:solidFill>
                  <a:srgbClr val="000000"/>
                </a:solidFill>
                <a:effectLst/>
                <a:uLnTx/>
                <a:uFillTx/>
                <a:latin typeface="Calibri"/>
                <a:ea typeface="+mn-ea"/>
                <a:cs typeface="Calibri"/>
              </a:rPr>
              <a:t> </a:t>
            </a:r>
            <a:r>
              <a:rPr kumimoji="0" sz="3600" b="0" i="0" u="heavy" strike="noStrike" kern="1200" cap="none" spc="-10" normalizeH="0" baseline="0" noProof="0" dirty="0">
                <a:ln>
                  <a:noFill/>
                </a:ln>
                <a:solidFill>
                  <a:srgbClr val="C0504D"/>
                </a:solidFill>
                <a:effectLst/>
                <a:uLnTx/>
                <a:uFill>
                  <a:solidFill>
                    <a:srgbClr val="C0504D"/>
                  </a:solidFill>
                </a:uFill>
                <a:latin typeface="Calibri"/>
                <a:ea typeface="+mn-ea"/>
                <a:cs typeface="Calibri"/>
              </a:rPr>
              <a:t>study</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 of </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the </a:t>
            </a:r>
            <a:r>
              <a:rPr kumimoji="0" sz="3600" b="0" i="0" u="none" strike="noStrike" kern="1200" cap="none" spc="5" normalizeH="0" baseline="0" noProof="0" dirty="0">
                <a:ln>
                  <a:noFill/>
                </a:ln>
                <a:solidFill>
                  <a:srgbClr val="C0504D"/>
                </a:solidFill>
                <a:effectLst/>
                <a:uLnTx/>
                <a:uFillTx/>
                <a:latin typeface="Calibri"/>
                <a:ea typeface="+mn-ea"/>
                <a:cs typeface="Calibri"/>
              </a:rPr>
              <a:t> </a:t>
            </a:r>
            <a:r>
              <a:rPr kumimoji="0" sz="3600" b="0" i="0" u="heavy" strike="noStrike" kern="1200" cap="none" spc="-15" normalizeH="0" baseline="0" noProof="0" dirty="0">
                <a:ln>
                  <a:noFill/>
                </a:ln>
                <a:solidFill>
                  <a:srgbClr val="C0504D"/>
                </a:solidFill>
                <a:effectLst/>
                <a:uLnTx/>
                <a:uFill>
                  <a:solidFill>
                    <a:srgbClr val="C0504D"/>
                  </a:solidFill>
                </a:uFill>
                <a:latin typeface="Calibri"/>
                <a:ea typeface="+mn-ea"/>
                <a:cs typeface="Calibri"/>
              </a:rPr>
              <a:t>flows</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of</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15" normalizeH="0" baseline="0" noProof="0" dirty="0">
                <a:ln>
                  <a:noFill/>
                </a:ln>
                <a:solidFill>
                  <a:srgbClr val="C0504D"/>
                </a:solidFill>
                <a:effectLst/>
                <a:uLnTx/>
                <a:uFill>
                  <a:solidFill>
                    <a:srgbClr val="C0504D"/>
                  </a:solidFill>
                </a:uFill>
                <a:latin typeface="Calibri"/>
                <a:ea typeface="+mn-ea"/>
                <a:cs typeface="Calibri"/>
              </a:rPr>
              <a:t>materials</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and</a:t>
            </a:r>
            <a:r>
              <a:rPr kumimoji="0" sz="3600" b="0" i="0" u="heavy" strike="noStrike" kern="1200" cap="none" spc="10"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15" normalizeH="0" baseline="0" noProof="0" dirty="0">
                <a:ln>
                  <a:noFill/>
                </a:ln>
                <a:solidFill>
                  <a:srgbClr val="C0504D"/>
                </a:solidFill>
                <a:effectLst/>
                <a:uLnTx/>
                <a:uFill>
                  <a:solidFill>
                    <a:srgbClr val="C0504D"/>
                  </a:solidFill>
                </a:uFill>
                <a:latin typeface="Calibri"/>
                <a:ea typeface="+mn-ea"/>
                <a:cs typeface="Calibri"/>
              </a:rPr>
              <a:t>energy</a:t>
            </a:r>
            <a:r>
              <a:rPr kumimoji="0" sz="3600" b="0" i="0" u="none" strike="noStrike" kern="1200" cap="none" spc="5" normalizeH="0" baseline="0" noProof="0" dirty="0">
                <a:ln>
                  <a:noFill/>
                </a:ln>
                <a:solidFill>
                  <a:srgbClr val="C0504D"/>
                </a:solidFill>
                <a:effectLst/>
                <a:uLnTx/>
                <a:uFillTx/>
                <a:latin typeface="Calibri"/>
                <a:ea typeface="+mn-ea"/>
                <a:cs typeface="Calibri"/>
              </a:rPr>
              <a:t> </a:t>
            </a:r>
            <a:r>
              <a:rPr kumimoji="0" sz="3600" b="0" i="0" u="none" strike="noStrike" kern="1200" cap="none" spc="0" normalizeH="0" baseline="0" noProof="0" dirty="0">
                <a:ln>
                  <a:noFill/>
                </a:ln>
                <a:solidFill>
                  <a:srgbClr val="000000"/>
                </a:solidFill>
                <a:effectLst/>
                <a:uLnTx/>
                <a:uFillTx/>
                <a:latin typeface="Calibri"/>
                <a:ea typeface="+mn-ea"/>
                <a:cs typeface="Calibri"/>
              </a:rPr>
              <a:t>in</a:t>
            </a:r>
            <a:r>
              <a:rPr kumimoji="0" sz="3600" b="0" i="0" u="none" strike="noStrike" kern="1200" cap="none" spc="5" normalizeH="0" baseline="0" noProof="0" dirty="0">
                <a:ln>
                  <a:noFill/>
                </a:ln>
                <a:solidFill>
                  <a:srgbClr val="000000"/>
                </a:solidFill>
                <a:effectLst/>
                <a:uLnTx/>
                <a:uFillTx/>
                <a:latin typeface="Calibri"/>
                <a:ea typeface="+mn-ea"/>
                <a:cs typeface="Calibri"/>
              </a:rPr>
              <a:t> </a:t>
            </a:r>
            <a:r>
              <a:rPr kumimoji="0" sz="3600" b="0" i="0" u="none" strike="noStrike" kern="1200" cap="none" spc="-10" normalizeH="0" baseline="0" noProof="0" dirty="0">
                <a:ln>
                  <a:noFill/>
                </a:ln>
                <a:solidFill>
                  <a:srgbClr val="000000"/>
                </a:solidFill>
                <a:effectLst/>
                <a:uLnTx/>
                <a:uFillTx/>
                <a:latin typeface="Calibri"/>
                <a:ea typeface="+mn-ea"/>
                <a:cs typeface="Calibri"/>
              </a:rPr>
              <a:t>industrial </a:t>
            </a:r>
            <a:r>
              <a:rPr kumimoji="0" sz="3600" b="0" i="0" u="none" strike="noStrike" kern="1200" cap="none" spc="-819" normalizeH="0" baseline="0" noProof="0" dirty="0">
                <a:ln>
                  <a:noFill/>
                </a:ln>
                <a:solidFill>
                  <a:srgbClr val="000000"/>
                </a:solidFill>
                <a:effectLst/>
                <a:uLnTx/>
                <a:uFillTx/>
                <a:latin typeface="Calibri"/>
                <a:ea typeface="+mn-ea"/>
                <a:cs typeface="Calibri"/>
              </a:rPr>
              <a:t> </a:t>
            </a:r>
            <a:r>
              <a:rPr kumimoji="0" sz="3600" b="0" i="0" u="none" strike="noStrike" kern="1200" cap="none" spc="0" normalizeH="0" baseline="0" noProof="0" dirty="0">
                <a:ln>
                  <a:noFill/>
                </a:ln>
                <a:solidFill>
                  <a:srgbClr val="000000"/>
                </a:solidFill>
                <a:effectLst/>
                <a:uLnTx/>
                <a:uFillTx/>
                <a:latin typeface="Calibri"/>
                <a:ea typeface="+mn-ea"/>
                <a:cs typeface="Calibri"/>
              </a:rPr>
              <a:t>and </a:t>
            </a:r>
            <a:r>
              <a:rPr kumimoji="0" sz="3600" b="0" i="0" u="none" strike="noStrike" kern="1200" cap="none" spc="-10" normalizeH="0" baseline="0" noProof="0" dirty="0">
                <a:ln>
                  <a:noFill/>
                </a:ln>
                <a:solidFill>
                  <a:srgbClr val="000000"/>
                </a:solidFill>
                <a:effectLst/>
                <a:uLnTx/>
                <a:uFillTx/>
                <a:latin typeface="Calibri"/>
                <a:ea typeface="+mn-ea"/>
                <a:cs typeface="Calibri"/>
              </a:rPr>
              <a:t>consumer</a:t>
            </a:r>
            <a:r>
              <a:rPr kumimoji="0" sz="3600" b="0" i="0" u="none" strike="noStrike" kern="1200" cap="none" spc="-5" normalizeH="0" baseline="0" noProof="0" dirty="0">
                <a:ln>
                  <a:noFill/>
                </a:ln>
                <a:solidFill>
                  <a:srgbClr val="000000"/>
                </a:solidFill>
                <a:effectLst/>
                <a:uLnTx/>
                <a:uFillTx/>
                <a:latin typeface="Calibri"/>
                <a:ea typeface="+mn-ea"/>
                <a:cs typeface="Calibri"/>
              </a:rPr>
              <a:t> activities,</a:t>
            </a:r>
            <a:r>
              <a:rPr kumimoji="0" sz="3600" b="0" i="0" u="none" strike="noStrike" kern="1200" cap="none" spc="0" normalizeH="0" baseline="0" noProof="0" dirty="0">
                <a:ln>
                  <a:noFill/>
                </a:ln>
                <a:solidFill>
                  <a:srgbClr val="000000"/>
                </a:solidFill>
                <a:effectLst/>
                <a:uLnTx/>
                <a:uFillTx/>
                <a:latin typeface="Calibri"/>
                <a:ea typeface="+mn-ea"/>
                <a:cs typeface="Calibri"/>
              </a:rPr>
              <a:t> </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of </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the</a:t>
            </a:r>
            <a:r>
              <a:rPr kumimoji="0" sz="3600" b="0" i="0" u="heavy" strike="noStrike" kern="1200" cap="none" spc="-10"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30" normalizeH="0" baseline="0" noProof="0" dirty="0">
                <a:ln>
                  <a:noFill/>
                </a:ln>
                <a:solidFill>
                  <a:srgbClr val="C0504D"/>
                </a:solidFill>
                <a:effectLst/>
                <a:uLnTx/>
                <a:uFill>
                  <a:solidFill>
                    <a:srgbClr val="C0504D"/>
                  </a:solidFill>
                </a:uFill>
                <a:latin typeface="Calibri"/>
                <a:ea typeface="+mn-ea"/>
                <a:cs typeface="Calibri"/>
              </a:rPr>
              <a:t>effects</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of these </a:t>
            </a:r>
            <a:r>
              <a:rPr kumimoji="0" sz="3600" b="0" i="0" u="heavy" strike="noStrike" kern="1200" cap="none" spc="-10" normalizeH="0" baseline="0" noProof="0" dirty="0">
                <a:ln>
                  <a:noFill/>
                </a:ln>
                <a:solidFill>
                  <a:srgbClr val="C0504D"/>
                </a:solidFill>
                <a:effectLst/>
                <a:uLnTx/>
                <a:uFill>
                  <a:solidFill>
                    <a:srgbClr val="C0504D"/>
                  </a:solidFill>
                </a:uFill>
                <a:latin typeface="Calibri"/>
                <a:ea typeface="+mn-ea"/>
                <a:cs typeface="Calibri"/>
              </a:rPr>
              <a:t>flows</a:t>
            </a:r>
            <a:r>
              <a:rPr kumimoji="0" sz="3600" b="0" i="0" u="none" strike="noStrike" kern="1200" cap="none" spc="-10" normalizeH="0" baseline="0" noProof="0" dirty="0">
                <a:ln>
                  <a:noFill/>
                </a:ln>
                <a:solidFill>
                  <a:srgbClr val="C0504D"/>
                </a:solidFill>
                <a:effectLst/>
                <a:uLnTx/>
                <a:uFillTx/>
                <a:latin typeface="Calibri"/>
                <a:ea typeface="+mn-ea"/>
                <a:cs typeface="Calibri"/>
              </a:rPr>
              <a:t> </a:t>
            </a:r>
            <a:r>
              <a:rPr kumimoji="0" sz="3600" b="0" i="0" u="none" strike="noStrike" kern="1200" cap="none" spc="-5" normalizeH="0" baseline="0" noProof="0" dirty="0">
                <a:ln>
                  <a:noFill/>
                </a:ln>
                <a:solidFill>
                  <a:srgbClr val="000000"/>
                </a:solidFill>
                <a:effectLst/>
                <a:uLnTx/>
                <a:uFillTx/>
                <a:latin typeface="Calibri"/>
                <a:ea typeface="+mn-ea"/>
                <a:cs typeface="Calibri"/>
              </a:rPr>
              <a:t>on </a:t>
            </a:r>
            <a:r>
              <a:rPr kumimoji="0" sz="3600" b="0" i="0" u="none" strike="noStrike" kern="1200" cap="none" spc="0" normalizeH="0" baseline="0" noProof="0" dirty="0">
                <a:ln>
                  <a:noFill/>
                </a:ln>
                <a:solidFill>
                  <a:srgbClr val="000000"/>
                </a:solidFill>
                <a:effectLst/>
                <a:uLnTx/>
                <a:uFillTx/>
                <a:latin typeface="Calibri"/>
                <a:ea typeface="+mn-ea"/>
                <a:cs typeface="Calibri"/>
              </a:rPr>
              <a:t>the </a:t>
            </a:r>
            <a:r>
              <a:rPr kumimoji="0" sz="3600" b="0" i="0" u="none" strike="noStrike" kern="1200" cap="none" spc="-15" normalizeH="0" baseline="0" noProof="0" dirty="0">
                <a:ln>
                  <a:noFill/>
                </a:ln>
                <a:solidFill>
                  <a:srgbClr val="000000"/>
                </a:solidFill>
                <a:effectLst/>
                <a:uLnTx/>
                <a:uFillTx/>
                <a:latin typeface="Calibri"/>
                <a:ea typeface="+mn-ea"/>
                <a:cs typeface="Calibri"/>
              </a:rPr>
              <a:t>environment, </a:t>
            </a:r>
            <a:r>
              <a:rPr kumimoji="0" sz="3600" b="0" i="0" u="none" strike="noStrike" kern="1200" cap="none" spc="0" normalizeH="0" baseline="0" noProof="0" dirty="0">
                <a:ln>
                  <a:noFill/>
                </a:ln>
                <a:solidFill>
                  <a:srgbClr val="000000"/>
                </a:solidFill>
                <a:effectLst/>
                <a:uLnTx/>
                <a:uFillTx/>
                <a:latin typeface="Calibri"/>
                <a:ea typeface="+mn-ea"/>
                <a:cs typeface="Calibri"/>
              </a:rPr>
              <a:t>and </a:t>
            </a:r>
            <a:r>
              <a:rPr kumimoji="0" sz="3600" b="0" i="0" u="none" strike="noStrike" kern="1200" cap="none" spc="-5" normalizeH="0" baseline="0" noProof="0" dirty="0">
                <a:ln>
                  <a:noFill/>
                </a:ln>
                <a:solidFill>
                  <a:srgbClr val="000000"/>
                </a:solidFill>
                <a:effectLst/>
                <a:uLnTx/>
                <a:uFillTx/>
                <a:latin typeface="Calibri"/>
                <a:ea typeface="+mn-ea"/>
                <a:cs typeface="Calibri"/>
              </a:rPr>
              <a:t>of </a:t>
            </a:r>
            <a:r>
              <a:rPr kumimoji="0" sz="3600" b="0" i="0" u="none" strike="noStrike" kern="1200" cap="none" spc="0" normalizeH="0" baseline="0" noProof="0" dirty="0">
                <a:ln>
                  <a:noFill/>
                </a:ln>
                <a:solidFill>
                  <a:srgbClr val="000000"/>
                </a:solidFill>
                <a:effectLst/>
                <a:uLnTx/>
                <a:uFillTx/>
                <a:latin typeface="Calibri"/>
                <a:ea typeface="+mn-ea"/>
                <a:cs typeface="Calibri"/>
              </a:rPr>
              <a:t> the </a:t>
            </a:r>
            <a:r>
              <a:rPr kumimoji="0" sz="3600" b="0" i="0" u="none" strike="noStrike" kern="1200" cap="none" spc="-5" normalizeH="0" baseline="0" noProof="0" dirty="0">
                <a:ln>
                  <a:noFill/>
                </a:ln>
                <a:solidFill>
                  <a:srgbClr val="000000"/>
                </a:solidFill>
                <a:effectLst/>
                <a:uLnTx/>
                <a:uFillTx/>
                <a:latin typeface="Calibri"/>
                <a:ea typeface="+mn-ea"/>
                <a:cs typeface="Calibri"/>
              </a:rPr>
              <a:t>influences of </a:t>
            </a:r>
            <a:r>
              <a:rPr kumimoji="0" sz="3600" b="0" i="0" u="heavy" strike="noStrike" kern="1200" cap="none" spc="-10" normalizeH="0" baseline="0" noProof="0" dirty="0">
                <a:ln>
                  <a:noFill/>
                </a:ln>
                <a:solidFill>
                  <a:srgbClr val="C0504D"/>
                </a:solidFill>
                <a:effectLst/>
                <a:uLnTx/>
                <a:uFill>
                  <a:solidFill>
                    <a:srgbClr val="C0504D"/>
                  </a:solidFill>
                </a:uFill>
                <a:latin typeface="Calibri"/>
                <a:ea typeface="+mn-ea"/>
                <a:cs typeface="Calibri"/>
              </a:rPr>
              <a:t>economic, </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political, </a:t>
            </a:r>
            <a:r>
              <a:rPr kumimoji="0" sz="3600" b="0" i="0" u="heavy" strike="noStrike" kern="1200" cap="none" spc="-40" normalizeH="0" baseline="0" noProof="0" dirty="0">
                <a:ln>
                  <a:noFill/>
                </a:ln>
                <a:solidFill>
                  <a:srgbClr val="C0504D"/>
                </a:solidFill>
                <a:effectLst/>
                <a:uLnTx/>
                <a:uFill>
                  <a:solidFill>
                    <a:srgbClr val="C0504D"/>
                  </a:solidFill>
                </a:uFill>
                <a:latin typeface="Calibri"/>
                <a:ea typeface="+mn-ea"/>
                <a:cs typeface="Calibri"/>
              </a:rPr>
              <a:t>regulatory,</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and</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5" normalizeH="0" baseline="0" noProof="0" dirty="0">
                <a:ln>
                  <a:noFill/>
                </a:ln>
                <a:solidFill>
                  <a:srgbClr val="C0504D"/>
                </a:solidFill>
                <a:effectLst/>
                <a:uLnTx/>
                <a:uFill>
                  <a:solidFill>
                    <a:srgbClr val="C0504D"/>
                  </a:solidFill>
                </a:uFill>
                <a:latin typeface="Calibri"/>
                <a:ea typeface="+mn-ea"/>
                <a:cs typeface="Calibri"/>
              </a:rPr>
              <a:t>social</a:t>
            </a:r>
            <a:r>
              <a:rPr kumimoji="0" sz="3600" b="0" i="0" u="heavy" strike="noStrike" kern="1200" cap="none" spc="0" normalizeH="0" baseline="0" noProof="0" dirty="0">
                <a:ln>
                  <a:noFill/>
                </a:ln>
                <a:solidFill>
                  <a:srgbClr val="C0504D"/>
                </a:solidFill>
                <a:effectLst/>
                <a:uLnTx/>
                <a:uFill>
                  <a:solidFill>
                    <a:srgbClr val="C0504D"/>
                  </a:solidFill>
                </a:uFill>
                <a:latin typeface="Calibri"/>
                <a:ea typeface="+mn-ea"/>
                <a:cs typeface="Calibri"/>
              </a:rPr>
              <a:t> </a:t>
            </a:r>
            <a:r>
              <a:rPr kumimoji="0" sz="3600" b="0" i="0" u="heavy" strike="noStrike" kern="1200" cap="none" spc="-30" normalizeH="0" baseline="0" noProof="0" dirty="0">
                <a:ln>
                  <a:noFill/>
                </a:ln>
                <a:solidFill>
                  <a:srgbClr val="C0504D"/>
                </a:solidFill>
                <a:effectLst/>
                <a:uLnTx/>
                <a:uFill>
                  <a:solidFill>
                    <a:srgbClr val="C0504D"/>
                  </a:solidFill>
                </a:uFill>
                <a:latin typeface="Calibri"/>
                <a:ea typeface="+mn-ea"/>
                <a:cs typeface="Calibri"/>
              </a:rPr>
              <a:t>factors</a:t>
            </a:r>
            <a:r>
              <a:rPr kumimoji="0" sz="3600" b="0" i="0" u="none" strike="noStrike" kern="1200" cap="none" spc="10" normalizeH="0" baseline="0" noProof="0" dirty="0">
                <a:ln>
                  <a:noFill/>
                </a:ln>
                <a:solidFill>
                  <a:srgbClr val="C0504D"/>
                </a:solidFill>
                <a:effectLst/>
                <a:uLnTx/>
                <a:uFillTx/>
                <a:latin typeface="Calibri"/>
                <a:ea typeface="+mn-ea"/>
                <a:cs typeface="Calibri"/>
              </a:rPr>
              <a:t> </a:t>
            </a:r>
            <a:r>
              <a:rPr kumimoji="0" sz="3600" b="0" i="0" u="none" strike="noStrike" kern="1200" cap="none" spc="-5" normalizeH="0" baseline="0" noProof="0" dirty="0">
                <a:ln>
                  <a:noFill/>
                </a:ln>
                <a:solidFill>
                  <a:srgbClr val="000000"/>
                </a:solidFill>
                <a:effectLst/>
                <a:uLnTx/>
                <a:uFillTx/>
                <a:latin typeface="Calibri"/>
                <a:ea typeface="+mn-ea"/>
                <a:cs typeface="Calibri"/>
              </a:rPr>
              <a:t>on</a:t>
            </a:r>
            <a:r>
              <a:rPr kumimoji="0" sz="3600" b="0" i="0" u="none" strike="noStrike" kern="1200" cap="none" spc="5" normalizeH="0" baseline="0" noProof="0" dirty="0">
                <a:ln>
                  <a:noFill/>
                </a:ln>
                <a:solidFill>
                  <a:srgbClr val="000000"/>
                </a:solidFill>
                <a:effectLst/>
                <a:uLnTx/>
                <a:uFillTx/>
                <a:latin typeface="Calibri"/>
                <a:ea typeface="+mn-ea"/>
                <a:cs typeface="Calibri"/>
              </a:rPr>
              <a:t> </a:t>
            </a:r>
            <a:r>
              <a:rPr kumimoji="0" sz="3600" b="0" i="0" u="none" strike="noStrike" kern="1200" cap="none" spc="0" normalizeH="0" baseline="0" noProof="0" dirty="0">
                <a:ln>
                  <a:noFill/>
                </a:ln>
                <a:solidFill>
                  <a:srgbClr val="000000"/>
                </a:solidFill>
                <a:effectLst/>
                <a:uLnTx/>
                <a:uFillTx/>
                <a:latin typeface="Calibri"/>
                <a:ea typeface="+mn-ea"/>
                <a:cs typeface="Calibri"/>
              </a:rPr>
              <a:t>the</a:t>
            </a:r>
            <a:r>
              <a:rPr kumimoji="0" sz="3600" b="0" i="0" u="none" strike="noStrike" kern="1200" cap="none" spc="-5" normalizeH="0" baseline="0" noProof="0" dirty="0">
                <a:ln>
                  <a:noFill/>
                </a:ln>
                <a:solidFill>
                  <a:srgbClr val="000000"/>
                </a:solidFill>
                <a:effectLst/>
                <a:uLnTx/>
                <a:uFillTx/>
                <a:latin typeface="Calibri"/>
                <a:ea typeface="+mn-ea"/>
                <a:cs typeface="Calibri"/>
              </a:rPr>
              <a:t> </a:t>
            </a:r>
            <a:r>
              <a:rPr kumimoji="0" sz="3600" b="0" i="0" u="none" strike="noStrike" kern="1200" cap="none" spc="-70" normalizeH="0" baseline="0" noProof="0" dirty="0">
                <a:ln>
                  <a:noFill/>
                </a:ln>
                <a:solidFill>
                  <a:srgbClr val="000000"/>
                </a:solidFill>
                <a:effectLst/>
                <a:uLnTx/>
                <a:uFillTx/>
                <a:latin typeface="Calibri"/>
                <a:ea typeface="+mn-ea"/>
                <a:cs typeface="Calibri"/>
              </a:rPr>
              <a:t>flow, </a:t>
            </a:r>
            <a:r>
              <a:rPr kumimoji="0" sz="3600" b="0" i="0" u="none" strike="noStrike" kern="1200" cap="none" spc="-65" normalizeH="0" baseline="0" noProof="0" dirty="0">
                <a:ln>
                  <a:noFill/>
                </a:ln>
                <a:solidFill>
                  <a:srgbClr val="000000"/>
                </a:solidFill>
                <a:effectLst/>
                <a:uLnTx/>
                <a:uFillTx/>
                <a:latin typeface="Calibri"/>
                <a:ea typeface="+mn-ea"/>
                <a:cs typeface="Calibri"/>
              </a:rPr>
              <a:t> </a:t>
            </a:r>
            <a:r>
              <a:rPr kumimoji="0" sz="3600" b="0" i="0" u="none" strike="noStrike" kern="1200" cap="none" spc="0" normalizeH="0" baseline="0" noProof="0" dirty="0">
                <a:ln>
                  <a:noFill/>
                </a:ln>
                <a:solidFill>
                  <a:srgbClr val="000000"/>
                </a:solidFill>
                <a:effectLst/>
                <a:uLnTx/>
                <a:uFillTx/>
                <a:latin typeface="Calibri"/>
                <a:ea typeface="+mn-ea"/>
                <a:cs typeface="Calibri"/>
              </a:rPr>
              <a:t>use,</a:t>
            </a:r>
            <a:r>
              <a:rPr kumimoji="0" sz="3600" b="0" i="0" u="none" strike="noStrike" kern="1200" cap="none" spc="-5" normalizeH="0" baseline="0" noProof="0" dirty="0">
                <a:ln>
                  <a:noFill/>
                </a:ln>
                <a:solidFill>
                  <a:srgbClr val="000000"/>
                </a:solidFill>
                <a:effectLst/>
                <a:uLnTx/>
                <a:uFillTx/>
                <a:latin typeface="Calibri"/>
                <a:ea typeface="+mn-ea"/>
                <a:cs typeface="Calibri"/>
              </a:rPr>
              <a:t> </a:t>
            </a:r>
            <a:r>
              <a:rPr kumimoji="0" sz="3600" b="0" i="0" u="none" strike="noStrike" kern="1200" cap="none" spc="0" normalizeH="0" baseline="0" noProof="0" dirty="0">
                <a:ln>
                  <a:noFill/>
                </a:ln>
                <a:solidFill>
                  <a:srgbClr val="000000"/>
                </a:solidFill>
                <a:effectLst/>
                <a:uLnTx/>
                <a:uFillTx/>
                <a:latin typeface="Calibri"/>
                <a:ea typeface="+mn-ea"/>
                <a:cs typeface="Calibri"/>
              </a:rPr>
              <a:t>and </a:t>
            </a:r>
            <a:r>
              <a:rPr kumimoji="0" sz="3600" b="0" i="0" u="none" strike="noStrike" kern="1200" cap="none" spc="-20" normalizeH="0" baseline="0" noProof="0" dirty="0">
                <a:ln>
                  <a:noFill/>
                </a:ln>
                <a:solidFill>
                  <a:srgbClr val="000000"/>
                </a:solidFill>
                <a:effectLst/>
                <a:uLnTx/>
                <a:uFillTx/>
                <a:latin typeface="Calibri"/>
                <a:ea typeface="+mn-ea"/>
                <a:cs typeface="Calibri"/>
              </a:rPr>
              <a:t>transformation</a:t>
            </a:r>
            <a:r>
              <a:rPr kumimoji="0" sz="3600" b="0" i="0" u="none" strike="noStrike" kern="1200" cap="none" spc="5" normalizeH="0" baseline="0" noProof="0" dirty="0">
                <a:ln>
                  <a:noFill/>
                </a:ln>
                <a:solidFill>
                  <a:srgbClr val="000000"/>
                </a:solidFill>
                <a:effectLst/>
                <a:uLnTx/>
                <a:uFillTx/>
                <a:latin typeface="Calibri"/>
                <a:ea typeface="+mn-ea"/>
                <a:cs typeface="Calibri"/>
              </a:rPr>
              <a:t> </a:t>
            </a:r>
            <a:r>
              <a:rPr kumimoji="0" sz="3600" b="0" i="0" u="none" strike="noStrike" kern="1200" cap="none" spc="-5" normalizeH="0" baseline="0" noProof="0" dirty="0">
                <a:ln>
                  <a:noFill/>
                </a:ln>
                <a:solidFill>
                  <a:srgbClr val="000000"/>
                </a:solidFill>
                <a:effectLst/>
                <a:uLnTx/>
                <a:uFillTx/>
                <a:latin typeface="Calibri"/>
                <a:ea typeface="+mn-ea"/>
                <a:cs typeface="Calibri"/>
              </a:rPr>
              <a:t>of</a:t>
            </a:r>
            <a:r>
              <a:rPr kumimoji="0" sz="3600" b="0" i="0" u="none" strike="noStrike" kern="1200" cap="none" spc="-10" normalizeH="0" baseline="0" noProof="0" dirty="0">
                <a:ln>
                  <a:noFill/>
                </a:ln>
                <a:solidFill>
                  <a:srgbClr val="000000"/>
                </a:solidFill>
                <a:effectLst/>
                <a:uLnTx/>
                <a:uFillTx/>
                <a:latin typeface="Calibri"/>
                <a:ea typeface="+mn-ea"/>
                <a:cs typeface="Calibri"/>
              </a:rPr>
              <a:t> </a:t>
            </a:r>
            <a:r>
              <a:rPr kumimoji="0" sz="3600" b="0" i="0" u="none" strike="noStrike" kern="1200" cap="none" spc="-40" normalizeH="0" baseline="0" noProof="0" dirty="0">
                <a:ln>
                  <a:noFill/>
                </a:ln>
                <a:solidFill>
                  <a:srgbClr val="000000"/>
                </a:solidFill>
                <a:effectLst/>
                <a:uLnTx/>
                <a:uFillTx/>
                <a:latin typeface="Calibri"/>
                <a:ea typeface="+mn-ea"/>
                <a:cs typeface="Calibri"/>
              </a:rPr>
              <a:t>resources.”</a:t>
            </a:r>
            <a:endParaRPr kumimoji="0" sz="3600" b="0" i="0" u="none" strike="noStrike" kern="1200" cap="none" spc="0" normalizeH="0" baseline="0" noProof="0" dirty="0">
              <a:ln>
                <a:noFill/>
              </a:ln>
              <a:solidFill>
                <a:srgbClr val="000000"/>
              </a:solidFill>
              <a:effectLst/>
              <a:uLnTx/>
              <a:uFillTx/>
              <a:latin typeface="Calibri"/>
              <a:ea typeface="+mn-ea"/>
              <a:cs typeface="Calibri"/>
            </a:endParaRPr>
          </a:p>
          <a:p>
            <a:pPr marL="1905" marR="0" lvl="0" indent="0" algn="ctr" defTabSz="914400" rtl="0" eaLnBrk="1" fontAlgn="auto" latinLnBrk="0" hangingPunct="1">
              <a:lnSpc>
                <a:spcPct val="100000"/>
              </a:lnSpc>
              <a:spcBef>
                <a:spcPts val="600"/>
              </a:spcBef>
              <a:spcAft>
                <a:spcPts val="0"/>
              </a:spcAft>
              <a:buClrTx/>
              <a:buSzTx/>
              <a:buFontTx/>
              <a:buNone/>
              <a:tabLst>
                <a:tab pos="1950720" algn="l"/>
              </a:tabLst>
              <a:defRPr/>
            </a:pPr>
            <a:r>
              <a:rPr kumimoji="0" sz="2400" b="0" i="0" u="none" strike="noStrike" kern="1200" cap="none" spc="-15" normalizeH="0" baseline="0" noProof="0" dirty="0">
                <a:ln>
                  <a:noFill/>
                </a:ln>
                <a:solidFill>
                  <a:srgbClr val="000000"/>
                </a:solidFill>
                <a:effectLst/>
                <a:uLnTx/>
                <a:uFillTx/>
                <a:latin typeface="Calibri"/>
                <a:ea typeface="+mn-ea"/>
                <a:cs typeface="Calibri"/>
              </a:rPr>
              <a:t>Robert</a:t>
            </a:r>
            <a:r>
              <a:rPr kumimoji="0" sz="2400" b="0" i="0" u="none" strike="noStrike" kern="1200" cap="none" spc="10" normalizeH="0" baseline="0" noProof="0" dirty="0">
                <a:ln>
                  <a:noFill/>
                </a:ln>
                <a:solidFill>
                  <a:srgbClr val="000000"/>
                </a:solidFill>
                <a:effectLst/>
                <a:uLnTx/>
                <a:uFillTx/>
                <a:latin typeface="Calibri"/>
                <a:ea typeface="+mn-ea"/>
                <a:cs typeface="Calibri"/>
              </a:rPr>
              <a:t> </a:t>
            </a:r>
            <a:r>
              <a:rPr kumimoji="0" sz="2400" b="0" i="0" u="none" strike="noStrike" kern="1200" cap="none" spc="-10" normalizeH="0" baseline="0" noProof="0" dirty="0">
                <a:ln>
                  <a:noFill/>
                </a:ln>
                <a:solidFill>
                  <a:srgbClr val="000000"/>
                </a:solidFill>
                <a:effectLst/>
                <a:uLnTx/>
                <a:uFillTx/>
                <a:latin typeface="Calibri"/>
                <a:ea typeface="+mn-ea"/>
                <a:cs typeface="Calibri"/>
              </a:rPr>
              <a:t>White	1994</a:t>
            </a:r>
            <a:endParaRPr kumimoji="0" sz="2400" b="0" i="0" u="none" strike="noStrike" kern="1200" cap="none" spc="0" normalizeH="0" baseline="0" noProof="0" dirty="0">
              <a:ln>
                <a:noFill/>
              </a:ln>
              <a:solidFill>
                <a:srgbClr val="000000"/>
              </a:solidFill>
              <a:effectLst/>
              <a:uLnTx/>
              <a:uFillTx/>
              <a:latin typeface="Calibri"/>
              <a:ea typeface="+mn-ea"/>
              <a:cs typeface="Calibri"/>
            </a:endParaRPr>
          </a:p>
          <a:p>
            <a:pPr marL="1270" marR="0" lvl="0" indent="0" algn="ctr" defTabSz="914400" rtl="0" eaLnBrk="1" fontAlgn="auto" latinLnBrk="0" hangingPunct="1">
              <a:lnSpc>
                <a:spcPct val="100000"/>
              </a:lnSpc>
              <a:spcBef>
                <a:spcPts val="600"/>
              </a:spcBef>
              <a:spcAft>
                <a:spcPts val="0"/>
              </a:spcAft>
              <a:buClrTx/>
              <a:buSzTx/>
              <a:buFontTx/>
              <a:buNone/>
              <a:tabLst/>
              <a:defRPr/>
            </a:pPr>
            <a:r>
              <a:rPr kumimoji="0" sz="2400" b="0" i="0" u="none" strike="noStrike" kern="1200" cap="none" spc="-10" normalizeH="0" baseline="0" noProof="0" dirty="0">
                <a:ln>
                  <a:noFill/>
                </a:ln>
                <a:solidFill>
                  <a:srgbClr val="000000"/>
                </a:solidFill>
                <a:effectLst/>
                <a:uLnTx/>
                <a:uFillTx/>
                <a:latin typeface="Calibri"/>
                <a:ea typeface="+mn-ea"/>
                <a:cs typeface="Calibri"/>
              </a:rPr>
              <a:t>President, </a:t>
            </a:r>
            <a:r>
              <a:rPr kumimoji="0" sz="2400" b="0" i="0" u="none" strike="noStrike" kern="1200" cap="none" spc="-5" normalizeH="0" baseline="0" noProof="0" dirty="0">
                <a:ln>
                  <a:noFill/>
                </a:ln>
                <a:solidFill>
                  <a:srgbClr val="000000"/>
                </a:solidFill>
                <a:effectLst/>
                <a:uLnTx/>
                <a:uFillTx/>
                <a:latin typeface="Calibri"/>
                <a:ea typeface="+mn-ea"/>
                <a:cs typeface="Calibri"/>
              </a:rPr>
              <a:t>US</a:t>
            </a:r>
            <a:r>
              <a:rPr kumimoji="0" sz="2400" b="0" i="0" u="none" strike="noStrike" kern="1200" cap="none" spc="0" normalizeH="0" baseline="0" noProof="0" dirty="0">
                <a:ln>
                  <a:noFill/>
                </a:ln>
                <a:solidFill>
                  <a:srgbClr val="000000"/>
                </a:solidFill>
                <a:effectLst/>
                <a:uLnTx/>
                <a:uFillTx/>
                <a:latin typeface="Calibri"/>
                <a:ea typeface="+mn-ea"/>
                <a:cs typeface="Calibri"/>
              </a:rPr>
              <a:t> </a:t>
            </a:r>
            <a:r>
              <a:rPr kumimoji="0" sz="2400" b="0" i="0" u="none" strike="noStrike" kern="1200" cap="none" spc="-5" normalizeH="0" baseline="0" noProof="0" dirty="0">
                <a:ln>
                  <a:noFill/>
                </a:ln>
                <a:solidFill>
                  <a:srgbClr val="000000"/>
                </a:solidFill>
                <a:effectLst/>
                <a:uLnTx/>
                <a:uFillTx/>
                <a:latin typeface="Calibri"/>
                <a:ea typeface="+mn-ea"/>
                <a:cs typeface="Calibri"/>
              </a:rPr>
              <a:t>National </a:t>
            </a:r>
            <a:r>
              <a:rPr kumimoji="0" sz="2400" b="0" i="0" u="none" strike="noStrike" kern="1200" cap="none" spc="-15" normalizeH="0" baseline="0" noProof="0" dirty="0">
                <a:ln>
                  <a:noFill/>
                </a:ln>
                <a:solidFill>
                  <a:srgbClr val="000000"/>
                </a:solidFill>
                <a:effectLst/>
                <a:uLnTx/>
                <a:uFillTx/>
                <a:latin typeface="Calibri"/>
                <a:ea typeface="+mn-ea"/>
                <a:cs typeface="Calibri"/>
              </a:rPr>
              <a:t>Academy</a:t>
            </a:r>
            <a:r>
              <a:rPr kumimoji="0" sz="2400" b="0" i="0" u="none" strike="noStrike" kern="1200" cap="none" spc="-10" normalizeH="0" baseline="0" noProof="0" dirty="0">
                <a:ln>
                  <a:noFill/>
                </a:ln>
                <a:solidFill>
                  <a:srgbClr val="000000"/>
                </a:solidFill>
                <a:effectLst/>
                <a:uLnTx/>
                <a:uFillTx/>
                <a:latin typeface="Calibri"/>
                <a:ea typeface="+mn-ea"/>
                <a:cs typeface="Calibri"/>
              </a:rPr>
              <a:t> </a:t>
            </a:r>
            <a:r>
              <a:rPr kumimoji="0" sz="2400" b="0" i="0" u="none" strike="noStrike" kern="1200" cap="none" spc="0" normalizeH="0" baseline="0" noProof="0" dirty="0">
                <a:ln>
                  <a:noFill/>
                </a:ln>
                <a:solidFill>
                  <a:srgbClr val="000000"/>
                </a:solidFill>
                <a:effectLst/>
                <a:uLnTx/>
                <a:uFillTx/>
                <a:latin typeface="Calibri"/>
                <a:ea typeface="+mn-ea"/>
                <a:cs typeface="Calibri"/>
              </a:rPr>
              <a:t>of</a:t>
            </a:r>
            <a:r>
              <a:rPr kumimoji="0" sz="2400" b="0" i="0" u="none" strike="noStrike" kern="1200" cap="none" spc="-15" normalizeH="0" baseline="0" noProof="0" dirty="0">
                <a:ln>
                  <a:noFill/>
                </a:ln>
                <a:solidFill>
                  <a:srgbClr val="000000"/>
                </a:solidFill>
                <a:effectLst/>
                <a:uLnTx/>
                <a:uFillTx/>
                <a:latin typeface="Calibri"/>
                <a:ea typeface="+mn-ea"/>
                <a:cs typeface="Calibri"/>
              </a:rPr>
              <a:t> </a:t>
            </a:r>
            <a:r>
              <a:rPr kumimoji="0" sz="2400" b="0" i="0" u="none" strike="noStrike" kern="1200" cap="none" spc="-5" normalizeH="0" baseline="0" noProof="0" dirty="0">
                <a:ln>
                  <a:noFill/>
                </a:ln>
                <a:solidFill>
                  <a:srgbClr val="000000"/>
                </a:solidFill>
                <a:effectLst/>
                <a:uLnTx/>
                <a:uFillTx/>
                <a:latin typeface="Calibri"/>
                <a:ea typeface="+mn-ea"/>
                <a:cs typeface="Calibri"/>
              </a:rPr>
              <a:t>Engineering</a:t>
            </a:r>
            <a:endParaRPr kumimoji="0" sz="26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3" name="TextBox 2">
            <a:extLst>
              <a:ext uri="{FF2B5EF4-FFF2-40B4-BE49-F238E27FC236}">
                <a16:creationId xmlns:a16="http://schemas.microsoft.com/office/drawing/2014/main" id="{97230C5F-5D7C-4428-BD65-C5FEE06E002B}"/>
              </a:ext>
            </a:extLst>
          </p:cNvPr>
          <p:cNvSpPr txBox="1"/>
          <p:nvPr/>
        </p:nvSpPr>
        <p:spPr>
          <a:xfrm>
            <a:off x="2930526" y="944700"/>
            <a:ext cx="10084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a:ea typeface="+mn-ea"/>
                <a:cs typeface="+mn-cs"/>
              </a:rPr>
              <a:t>Industrial Ecology (IE)</a:t>
            </a:r>
          </a:p>
        </p:txBody>
      </p:sp>
    </p:spTree>
    <p:extLst>
      <p:ext uri="{BB962C8B-B14F-4D97-AF65-F5344CB8AC3E}">
        <p14:creationId xmlns:p14="http://schemas.microsoft.com/office/powerpoint/2010/main" val="3908695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E3BE9-0B27-EC2B-8F1C-6A06A7C231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182391-E89C-34C9-57AD-5425D4469213}"/>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D10FA19A-7388-338E-60F0-785E9063F744}"/>
              </a:ext>
            </a:extLst>
          </p:cNvPr>
          <p:cNvPicPr>
            <a:picLocks noGrp="1" noChangeAspect="1"/>
          </p:cNvPicPr>
          <p:nvPr>
            <p:ph idx="1"/>
          </p:nvPr>
        </p:nvPicPr>
        <p:blipFill>
          <a:blip r:embed="rId2"/>
          <a:stretch>
            <a:fillRect/>
          </a:stretch>
        </p:blipFill>
        <p:spPr/>
      </p:pic>
      <p:sp>
        <p:nvSpPr>
          <p:cNvPr id="10" name="TextBox 9">
            <a:extLst>
              <a:ext uri="{FF2B5EF4-FFF2-40B4-BE49-F238E27FC236}">
                <a16:creationId xmlns:a16="http://schemas.microsoft.com/office/drawing/2014/main" id="{138FEBC0-AEFB-6E79-19C9-A58C4390EE40}"/>
              </a:ext>
            </a:extLst>
          </p:cNvPr>
          <p:cNvSpPr txBox="1"/>
          <p:nvPr/>
        </p:nvSpPr>
        <p:spPr>
          <a:xfrm>
            <a:off x="4357868" y="6488668"/>
            <a:ext cx="62619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https://</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cie.research.yale.edu</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pic>
        <p:nvPicPr>
          <p:cNvPr id="14" name="Picture 13" descr="A screenshot of a website&#10;&#10;AI-generated content may be incorrect.">
            <a:extLst>
              <a:ext uri="{FF2B5EF4-FFF2-40B4-BE49-F238E27FC236}">
                <a16:creationId xmlns:a16="http://schemas.microsoft.com/office/drawing/2014/main" id="{34982A51-0E91-2EF4-C849-6776AE07954D}"/>
              </a:ext>
            </a:extLst>
          </p:cNvPr>
          <p:cNvPicPr>
            <a:picLocks noChangeAspect="1"/>
          </p:cNvPicPr>
          <p:nvPr/>
        </p:nvPicPr>
        <p:blipFill>
          <a:blip r:embed="rId3"/>
          <a:stretch>
            <a:fillRect/>
          </a:stretch>
        </p:blipFill>
        <p:spPr>
          <a:xfrm>
            <a:off x="648182" y="1367868"/>
            <a:ext cx="10864160" cy="4731990"/>
          </a:xfrm>
          <a:prstGeom prst="rect">
            <a:avLst/>
          </a:prstGeom>
        </p:spPr>
      </p:pic>
    </p:spTree>
    <p:extLst>
      <p:ext uri="{BB962C8B-B14F-4D97-AF65-F5344CB8AC3E}">
        <p14:creationId xmlns:p14="http://schemas.microsoft.com/office/powerpoint/2010/main" val="23820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0433-B763-B7AF-C7F8-3F802BB81F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BDA10F-590C-2B08-D13C-F6CB394BEA2B}"/>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4DBB4A03-1128-027B-0CA7-5B2163A3C9B0}"/>
              </a:ext>
            </a:extLst>
          </p:cNvPr>
          <p:cNvSpPr txBox="1">
            <a:spLocks/>
          </p:cNvSpPr>
          <p:nvPr/>
        </p:nvSpPr>
        <p:spPr>
          <a:xfrm>
            <a:off x="3782052" y="1019816"/>
            <a:ext cx="10544782" cy="106838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346B"/>
                </a:solidFill>
                <a:effectLst/>
                <a:uLnTx/>
                <a:uFillTx/>
                <a:latin typeface="Times New Roman" panose="02020603050405020304"/>
                <a:ea typeface="+mj-ea"/>
                <a:cs typeface="+mj-cs"/>
              </a:rPr>
              <a:t>Industrial Ecology Tools</a:t>
            </a:r>
          </a:p>
        </p:txBody>
      </p:sp>
      <p:pic>
        <p:nvPicPr>
          <p:cNvPr id="5" name="Picture 4">
            <a:extLst>
              <a:ext uri="{FF2B5EF4-FFF2-40B4-BE49-F238E27FC236}">
                <a16:creationId xmlns:a16="http://schemas.microsoft.com/office/drawing/2014/main" id="{2FE14AB6-3A81-A2E7-F705-8C00ACABBCB7}"/>
              </a:ext>
            </a:extLst>
          </p:cNvPr>
          <p:cNvPicPr>
            <a:picLocks noChangeAspect="1"/>
          </p:cNvPicPr>
          <p:nvPr/>
        </p:nvPicPr>
        <p:blipFill>
          <a:blip r:embed="rId2"/>
          <a:stretch>
            <a:fillRect/>
          </a:stretch>
        </p:blipFill>
        <p:spPr>
          <a:xfrm>
            <a:off x="357676" y="2236228"/>
            <a:ext cx="5348124" cy="2729312"/>
          </a:xfrm>
          <a:prstGeom prst="rect">
            <a:avLst/>
          </a:prstGeom>
        </p:spPr>
      </p:pic>
      <p:sp>
        <p:nvSpPr>
          <p:cNvPr id="6" name="TextBox 5">
            <a:extLst>
              <a:ext uri="{FF2B5EF4-FFF2-40B4-BE49-F238E27FC236}">
                <a16:creationId xmlns:a16="http://schemas.microsoft.com/office/drawing/2014/main" id="{463598D2-DE65-CE6C-1321-B825C24781FA}"/>
              </a:ext>
            </a:extLst>
          </p:cNvPr>
          <p:cNvSpPr txBox="1"/>
          <p:nvPr/>
        </p:nvSpPr>
        <p:spPr>
          <a:xfrm>
            <a:off x="1382453" y="5195247"/>
            <a:ext cx="50067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Life Cycle Assessment</a:t>
            </a:r>
          </a:p>
        </p:txBody>
      </p:sp>
      <p:pic>
        <p:nvPicPr>
          <p:cNvPr id="7" name="Picture 6">
            <a:extLst>
              <a:ext uri="{FF2B5EF4-FFF2-40B4-BE49-F238E27FC236}">
                <a16:creationId xmlns:a16="http://schemas.microsoft.com/office/drawing/2014/main" id="{9EE4C375-4663-3822-5470-20E671F7EED6}"/>
              </a:ext>
            </a:extLst>
          </p:cNvPr>
          <p:cNvPicPr>
            <a:picLocks noChangeAspect="1"/>
          </p:cNvPicPr>
          <p:nvPr/>
        </p:nvPicPr>
        <p:blipFill>
          <a:blip r:embed="rId3"/>
          <a:stretch>
            <a:fillRect/>
          </a:stretch>
        </p:blipFill>
        <p:spPr>
          <a:xfrm>
            <a:off x="6269620" y="2205557"/>
            <a:ext cx="4817041" cy="2446886"/>
          </a:xfrm>
          <a:prstGeom prst="rect">
            <a:avLst/>
          </a:prstGeom>
        </p:spPr>
      </p:pic>
      <p:sp>
        <p:nvSpPr>
          <p:cNvPr id="8" name="TextBox 7">
            <a:extLst>
              <a:ext uri="{FF2B5EF4-FFF2-40B4-BE49-F238E27FC236}">
                <a16:creationId xmlns:a16="http://schemas.microsoft.com/office/drawing/2014/main" id="{0ABBBA23-8AA4-6AB9-8C4A-AE5D3F9DB1F7}"/>
              </a:ext>
            </a:extLst>
          </p:cNvPr>
          <p:cNvSpPr txBox="1"/>
          <p:nvPr/>
        </p:nvSpPr>
        <p:spPr>
          <a:xfrm>
            <a:off x="7215407" y="5195247"/>
            <a:ext cx="5169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Material Flow Analysis </a:t>
            </a:r>
          </a:p>
        </p:txBody>
      </p:sp>
      <p:sp>
        <p:nvSpPr>
          <p:cNvPr id="9" name="Rectangle 8">
            <a:extLst>
              <a:ext uri="{FF2B5EF4-FFF2-40B4-BE49-F238E27FC236}">
                <a16:creationId xmlns:a16="http://schemas.microsoft.com/office/drawing/2014/main" id="{71803ADE-B649-0125-E2FB-B1935ADEDA45}"/>
              </a:ext>
            </a:extLst>
          </p:cNvPr>
          <p:cNvSpPr/>
          <p:nvPr/>
        </p:nvSpPr>
        <p:spPr>
          <a:xfrm>
            <a:off x="8248778" y="6581001"/>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Figure from Lu Sun et al, RCR, 2017, 119, 78-88</a:t>
            </a:r>
          </a:p>
        </p:txBody>
      </p:sp>
    </p:spTree>
    <p:extLst>
      <p:ext uri="{BB962C8B-B14F-4D97-AF65-F5344CB8AC3E}">
        <p14:creationId xmlns:p14="http://schemas.microsoft.com/office/powerpoint/2010/main" val="1169703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18D56-9024-6403-8481-EEEDF2EFF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2A2A1-D9BA-9F0C-B637-53F226D6DEBD}"/>
              </a:ext>
            </a:extLst>
          </p:cNvPr>
          <p:cNvSpPr>
            <a:spLocks noGrp="1"/>
          </p:cNvSpPr>
          <p:nvPr>
            <p:ph type="title"/>
          </p:nvPr>
        </p:nvSpPr>
        <p:spPr>
          <a:xfrm>
            <a:off x="3668682" y="845249"/>
            <a:ext cx="10544782" cy="1068387"/>
          </a:xfrm>
        </p:spPr>
        <p:txBody>
          <a:bodyPr/>
          <a:lstStyle/>
          <a:p>
            <a:r>
              <a:rPr lang="en-US" sz="2800" b="1" dirty="0">
                <a:solidFill>
                  <a:schemeClr val="tx2"/>
                </a:solidFill>
              </a:rPr>
              <a:t>A Sustainable Bioeconomy?</a:t>
            </a:r>
          </a:p>
        </p:txBody>
      </p:sp>
      <p:sp>
        <p:nvSpPr>
          <p:cNvPr id="8" name="TextBox 7">
            <a:extLst>
              <a:ext uri="{FF2B5EF4-FFF2-40B4-BE49-F238E27FC236}">
                <a16:creationId xmlns:a16="http://schemas.microsoft.com/office/drawing/2014/main" id="{8E87FECD-6772-3CD4-77AA-B2E26C4D8DD2}"/>
              </a:ext>
            </a:extLst>
          </p:cNvPr>
          <p:cNvSpPr txBox="1"/>
          <p:nvPr/>
        </p:nvSpPr>
        <p:spPr>
          <a:xfrm rot="17804831">
            <a:off x="3306780" y="3491949"/>
            <a:ext cx="2570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Bioeconomy</a:t>
            </a: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2F586C6C-B676-8834-9586-2D8711A29343}"/>
              </a:ext>
            </a:extLst>
          </p:cNvPr>
          <p:cNvGrpSpPr/>
          <p:nvPr/>
        </p:nvGrpSpPr>
        <p:grpSpPr>
          <a:xfrm>
            <a:off x="0" y="1076528"/>
            <a:ext cx="11448655" cy="5781472"/>
            <a:chOff x="0" y="1095721"/>
            <a:chExt cx="11448655" cy="5781472"/>
          </a:xfrm>
        </p:grpSpPr>
        <p:graphicFrame>
          <p:nvGraphicFramePr>
            <p:cNvPr id="6" name="Diagram 5">
              <a:extLst>
                <a:ext uri="{FF2B5EF4-FFF2-40B4-BE49-F238E27FC236}">
                  <a16:creationId xmlns:a16="http://schemas.microsoft.com/office/drawing/2014/main" id="{335B3EC8-2277-2132-5C08-BF0DC56EE80F}"/>
                </a:ext>
              </a:extLst>
            </p:cNvPr>
            <p:cNvGraphicFramePr/>
            <p:nvPr/>
          </p:nvGraphicFramePr>
          <p:xfrm>
            <a:off x="3644629" y="2685423"/>
            <a:ext cx="4312596" cy="2917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a:extLst>
                <a:ext uri="{FF2B5EF4-FFF2-40B4-BE49-F238E27FC236}">
                  <a16:creationId xmlns:a16="http://schemas.microsoft.com/office/drawing/2014/main" id="{058E37C3-6242-C65A-4BD0-48EAAE17EBA4}"/>
                </a:ext>
              </a:extLst>
            </p:cNvPr>
            <p:cNvGraphicFramePr/>
            <p:nvPr/>
          </p:nvGraphicFramePr>
          <p:xfrm>
            <a:off x="0" y="1095721"/>
            <a:ext cx="11448655" cy="57814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10" name="TextBox 9">
            <a:extLst>
              <a:ext uri="{FF2B5EF4-FFF2-40B4-BE49-F238E27FC236}">
                <a16:creationId xmlns:a16="http://schemas.microsoft.com/office/drawing/2014/main" id="{E048FA97-B5E9-9981-04F1-641AC3EBF9EC}"/>
              </a:ext>
            </a:extLst>
          </p:cNvPr>
          <p:cNvSpPr txBox="1"/>
          <p:nvPr/>
        </p:nvSpPr>
        <p:spPr>
          <a:xfrm>
            <a:off x="555623" y="1743923"/>
            <a:ext cx="29120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What are the Environmental Impacts?</a:t>
            </a:r>
          </a:p>
        </p:txBody>
      </p:sp>
      <p:sp>
        <p:nvSpPr>
          <p:cNvPr id="11" name="TextBox 10">
            <a:extLst>
              <a:ext uri="{FF2B5EF4-FFF2-40B4-BE49-F238E27FC236}">
                <a16:creationId xmlns:a16="http://schemas.microsoft.com/office/drawing/2014/main" id="{A14BF587-008E-9478-2C2C-5940D872F8D7}"/>
              </a:ext>
            </a:extLst>
          </p:cNvPr>
          <p:cNvSpPr txBox="1"/>
          <p:nvPr/>
        </p:nvSpPr>
        <p:spPr>
          <a:xfrm>
            <a:off x="8268122" y="1663348"/>
            <a:ext cx="28285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What are the Economic Implications?</a:t>
            </a:r>
          </a:p>
        </p:txBody>
      </p:sp>
      <p:sp>
        <p:nvSpPr>
          <p:cNvPr id="12" name="TextBox 11">
            <a:extLst>
              <a:ext uri="{FF2B5EF4-FFF2-40B4-BE49-F238E27FC236}">
                <a16:creationId xmlns:a16="http://schemas.microsoft.com/office/drawing/2014/main" id="{FB4BC30E-99B7-1BAE-011E-A12EA9C6D899}"/>
              </a:ext>
            </a:extLst>
          </p:cNvPr>
          <p:cNvSpPr txBox="1"/>
          <p:nvPr/>
        </p:nvSpPr>
        <p:spPr>
          <a:xfrm>
            <a:off x="691830" y="5458306"/>
            <a:ext cx="25989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What are the Societal Benefits?</a:t>
            </a:r>
          </a:p>
        </p:txBody>
      </p:sp>
      <p:sp>
        <p:nvSpPr>
          <p:cNvPr id="13" name="TextBox 12">
            <a:extLst>
              <a:ext uri="{FF2B5EF4-FFF2-40B4-BE49-F238E27FC236}">
                <a16:creationId xmlns:a16="http://schemas.microsoft.com/office/drawing/2014/main" id="{226CD186-E66A-9C4E-86DC-82970C72BB99}"/>
              </a:ext>
            </a:extLst>
          </p:cNvPr>
          <p:cNvSpPr txBox="1"/>
          <p:nvPr/>
        </p:nvSpPr>
        <p:spPr>
          <a:xfrm>
            <a:off x="8668940" y="4772571"/>
            <a:ext cx="347154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How do these impacts vary by </a:t>
            </a:r>
            <a:r>
              <a:rPr kumimoji="0" lang="en-US" sz="3200" b="1" i="1" u="sng" strike="noStrike" kern="1200" cap="none" spc="0" normalizeH="0" baseline="0" noProof="0" dirty="0">
                <a:ln>
                  <a:noFill/>
                </a:ln>
                <a:solidFill>
                  <a:srgbClr val="000000"/>
                </a:solidFill>
                <a:effectLst/>
                <a:uLnTx/>
                <a:uFillTx/>
                <a:latin typeface="Arial" panose="020B0604020202020204"/>
                <a:ea typeface="+mn-ea"/>
                <a:cs typeface="+mn-cs"/>
              </a:rPr>
              <a:t>scale</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Tree>
    <p:custDataLst>
      <p:tags r:id="rId1"/>
    </p:custDataLst>
    <p:extLst>
      <p:ext uri="{BB962C8B-B14F-4D97-AF65-F5344CB8AC3E}">
        <p14:creationId xmlns:p14="http://schemas.microsoft.com/office/powerpoint/2010/main" val="3950272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3334-0C51-05E2-A053-63394B7592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6301C6-F286-FC66-2F37-66F1BEBC8C7D}"/>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18D7CD6F-20C0-B21B-4945-10FF7EB31D32}"/>
              </a:ext>
            </a:extLst>
          </p:cNvPr>
          <p:cNvSpPr txBox="1"/>
          <p:nvPr/>
        </p:nvSpPr>
        <p:spPr>
          <a:xfrm>
            <a:off x="188260" y="3096271"/>
            <a:ext cx="11506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Case Study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Carbon Dioxide Removal via Biochar</a:t>
            </a:r>
          </a:p>
        </p:txBody>
      </p:sp>
    </p:spTree>
    <p:extLst>
      <p:ext uri="{BB962C8B-B14F-4D97-AF65-F5344CB8AC3E}">
        <p14:creationId xmlns:p14="http://schemas.microsoft.com/office/powerpoint/2010/main" val="1990274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0">
            <a:extLst>
              <a:ext uri="{FF2B5EF4-FFF2-40B4-BE49-F238E27FC236}">
                <a16:creationId xmlns:a16="http://schemas.microsoft.com/office/drawing/2014/main" id="{0C1CAE58-E0EF-6FFC-1D74-A1E4961CCDC4}"/>
              </a:ext>
            </a:extLst>
          </p:cNvPr>
          <p:cNvSpPr/>
          <p:nvPr/>
        </p:nvSpPr>
        <p:spPr>
          <a:xfrm>
            <a:off x="0" y="1"/>
            <a:ext cx="12192000" cy="108065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C5DBEBC8-0F40-AE26-F092-DA86DCD9942D}"/>
              </a:ext>
            </a:extLst>
          </p:cNvPr>
          <p:cNvSpPr txBox="1"/>
          <p:nvPr/>
        </p:nvSpPr>
        <p:spPr>
          <a:xfrm>
            <a:off x="595836" y="183643"/>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Example 1: Pioneering efforts in the 1990s</a:t>
            </a:r>
            <a:endParaRPr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82D121B-A384-8F80-8196-2F615C731F62}"/>
              </a:ext>
            </a:extLst>
          </p:cNvPr>
          <p:cNvPicPr>
            <a:picLocks noChangeAspect="1"/>
          </p:cNvPicPr>
          <p:nvPr/>
        </p:nvPicPr>
        <p:blipFill>
          <a:blip r:embed="rId3"/>
          <a:stretch>
            <a:fillRect/>
          </a:stretch>
        </p:blipFill>
        <p:spPr>
          <a:xfrm>
            <a:off x="142365" y="1286140"/>
            <a:ext cx="7155778" cy="2842365"/>
          </a:xfrm>
          <a:prstGeom prst="rect">
            <a:avLst/>
          </a:prstGeom>
        </p:spPr>
      </p:pic>
      <p:sp>
        <p:nvSpPr>
          <p:cNvPr id="6" name="TextBox 5">
            <a:extLst>
              <a:ext uri="{FF2B5EF4-FFF2-40B4-BE49-F238E27FC236}">
                <a16:creationId xmlns:a16="http://schemas.microsoft.com/office/drawing/2014/main" id="{008F29C1-31E5-B4E6-8EB2-20AA2E44A808}"/>
              </a:ext>
            </a:extLst>
          </p:cNvPr>
          <p:cNvSpPr txBox="1"/>
          <p:nvPr/>
        </p:nvSpPr>
        <p:spPr>
          <a:xfrm>
            <a:off x="251452" y="4317631"/>
            <a:ext cx="6933119"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latin typeface="Calibri" panose="020F0502020204030204" pitchFamily="34" charset="0"/>
                <a:cs typeface="Calibri" panose="020F0502020204030204" pitchFamily="34" charset="0"/>
              </a:rPr>
              <a:t>Participating models: </a:t>
            </a:r>
            <a:r>
              <a:rPr lang="en-US" sz="2000" dirty="0">
                <a:latin typeface="Calibri" panose="020F0502020204030204" pitchFamily="34" charset="0"/>
                <a:cs typeface="Calibri" panose="020F0502020204030204" pitchFamily="34" charset="0"/>
              </a:rPr>
              <a:t>RothC, CANDY, DNDC, CENTURY, DAISY, NCSOIL, SOMM, ITE, and Verberne.</a:t>
            </a:r>
          </a:p>
          <a:p>
            <a:r>
              <a:rPr lang="en-US" sz="2000" b="1" dirty="0">
                <a:latin typeface="Calibri" panose="020F0502020204030204" pitchFamily="34" charset="0"/>
                <a:cs typeface="Calibri" panose="020F0502020204030204" pitchFamily="34" charset="0"/>
              </a:rPr>
              <a:t>Targeted variable for intercomparison: </a:t>
            </a:r>
            <a:r>
              <a:rPr lang="en-US" sz="2000" dirty="0">
                <a:latin typeface="Calibri" panose="020F0502020204030204" pitchFamily="34" charset="0"/>
                <a:cs typeface="Calibri" panose="020F0502020204030204" pitchFamily="34" charset="0"/>
              </a:rPr>
              <a:t>SOC from 0-30 cm.</a:t>
            </a:r>
          </a:p>
          <a:p>
            <a:r>
              <a:rPr lang="en-US" sz="2000" b="1" dirty="0">
                <a:latin typeface="Calibri" panose="020F0502020204030204" pitchFamily="34" charset="0"/>
                <a:cs typeface="Calibri" panose="020F0502020204030204" pitchFamily="34" charset="0"/>
              </a:rPr>
              <a:t>Systems considered: </a:t>
            </a:r>
            <a:r>
              <a:rPr lang="en-US" sz="2000" dirty="0">
                <a:latin typeface="Calibri" panose="020F0502020204030204" pitchFamily="34" charset="0"/>
                <a:cs typeface="Calibri" panose="020F0502020204030204" pitchFamily="34" charset="0"/>
              </a:rPr>
              <a:t>Grassland, cropland, and woodland.</a:t>
            </a:r>
          </a:p>
          <a:p>
            <a:r>
              <a:rPr lang="en-US" sz="2000" b="1" dirty="0">
                <a:latin typeface="Calibri" panose="020F0502020204030204" pitchFamily="34" charset="0"/>
                <a:cs typeface="Calibri" panose="020F0502020204030204" pitchFamily="34" charset="0"/>
              </a:rPr>
              <a:t>Conclusion: </a:t>
            </a:r>
            <a:r>
              <a:rPr lang="en-US" sz="2000" dirty="0">
                <a:latin typeface="Calibri" panose="020F0502020204030204" pitchFamily="34" charset="0"/>
                <a:cs typeface="Calibri" panose="020F0502020204030204" pitchFamily="34" charset="0"/>
              </a:rPr>
              <a:t>No one model performed better than all others across all datasets.</a:t>
            </a:r>
          </a:p>
          <a:p>
            <a:r>
              <a:rPr lang="en-US" sz="2000" b="1" dirty="0">
                <a:latin typeface="Calibri" panose="020F0502020204030204" pitchFamily="34" charset="0"/>
                <a:cs typeface="Calibri" panose="020F0502020204030204" pitchFamily="34" charset="0"/>
              </a:rPr>
              <a:t>Model ensemble: </a:t>
            </a:r>
            <a:r>
              <a:rPr lang="en-US" sz="2000" dirty="0">
                <a:latin typeface="Calibri" panose="020F0502020204030204" pitchFamily="34" charset="0"/>
                <a:cs typeface="Calibri" panose="020F0502020204030204" pitchFamily="34" charset="0"/>
              </a:rPr>
              <a:t>Not conducted.</a:t>
            </a:r>
          </a:p>
        </p:txBody>
      </p:sp>
      <p:pic>
        <p:nvPicPr>
          <p:cNvPr id="10" name="Picture 9">
            <a:extLst>
              <a:ext uri="{FF2B5EF4-FFF2-40B4-BE49-F238E27FC236}">
                <a16:creationId xmlns:a16="http://schemas.microsoft.com/office/drawing/2014/main" id="{63CEDE2E-3616-C494-099B-0F31036330B6}"/>
              </a:ext>
            </a:extLst>
          </p:cNvPr>
          <p:cNvPicPr>
            <a:picLocks noChangeAspect="1"/>
          </p:cNvPicPr>
          <p:nvPr/>
        </p:nvPicPr>
        <p:blipFill>
          <a:blip r:embed="rId4"/>
          <a:stretch>
            <a:fillRect/>
          </a:stretch>
        </p:blipFill>
        <p:spPr>
          <a:xfrm rot="5400000">
            <a:off x="8385358" y="2987823"/>
            <a:ext cx="2599320" cy="4773751"/>
          </a:xfrm>
          <a:prstGeom prst="rect">
            <a:avLst/>
          </a:prstGeom>
        </p:spPr>
      </p:pic>
      <p:pic>
        <p:nvPicPr>
          <p:cNvPr id="8" name="Picture 7">
            <a:extLst>
              <a:ext uri="{FF2B5EF4-FFF2-40B4-BE49-F238E27FC236}">
                <a16:creationId xmlns:a16="http://schemas.microsoft.com/office/drawing/2014/main" id="{75837A54-23DF-D823-3883-EA7DEE9FD048}"/>
              </a:ext>
            </a:extLst>
          </p:cNvPr>
          <p:cNvPicPr>
            <a:picLocks noChangeAspect="1"/>
          </p:cNvPicPr>
          <p:nvPr/>
        </p:nvPicPr>
        <p:blipFill>
          <a:blip r:embed="rId5"/>
          <a:stretch>
            <a:fillRect/>
          </a:stretch>
        </p:blipFill>
        <p:spPr>
          <a:xfrm>
            <a:off x="7956467" y="1264297"/>
            <a:ext cx="3771705" cy="3139255"/>
          </a:xfrm>
          <a:prstGeom prst="rect">
            <a:avLst/>
          </a:prstGeom>
        </p:spPr>
      </p:pic>
      <p:sp>
        <p:nvSpPr>
          <p:cNvPr id="11" name="Rectangle: Rounded Corners 10">
            <a:extLst>
              <a:ext uri="{FF2B5EF4-FFF2-40B4-BE49-F238E27FC236}">
                <a16:creationId xmlns:a16="http://schemas.microsoft.com/office/drawing/2014/main" id="{2A662026-17DB-128C-B7B9-2E2F20FF4C77}"/>
              </a:ext>
            </a:extLst>
          </p:cNvPr>
          <p:cNvSpPr/>
          <p:nvPr/>
        </p:nvSpPr>
        <p:spPr>
          <a:xfrm>
            <a:off x="8122722" y="1286140"/>
            <a:ext cx="344384" cy="4120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5F998C3-A6B3-DCB7-56C9-D97472ECCF2C}"/>
              </a:ext>
            </a:extLst>
          </p:cNvPr>
          <p:cNvSpPr/>
          <p:nvPr/>
        </p:nvSpPr>
        <p:spPr>
          <a:xfrm>
            <a:off x="7842895" y="4266668"/>
            <a:ext cx="344384" cy="4120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C4BFCAF-4E87-FF79-71F3-C96C6CBF72E3}"/>
              </a:ext>
            </a:extLst>
          </p:cNvPr>
          <p:cNvSpPr txBox="1"/>
          <p:nvPr/>
        </p:nvSpPr>
        <p:spPr>
          <a:xfrm>
            <a:off x="6388036" y="3712081"/>
            <a:ext cx="2047355" cy="369332"/>
          </a:xfrm>
          <a:prstGeom prst="rect">
            <a:avLst/>
          </a:prstGeom>
          <a:solidFill>
            <a:schemeClr val="bg1">
              <a:lumMod val="95000"/>
            </a:schemeClr>
          </a:solidFill>
        </p:spPr>
        <p:txBody>
          <a:bodyPr wrap="none" rtlCol="0">
            <a:spAutoFit/>
          </a:bodyPr>
          <a:lstStyle/>
          <a:p>
            <a:r>
              <a:rPr lang="en-US" dirty="0"/>
              <a:t>(Smith et al., 1997)</a:t>
            </a:r>
          </a:p>
        </p:txBody>
      </p:sp>
      <p:sp>
        <p:nvSpPr>
          <p:cNvPr id="14" name="Slide Number Placeholder 13">
            <a:extLst>
              <a:ext uri="{FF2B5EF4-FFF2-40B4-BE49-F238E27FC236}">
                <a16:creationId xmlns:a16="http://schemas.microsoft.com/office/drawing/2014/main" id="{5A1D5BB8-CC87-EF28-3BCF-E082855611EA}"/>
              </a:ext>
            </a:extLst>
          </p:cNvPr>
          <p:cNvSpPr>
            <a:spLocks noGrp="1"/>
          </p:cNvSpPr>
          <p:nvPr>
            <p:ph type="sldNum" sz="quarter" idx="12"/>
          </p:nvPr>
        </p:nvSpPr>
        <p:spPr>
          <a:xfrm>
            <a:off x="9328694" y="6492875"/>
            <a:ext cx="2743200" cy="365125"/>
          </a:xfrm>
        </p:spPr>
        <p:txBody>
          <a:bodyPr/>
          <a:lstStyle/>
          <a:p>
            <a:fld id="{AD125D4A-4590-432C-9965-F3930DCE6338}" type="slidenum">
              <a:rPr lang="en-US" smtClean="0"/>
              <a:t>3</a:t>
            </a:fld>
            <a:endParaRPr lang="en-US" dirty="0"/>
          </a:p>
        </p:txBody>
      </p:sp>
    </p:spTree>
    <p:extLst>
      <p:ext uri="{BB962C8B-B14F-4D97-AF65-F5344CB8AC3E}">
        <p14:creationId xmlns:p14="http://schemas.microsoft.com/office/powerpoint/2010/main" val="263462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286837" y="1926773"/>
            <a:ext cx="7075715" cy="4865915"/>
          </a:xfrm>
          <a:prstGeom prst="rect">
            <a:avLst/>
          </a:prstGeom>
          <a:noFill/>
        </p:spPr>
      </p:pic>
      <p:pic>
        <p:nvPicPr>
          <p:cNvPr id="5" name="Picture 4"/>
          <p:cNvPicPr>
            <a:picLocks noChangeAspect="1"/>
          </p:cNvPicPr>
          <p:nvPr/>
        </p:nvPicPr>
        <p:blipFill rotWithShape="1">
          <a:blip r:embed="rId4"/>
          <a:srcRect l="23305" t="13844" r="21576" b="12279"/>
          <a:stretch/>
        </p:blipFill>
        <p:spPr>
          <a:xfrm>
            <a:off x="686816" y="1926774"/>
            <a:ext cx="1303188" cy="1163733"/>
          </a:xfrm>
          <a:prstGeom prst="rect">
            <a:avLst/>
          </a:prstGeom>
        </p:spPr>
      </p:pic>
      <p:pic>
        <p:nvPicPr>
          <p:cNvPr id="9" name="Picture 8">
            <a:extLst>
              <a:ext uri="{FF2B5EF4-FFF2-40B4-BE49-F238E27FC236}">
                <a16:creationId xmlns:a16="http://schemas.microsoft.com/office/drawing/2014/main" id="{460A6E4D-A53F-4FDA-BBEC-9F5878F89FEC}"/>
              </a:ext>
            </a:extLst>
          </p:cNvPr>
          <p:cNvPicPr>
            <a:picLocks noChangeAspect="1"/>
          </p:cNvPicPr>
          <p:nvPr/>
        </p:nvPicPr>
        <p:blipFill rotWithShape="1">
          <a:blip r:embed="rId5"/>
          <a:srcRect l="13168"/>
          <a:stretch/>
        </p:blipFill>
        <p:spPr>
          <a:xfrm>
            <a:off x="1076086" y="1005415"/>
            <a:ext cx="10586582" cy="638950"/>
          </a:xfrm>
          <a:prstGeom prst="rect">
            <a:avLst/>
          </a:prstGeom>
        </p:spPr>
      </p:pic>
      <p:sp>
        <p:nvSpPr>
          <p:cNvPr id="11" name="Title 10">
            <a:extLst>
              <a:ext uri="{FF2B5EF4-FFF2-40B4-BE49-F238E27FC236}">
                <a16:creationId xmlns:a16="http://schemas.microsoft.com/office/drawing/2014/main" id="{6909DD16-0F67-4C6E-B39B-6720D90619F0}"/>
              </a:ext>
            </a:extLst>
          </p:cNvPr>
          <p:cNvSpPr>
            <a:spLocks noGrp="1"/>
          </p:cNvSpPr>
          <p:nvPr>
            <p:ph type="title"/>
          </p:nvPr>
        </p:nvSpPr>
        <p:spPr/>
        <p:txBody>
          <a:bodyPr/>
          <a:lstStyle/>
          <a:p>
            <a:endParaRPr lang="en-US"/>
          </a:p>
        </p:txBody>
      </p:sp>
      <p:pic>
        <p:nvPicPr>
          <p:cNvPr id="1026" name="Picture 2" descr="National Science Foundation - Wikipedia">
            <a:extLst>
              <a:ext uri="{FF2B5EF4-FFF2-40B4-BE49-F238E27FC236}">
                <a16:creationId xmlns:a16="http://schemas.microsoft.com/office/drawing/2014/main" id="{4B337112-38E5-17FD-DA47-CC9C2525C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8262" y="4359731"/>
            <a:ext cx="2188155" cy="219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223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981200" y="936336"/>
            <a:ext cx="8229600" cy="480131"/>
          </a:xfrm>
          <a:prstGeom prst="rect">
            <a:avLst/>
          </a:prstGeom>
          <a:noFill/>
        </p:spPr>
        <p:txBody>
          <a:bodyPr wrap="square" rtlCol="0">
            <a:spAutoFit/>
          </a:bodyPr>
          <a:lstStyle/>
          <a:p>
            <a:pPr algn="ctr"/>
            <a:r>
              <a:rPr lang="en-US" sz="2800" b="1" dirty="0"/>
              <a:t>Research Gaps </a:t>
            </a:r>
          </a:p>
        </p:txBody>
      </p:sp>
      <p:pic>
        <p:nvPicPr>
          <p:cNvPr id="7" name="Picture 6"/>
          <p:cNvPicPr>
            <a:picLocks noChangeAspect="1"/>
          </p:cNvPicPr>
          <p:nvPr/>
        </p:nvPicPr>
        <p:blipFill>
          <a:blip r:embed="rId3"/>
          <a:stretch>
            <a:fillRect/>
          </a:stretch>
        </p:blipFill>
        <p:spPr>
          <a:xfrm>
            <a:off x="4773007" y="4016735"/>
            <a:ext cx="2754357" cy="1436200"/>
          </a:xfrm>
          <a:prstGeom prst="rect">
            <a:avLst/>
          </a:prstGeom>
        </p:spPr>
      </p:pic>
      <p:sp>
        <p:nvSpPr>
          <p:cNvPr id="9" name="Rectangle 8"/>
          <p:cNvSpPr/>
          <p:nvPr/>
        </p:nvSpPr>
        <p:spPr>
          <a:xfrm>
            <a:off x="1649307" y="6232377"/>
            <a:ext cx="966216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Figure</a:t>
            </a:r>
            <a:r>
              <a:rPr kumimoji="0" lang="en-US" altLang="zh-CN" sz="9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s</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 from</a:t>
            </a:r>
            <a:r>
              <a:rPr kumimoji="0" lang="zh-CN" altLang="en-US" sz="900" b="0" i="0" u="none" strike="noStrike" kern="1200" cap="none" spc="0" normalizeH="0" baseline="0" noProof="0" dirty="0">
                <a:ln>
                  <a:noFill/>
                </a:ln>
                <a:solidFill>
                  <a:srgbClr val="000000"/>
                </a:solidFill>
                <a:effectLst/>
                <a:uLnTx/>
                <a:uFillTx/>
                <a:latin typeface="Arial" panose="020B0604020202020204"/>
                <a:ea typeface="黑体" panose="02010609060101010101" pitchFamily="49" charset="-122"/>
                <a:cs typeface="+mn-cs"/>
              </a:rPr>
              <a:t>：</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https://www.worldcoal.com/power/21032019/the-surprisingly-sustainable-case-for-coal/                    https://feeco.com/introduction-to-activated-carbon/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https://pixabay.com/photos/bamboo-forest-tropical-forest-1028699/             https://www.srs.fs.usda.gov/compass/tag/loblolly-pine/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https://www.flickr.com/photos/42931449@N07/6815004908         https://commons.wikimedia.org/wiki/File:Willow_tree.jpg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 name="Picture 9"/>
          <p:cNvPicPr>
            <a:picLocks noChangeAspect="1"/>
          </p:cNvPicPr>
          <p:nvPr/>
        </p:nvPicPr>
        <p:blipFill>
          <a:blip r:embed="rId4"/>
          <a:stretch>
            <a:fillRect/>
          </a:stretch>
        </p:blipFill>
        <p:spPr>
          <a:xfrm>
            <a:off x="2336771" y="4733742"/>
            <a:ext cx="1744215" cy="1306478"/>
          </a:xfrm>
          <a:prstGeom prst="rect">
            <a:avLst/>
          </a:prstGeom>
        </p:spPr>
      </p:pic>
      <p:sp>
        <p:nvSpPr>
          <p:cNvPr id="12" name="TextBox 11"/>
          <p:cNvSpPr txBox="1"/>
          <p:nvPr/>
        </p:nvSpPr>
        <p:spPr>
          <a:xfrm>
            <a:off x="2680789" y="6069252"/>
            <a:ext cx="1450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Bamboo</a:t>
            </a:r>
          </a:p>
        </p:txBody>
      </p:sp>
      <p:pic>
        <p:nvPicPr>
          <p:cNvPr id="14" name="Picture 13"/>
          <p:cNvPicPr>
            <a:picLocks noChangeAspect="1"/>
          </p:cNvPicPr>
          <p:nvPr/>
        </p:nvPicPr>
        <p:blipFill>
          <a:blip r:embed="rId5"/>
          <a:stretch>
            <a:fillRect/>
          </a:stretch>
        </p:blipFill>
        <p:spPr>
          <a:xfrm>
            <a:off x="7914709" y="2272345"/>
            <a:ext cx="2031999" cy="1523999"/>
          </a:xfrm>
          <a:prstGeom prst="rect">
            <a:avLst/>
          </a:prstGeom>
        </p:spPr>
      </p:pic>
      <p:sp>
        <p:nvSpPr>
          <p:cNvPr id="15" name="TextBox 14"/>
          <p:cNvSpPr txBox="1"/>
          <p:nvPr/>
        </p:nvSpPr>
        <p:spPr>
          <a:xfrm>
            <a:off x="8598625" y="3832069"/>
            <a:ext cx="1450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Maple </a:t>
            </a:r>
          </a:p>
        </p:txBody>
      </p:sp>
      <p:sp>
        <p:nvSpPr>
          <p:cNvPr id="16" name="TextBox 15"/>
          <p:cNvSpPr txBox="1"/>
          <p:nvPr/>
        </p:nvSpPr>
        <p:spPr>
          <a:xfrm>
            <a:off x="5777487" y="3193976"/>
            <a:ext cx="1450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Pine</a:t>
            </a:r>
          </a:p>
        </p:txBody>
      </p:sp>
      <p:pic>
        <p:nvPicPr>
          <p:cNvPr id="17" name="Picture 16"/>
          <p:cNvPicPr>
            <a:picLocks noChangeAspect="1"/>
          </p:cNvPicPr>
          <p:nvPr/>
        </p:nvPicPr>
        <p:blipFill rotWithShape="1">
          <a:blip r:embed="rId6"/>
          <a:srcRect r="23360"/>
          <a:stretch/>
        </p:blipFill>
        <p:spPr>
          <a:xfrm>
            <a:off x="5055194" y="1578334"/>
            <a:ext cx="2189981" cy="1600200"/>
          </a:xfrm>
          <a:prstGeom prst="rect">
            <a:avLst/>
          </a:prstGeom>
        </p:spPr>
      </p:pic>
      <p:pic>
        <p:nvPicPr>
          <p:cNvPr id="18" name="Picture 17"/>
          <p:cNvPicPr>
            <a:picLocks noChangeAspect="1"/>
          </p:cNvPicPr>
          <p:nvPr/>
        </p:nvPicPr>
        <p:blipFill>
          <a:blip r:embed="rId7"/>
          <a:stretch>
            <a:fillRect/>
          </a:stretch>
        </p:blipFill>
        <p:spPr>
          <a:xfrm>
            <a:off x="8358259" y="4426294"/>
            <a:ext cx="1931225" cy="1280504"/>
          </a:xfrm>
          <a:prstGeom prst="rect">
            <a:avLst/>
          </a:prstGeom>
        </p:spPr>
      </p:pic>
      <p:sp>
        <p:nvSpPr>
          <p:cNvPr id="19" name="TextBox 18"/>
          <p:cNvSpPr txBox="1"/>
          <p:nvPr/>
        </p:nvSpPr>
        <p:spPr>
          <a:xfrm>
            <a:off x="8955103" y="5778815"/>
            <a:ext cx="14504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Willow</a:t>
            </a:r>
          </a:p>
        </p:txBody>
      </p:sp>
      <p:sp>
        <p:nvSpPr>
          <p:cNvPr id="20" name="TextBox 19"/>
          <p:cNvSpPr txBox="1"/>
          <p:nvPr/>
        </p:nvSpPr>
        <p:spPr>
          <a:xfrm>
            <a:off x="4948086" y="5667042"/>
            <a:ext cx="31902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Many Others…</a:t>
            </a:r>
          </a:p>
        </p:txBody>
      </p:sp>
      <p:pic>
        <p:nvPicPr>
          <p:cNvPr id="21" name="Picture 20"/>
          <p:cNvPicPr>
            <a:picLocks noChangeAspect="1"/>
          </p:cNvPicPr>
          <p:nvPr/>
        </p:nvPicPr>
        <p:blipFill>
          <a:blip r:embed="rId8"/>
          <a:stretch>
            <a:fillRect/>
          </a:stretch>
        </p:blipFill>
        <p:spPr>
          <a:xfrm>
            <a:off x="2336770" y="1766980"/>
            <a:ext cx="1558058" cy="2077411"/>
          </a:xfrm>
          <a:prstGeom prst="rect">
            <a:avLst/>
          </a:prstGeom>
        </p:spPr>
      </p:pic>
      <p:sp>
        <p:nvSpPr>
          <p:cNvPr id="22" name="Rectangle 21"/>
          <p:cNvSpPr/>
          <p:nvPr/>
        </p:nvSpPr>
        <p:spPr>
          <a:xfrm>
            <a:off x="2449964" y="3914845"/>
            <a:ext cx="143981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Eucalyptus</a:t>
            </a:r>
          </a:p>
        </p:txBody>
      </p:sp>
      <p:sp>
        <p:nvSpPr>
          <p:cNvPr id="2" name="Right Arrow 1"/>
          <p:cNvSpPr/>
          <p:nvPr/>
        </p:nvSpPr>
        <p:spPr>
          <a:xfrm rot="2261488">
            <a:off x="4080986" y="3641110"/>
            <a:ext cx="605665" cy="4530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ight Arrow 22"/>
          <p:cNvSpPr/>
          <p:nvPr/>
        </p:nvSpPr>
        <p:spPr>
          <a:xfrm rot="19770166">
            <a:off x="4165498" y="4840111"/>
            <a:ext cx="605665" cy="4530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ight Arrow 23"/>
          <p:cNvSpPr/>
          <p:nvPr/>
        </p:nvSpPr>
        <p:spPr>
          <a:xfrm rot="5400000">
            <a:off x="5855528" y="3512848"/>
            <a:ext cx="362839" cy="4530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ight Arrow 24"/>
          <p:cNvSpPr/>
          <p:nvPr/>
        </p:nvSpPr>
        <p:spPr>
          <a:xfrm rot="8585127">
            <a:off x="7611876" y="3932826"/>
            <a:ext cx="605665" cy="4530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ight Arrow 25"/>
          <p:cNvSpPr/>
          <p:nvPr/>
        </p:nvSpPr>
        <p:spPr>
          <a:xfrm rot="10800000">
            <a:off x="7636355" y="4833429"/>
            <a:ext cx="605665" cy="4530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033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E4EA1-1190-44EC-9049-2419A62AA3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FF2EAA-1EA8-46C7-BF83-F75D877EEB20}"/>
              </a:ext>
            </a:extLst>
          </p:cNvPr>
          <p:cNvSpPr>
            <a:spLocks noGrp="1"/>
          </p:cNvSpPr>
          <p:nvPr>
            <p:ph idx="1"/>
          </p:nvPr>
        </p:nvSpPr>
        <p:spPr/>
        <p:txBody>
          <a:bodyPr/>
          <a:lstStyle/>
          <a:p>
            <a:endParaRPr lang="en-US"/>
          </a:p>
        </p:txBody>
      </p:sp>
      <p:grpSp>
        <p:nvGrpSpPr>
          <p:cNvPr id="8" name="Group 7">
            <a:extLst>
              <a:ext uri="{FF2B5EF4-FFF2-40B4-BE49-F238E27FC236}">
                <a16:creationId xmlns:a16="http://schemas.microsoft.com/office/drawing/2014/main" id="{6276E564-8524-4789-B412-94FA2595ADDC}"/>
              </a:ext>
            </a:extLst>
          </p:cNvPr>
          <p:cNvGrpSpPr/>
          <p:nvPr/>
        </p:nvGrpSpPr>
        <p:grpSpPr>
          <a:xfrm>
            <a:off x="820616" y="1700949"/>
            <a:ext cx="10363200" cy="4728153"/>
            <a:chOff x="32086" y="253345"/>
            <a:chExt cx="2985416" cy="1431110"/>
          </a:xfrm>
        </p:grpSpPr>
        <p:grpSp>
          <p:nvGrpSpPr>
            <p:cNvPr id="9" name="Group 8">
              <a:extLst>
                <a:ext uri="{FF2B5EF4-FFF2-40B4-BE49-F238E27FC236}">
                  <a16:creationId xmlns:a16="http://schemas.microsoft.com/office/drawing/2014/main" id="{C2C58432-7D66-4783-9F79-AFE36B84F5E4}"/>
                </a:ext>
              </a:extLst>
            </p:cNvPr>
            <p:cNvGrpSpPr/>
            <p:nvPr/>
          </p:nvGrpSpPr>
          <p:grpSpPr>
            <a:xfrm>
              <a:off x="32086" y="253345"/>
              <a:ext cx="2272617" cy="1431110"/>
              <a:chOff x="32086" y="253345"/>
              <a:chExt cx="2272617" cy="1431110"/>
            </a:xfrm>
          </p:grpSpPr>
          <p:sp>
            <p:nvSpPr>
              <p:cNvPr id="11" name="Arrow: Right 52">
                <a:extLst>
                  <a:ext uri="{FF2B5EF4-FFF2-40B4-BE49-F238E27FC236}">
                    <a16:creationId xmlns:a16="http://schemas.microsoft.com/office/drawing/2014/main" id="{13B3C6DA-7EC0-4699-A69F-7D65C23F7DD3}"/>
                  </a:ext>
                </a:extLst>
              </p:cNvPr>
              <p:cNvSpPr/>
              <p:nvPr/>
            </p:nvSpPr>
            <p:spPr>
              <a:xfrm>
                <a:off x="1902714" y="802108"/>
                <a:ext cx="401989" cy="283645"/>
              </a:xfrm>
              <a:prstGeom prst="rightArrow">
                <a:avLst/>
              </a:prstGeom>
              <a:solidFill>
                <a:schemeClr val="accent1">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2" name="Group 11">
                <a:extLst>
                  <a:ext uri="{FF2B5EF4-FFF2-40B4-BE49-F238E27FC236}">
                    <a16:creationId xmlns:a16="http://schemas.microsoft.com/office/drawing/2014/main" id="{717433C9-BCA4-4EE4-B2A8-A1B1223AE851}"/>
                  </a:ext>
                </a:extLst>
              </p:cNvPr>
              <p:cNvGrpSpPr/>
              <p:nvPr/>
            </p:nvGrpSpPr>
            <p:grpSpPr>
              <a:xfrm>
                <a:off x="32086" y="253345"/>
                <a:ext cx="2190583" cy="1431110"/>
                <a:chOff x="32086" y="253345"/>
                <a:chExt cx="2190583" cy="1431110"/>
              </a:xfrm>
            </p:grpSpPr>
            <p:sp>
              <p:nvSpPr>
                <p:cNvPr id="13" name="Arrow: Right 46">
                  <a:extLst>
                    <a:ext uri="{FF2B5EF4-FFF2-40B4-BE49-F238E27FC236}">
                      <a16:creationId xmlns:a16="http://schemas.microsoft.com/office/drawing/2014/main" id="{BBA75EE6-4F8F-4CE0-9DA8-38D733AF7127}"/>
                    </a:ext>
                  </a:extLst>
                </p:cNvPr>
                <p:cNvSpPr/>
                <p:nvPr/>
              </p:nvSpPr>
              <p:spPr>
                <a:xfrm>
                  <a:off x="774248" y="802109"/>
                  <a:ext cx="401989" cy="283645"/>
                </a:xfrm>
                <a:prstGeom prst="rightArrow">
                  <a:avLst/>
                </a:prstGeom>
                <a:solidFill>
                  <a:schemeClr val="accent1">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pic>
              <p:nvPicPr>
                <p:cNvPr id="14" name="Picture 13">
                  <a:extLst>
                    <a:ext uri="{FF2B5EF4-FFF2-40B4-BE49-F238E27FC236}">
                      <a16:creationId xmlns:a16="http://schemas.microsoft.com/office/drawing/2014/main" id="{E786B69D-60C6-48DF-B42A-90E3EA57AD0F}"/>
                    </a:ext>
                  </a:extLst>
                </p:cNvPr>
                <p:cNvPicPr>
                  <a:picLocks noChangeAspect="1"/>
                </p:cNvPicPr>
                <p:nvPr/>
              </p:nvPicPr>
              <p:blipFill>
                <a:blip r:embed="rId3"/>
                <a:stretch>
                  <a:fillRect/>
                </a:stretch>
              </p:blipFill>
              <p:spPr>
                <a:xfrm>
                  <a:off x="32086" y="392036"/>
                  <a:ext cx="795938" cy="1153727"/>
                </a:xfrm>
                <a:prstGeom prst="rect">
                  <a:avLst/>
                </a:prstGeom>
              </p:spPr>
            </p:pic>
            <p:pic>
              <p:nvPicPr>
                <p:cNvPr id="16" name="Picture 15">
                  <a:extLst>
                    <a:ext uri="{FF2B5EF4-FFF2-40B4-BE49-F238E27FC236}">
                      <a16:creationId xmlns:a16="http://schemas.microsoft.com/office/drawing/2014/main" id="{DA6FB5D0-3202-4BDC-8726-4ACD384384A1}"/>
                    </a:ext>
                  </a:extLst>
                </p:cNvPr>
                <p:cNvPicPr>
                  <a:picLocks noChangeAspect="1"/>
                </p:cNvPicPr>
                <p:nvPr/>
              </p:nvPicPr>
              <p:blipFill>
                <a:blip r:embed="rId4"/>
                <a:stretch>
                  <a:fillRect/>
                </a:stretch>
              </p:blipFill>
              <p:spPr>
                <a:xfrm>
                  <a:off x="826919" y="253345"/>
                  <a:ext cx="1395750" cy="1431110"/>
                </a:xfrm>
                <a:prstGeom prst="rect">
                  <a:avLst/>
                </a:prstGeom>
              </p:spPr>
            </p:pic>
          </p:grpSp>
        </p:grpSp>
        <p:pic>
          <p:nvPicPr>
            <p:cNvPr id="10" name="Picture 9">
              <a:extLst>
                <a:ext uri="{FF2B5EF4-FFF2-40B4-BE49-F238E27FC236}">
                  <a16:creationId xmlns:a16="http://schemas.microsoft.com/office/drawing/2014/main" id="{B5B52CF9-2663-4BD5-9B18-C07C79CC14AC}"/>
                </a:ext>
              </a:extLst>
            </p:cNvPr>
            <p:cNvPicPr>
              <a:picLocks noChangeAspect="1"/>
            </p:cNvPicPr>
            <p:nvPr/>
          </p:nvPicPr>
          <p:blipFill>
            <a:blip r:embed="rId5"/>
            <a:stretch>
              <a:fillRect/>
            </a:stretch>
          </p:blipFill>
          <p:spPr>
            <a:xfrm>
              <a:off x="2221564" y="392036"/>
              <a:ext cx="795938" cy="1153727"/>
            </a:xfrm>
            <a:prstGeom prst="rect">
              <a:avLst/>
            </a:prstGeom>
          </p:spPr>
        </p:pic>
      </p:grpSp>
      <p:sp>
        <p:nvSpPr>
          <p:cNvPr id="18" name="Title 1">
            <a:extLst>
              <a:ext uri="{FF2B5EF4-FFF2-40B4-BE49-F238E27FC236}">
                <a16:creationId xmlns:a16="http://schemas.microsoft.com/office/drawing/2014/main" id="{24BD406A-4FD3-45B2-9E98-D82EAC880482}"/>
              </a:ext>
            </a:extLst>
          </p:cNvPr>
          <p:cNvSpPr txBox="1">
            <a:spLocks/>
          </p:cNvSpPr>
          <p:nvPr/>
        </p:nvSpPr>
        <p:spPr>
          <a:xfrm>
            <a:off x="1981200" y="999395"/>
            <a:ext cx="8229600" cy="106838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a:ea typeface="+mj-ea"/>
                <a:cs typeface="+mj-cs"/>
              </a:rPr>
              <a:t>Integrated Modeling Framework</a:t>
            </a:r>
          </a:p>
        </p:txBody>
      </p:sp>
      <p:sp>
        <p:nvSpPr>
          <p:cNvPr id="4" name="TextBox 3">
            <a:extLst>
              <a:ext uri="{FF2B5EF4-FFF2-40B4-BE49-F238E27FC236}">
                <a16:creationId xmlns:a16="http://schemas.microsoft.com/office/drawing/2014/main" id="{CE1A8F34-9F6B-46F0-B98B-2F12AE255296}"/>
              </a:ext>
            </a:extLst>
          </p:cNvPr>
          <p:cNvSpPr txBox="1"/>
          <p:nvPr/>
        </p:nvSpPr>
        <p:spPr>
          <a:xfrm>
            <a:off x="8128000" y="1709551"/>
            <a:ext cx="3368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Life Cycle Inventory Data</a:t>
            </a:r>
          </a:p>
        </p:txBody>
      </p:sp>
      <p:sp>
        <p:nvSpPr>
          <p:cNvPr id="5" name="TextBox 4">
            <a:extLst>
              <a:ext uri="{FF2B5EF4-FFF2-40B4-BE49-F238E27FC236}">
                <a16:creationId xmlns:a16="http://schemas.microsoft.com/office/drawing/2014/main" id="{CEC247C7-4D5C-4B8F-9526-77DCFF8E8049}"/>
              </a:ext>
            </a:extLst>
          </p:cNvPr>
          <p:cNvSpPr txBox="1"/>
          <p:nvPr/>
        </p:nvSpPr>
        <p:spPr>
          <a:xfrm>
            <a:off x="984992" y="1732997"/>
            <a:ext cx="3368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Experimental Data</a:t>
            </a:r>
          </a:p>
        </p:txBody>
      </p:sp>
      <p:sp>
        <p:nvSpPr>
          <p:cNvPr id="6" name="Rectangle 5">
            <a:extLst>
              <a:ext uri="{FF2B5EF4-FFF2-40B4-BE49-F238E27FC236}">
                <a16:creationId xmlns:a16="http://schemas.microsoft.com/office/drawing/2014/main" id="{99D8AF69-1C4F-C510-01DD-4E4D6608C5A4}"/>
              </a:ext>
            </a:extLst>
          </p:cNvPr>
          <p:cNvSpPr/>
          <p:nvPr/>
        </p:nvSpPr>
        <p:spPr>
          <a:xfrm>
            <a:off x="1644139" y="6442502"/>
            <a:ext cx="90845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Liao, M., Kelley, SS. and </a:t>
            </a:r>
            <a:r>
              <a:rPr kumimoji="0" lang="en-US"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 Yao* </a:t>
            </a:r>
            <a:r>
              <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(2020). Generating Energy and Greenhouse Gas Inventory Data of Activated Carbon Production Using Machine Learning and Kinetic Based Process Simulation. ACS Sustainable Chemistry &amp; Engineering. http://dx.doi.org/10.1021/acssuschemeng.9b06522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936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283B4A-6E52-97DE-B919-F80296964988}"/>
              </a:ext>
            </a:extLst>
          </p:cNvPr>
          <p:cNvSpPr txBox="1"/>
          <p:nvPr/>
        </p:nvSpPr>
        <p:spPr>
          <a:xfrm>
            <a:off x="699413" y="6419903"/>
            <a:ext cx="120883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Wang, H., Ren, W., and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Y. Yao*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(2026). Machine learning-assisted global life cycle assessment for sustainable biochar design. Under Review. </a:t>
            </a:r>
          </a:p>
        </p:txBody>
      </p:sp>
      <p:pic>
        <p:nvPicPr>
          <p:cNvPr id="2" name="Picture 1" descr="A screenshot of a video game&#10;&#10;Description automatically generated">
            <a:extLst>
              <a:ext uri="{FF2B5EF4-FFF2-40B4-BE49-F238E27FC236}">
                <a16:creationId xmlns:a16="http://schemas.microsoft.com/office/drawing/2014/main" id="{04EC51EF-6BC7-1AA0-2B9B-A04FBC376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683" y="1048641"/>
            <a:ext cx="11043793" cy="5164389"/>
          </a:xfrm>
          <a:prstGeom prst="rect">
            <a:avLst/>
          </a:prstGeom>
        </p:spPr>
      </p:pic>
    </p:spTree>
    <p:extLst>
      <p:ext uri="{BB962C8B-B14F-4D97-AF65-F5344CB8AC3E}">
        <p14:creationId xmlns:p14="http://schemas.microsoft.com/office/powerpoint/2010/main" val="3583883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BADD-06BE-19EE-854B-9F31DFB56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35F655-4753-99B9-2137-62A745EDBB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C6AFE5-DB00-D6D0-42D7-311821304487}"/>
              </a:ext>
            </a:extLst>
          </p:cNvPr>
          <p:cNvSpPr>
            <a:spLocks noGrp="1"/>
          </p:cNvSpPr>
          <p:nvPr>
            <p:ph idx="1"/>
          </p:nvPr>
        </p:nvSpPr>
        <p:spPr/>
        <p:txBody>
          <a:bodyPr/>
          <a:lstStyle/>
          <a:p>
            <a:endParaRPr lang="en-US"/>
          </a:p>
        </p:txBody>
      </p:sp>
      <p:sp>
        <p:nvSpPr>
          <p:cNvPr id="9" name="TextBox 8">
            <a:extLst>
              <a:ext uri="{FF2B5EF4-FFF2-40B4-BE49-F238E27FC236}">
                <a16:creationId xmlns:a16="http://schemas.microsoft.com/office/drawing/2014/main" id="{17319E25-468D-30A9-D6D6-8439F1069C8A}"/>
              </a:ext>
            </a:extLst>
          </p:cNvPr>
          <p:cNvSpPr txBox="1"/>
          <p:nvPr/>
        </p:nvSpPr>
        <p:spPr>
          <a:xfrm>
            <a:off x="1950543" y="5326038"/>
            <a:ext cx="9484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Biomass Species Matter from A Life Cycle Perspective</a:t>
            </a:r>
          </a:p>
        </p:txBody>
      </p:sp>
      <p:pic>
        <p:nvPicPr>
          <p:cNvPr id="10" name="Picture 9" descr="A group of graphs with text&#10;&#10;AI-generated content may be incorrect.">
            <a:extLst>
              <a:ext uri="{FF2B5EF4-FFF2-40B4-BE49-F238E27FC236}">
                <a16:creationId xmlns:a16="http://schemas.microsoft.com/office/drawing/2014/main" id="{4A8A091A-A0C7-D122-00C2-3A3DD698BAE8}"/>
              </a:ext>
            </a:extLst>
          </p:cNvPr>
          <p:cNvPicPr>
            <a:picLocks noChangeAspect="1"/>
          </p:cNvPicPr>
          <p:nvPr/>
        </p:nvPicPr>
        <p:blipFill>
          <a:blip r:embed="rId3">
            <a:extLst>
              <a:ext uri="{28A0092B-C50C-407E-A947-70E740481C1C}">
                <a14:useLocalDpi xmlns:a14="http://schemas.microsoft.com/office/drawing/2010/main" val="0"/>
              </a:ext>
            </a:extLst>
          </a:blip>
          <a:srcRect t="1" r="319" b="65476"/>
          <a:stretch/>
        </p:blipFill>
        <p:spPr>
          <a:xfrm>
            <a:off x="238305" y="1695128"/>
            <a:ext cx="7651050" cy="3529299"/>
          </a:xfrm>
          <a:prstGeom prst="rect">
            <a:avLst/>
          </a:prstGeom>
        </p:spPr>
      </p:pic>
      <p:pic>
        <p:nvPicPr>
          <p:cNvPr id="11" name="Picture 10" descr="A group of graphs with text&#10;&#10;AI-generated content may be incorrect.">
            <a:extLst>
              <a:ext uri="{FF2B5EF4-FFF2-40B4-BE49-F238E27FC236}">
                <a16:creationId xmlns:a16="http://schemas.microsoft.com/office/drawing/2014/main" id="{390EACF7-AF58-44E9-8A17-3E6934896645}"/>
              </a:ext>
            </a:extLst>
          </p:cNvPr>
          <p:cNvPicPr>
            <a:picLocks noChangeAspect="1"/>
          </p:cNvPicPr>
          <p:nvPr/>
        </p:nvPicPr>
        <p:blipFill>
          <a:blip r:embed="rId3">
            <a:extLst>
              <a:ext uri="{28A0092B-C50C-407E-A947-70E740481C1C}">
                <a14:useLocalDpi xmlns:a14="http://schemas.microsoft.com/office/drawing/2010/main" val="0"/>
              </a:ext>
            </a:extLst>
          </a:blip>
          <a:srcRect l="-2078" t="34327" r="49822" b="31150"/>
          <a:stretch/>
        </p:blipFill>
        <p:spPr>
          <a:xfrm>
            <a:off x="7889355" y="1627778"/>
            <a:ext cx="4064112" cy="3576078"/>
          </a:xfrm>
          <a:prstGeom prst="rect">
            <a:avLst/>
          </a:prstGeom>
        </p:spPr>
      </p:pic>
      <p:sp>
        <p:nvSpPr>
          <p:cNvPr id="12" name="TextBox 11">
            <a:extLst>
              <a:ext uri="{FF2B5EF4-FFF2-40B4-BE49-F238E27FC236}">
                <a16:creationId xmlns:a16="http://schemas.microsoft.com/office/drawing/2014/main" id="{62ECE51E-804A-0681-B1F4-2F72F96519FA}"/>
              </a:ext>
            </a:extLst>
          </p:cNvPr>
          <p:cNvSpPr txBox="1"/>
          <p:nvPr/>
        </p:nvSpPr>
        <p:spPr>
          <a:xfrm>
            <a:off x="-297364" y="1070297"/>
            <a:ext cx="128903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LCA of biochar derived from various residual biomass </a:t>
            </a:r>
          </a:p>
        </p:txBody>
      </p:sp>
      <p:sp>
        <p:nvSpPr>
          <p:cNvPr id="5" name="TextBox 4">
            <a:extLst>
              <a:ext uri="{FF2B5EF4-FFF2-40B4-BE49-F238E27FC236}">
                <a16:creationId xmlns:a16="http://schemas.microsoft.com/office/drawing/2014/main" id="{21230CDF-9AF3-EF49-59EC-1FB0E3CEAB29}"/>
              </a:ext>
            </a:extLst>
          </p:cNvPr>
          <p:cNvSpPr txBox="1"/>
          <p:nvPr/>
        </p:nvSpPr>
        <p:spPr>
          <a:xfrm>
            <a:off x="504700" y="5889314"/>
            <a:ext cx="120883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Fiber residues from cotton, jute, flax.  Stimulants residues from coffee, cacao.</a:t>
            </a:r>
          </a:p>
        </p:txBody>
      </p:sp>
      <p:sp>
        <p:nvSpPr>
          <p:cNvPr id="6" name="TextBox 5">
            <a:extLst>
              <a:ext uri="{FF2B5EF4-FFF2-40B4-BE49-F238E27FC236}">
                <a16:creationId xmlns:a16="http://schemas.microsoft.com/office/drawing/2014/main" id="{40305C83-AD5D-82F9-F31E-1EA803C419E1}"/>
              </a:ext>
            </a:extLst>
          </p:cNvPr>
          <p:cNvSpPr txBox="1"/>
          <p:nvPr/>
        </p:nvSpPr>
        <p:spPr>
          <a:xfrm>
            <a:off x="699413" y="6463445"/>
            <a:ext cx="120883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Wang, H., Ren, W., and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Y. Yao*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(2026). Machine learning-assisted global life cycle assessment for sustainable biochar design. Under Review. </a:t>
            </a:r>
          </a:p>
        </p:txBody>
      </p:sp>
    </p:spTree>
    <p:extLst>
      <p:ext uri="{BB962C8B-B14F-4D97-AF65-F5344CB8AC3E}">
        <p14:creationId xmlns:p14="http://schemas.microsoft.com/office/powerpoint/2010/main" val="4247463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4D769-0FC3-B2ED-4342-D623E91AA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41DBF-946A-CA63-9BA6-DCD0AC018E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4D0544-482F-CC4C-DD7C-F8BFB8DEF7BD}"/>
              </a:ext>
            </a:extLst>
          </p:cNvPr>
          <p:cNvSpPr>
            <a:spLocks noGrp="1"/>
          </p:cNvSpPr>
          <p:nvPr>
            <p:ph idx="1"/>
          </p:nvPr>
        </p:nvSpPr>
        <p:spPr/>
        <p:txBody>
          <a:bodyPr/>
          <a:lstStyle/>
          <a:p>
            <a:endParaRPr lang="en-US"/>
          </a:p>
        </p:txBody>
      </p:sp>
      <p:sp>
        <p:nvSpPr>
          <p:cNvPr id="9" name="TextBox 8">
            <a:extLst>
              <a:ext uri="{FF2B5EF4-FFF2-40B4-BE49-F238E27FC236}">
                <a16:creationId xmlns:a16="http://schemas.microsoft.com/office/drawing/2014/main" id="{B7E2E874-EBD2-4289-4E93-1E65A44C0DF7}"/>
              </a:ext>
            </a:extLst>
          </p:cNvPr>
          <p:cNvSpPr txBox="1"/>
          <p:nvPr/>
        </p:nvSpPr>
        <p:spPr>
          <a:xfrm>
            <a:off x="1405713" y="1065446"/>
            <a:ext cx="9484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Life cycle environmental performance vs crop yield responses</a:t>
            </a:r>
          </a:p>
        </p:txBody>
      </p:sp>
      <p:pic>
        <p:nvPicPr>
          <p:cNvPr id="10" name="Picture 9" descr="A group of graphs with text&#10;&#10;AI-generated content may be incorrect.">
            <a:extLst>
              <a:ext uri="{FF2B5EF4-FFF2-40B4-BE49-F238E27FC236}">
                <a16:creationId xmlns:a16="http://schemas.microsoft.com/office/drawing/2014/main" id="{2BB23B01-2D60-8EE9-7815-C3A65847ECF8}"/>
              </a:ext>
            </a:extLst>
          </p:cNvPr>
          <p:cNvPicPr>
            <a:picLocks noChangeAspect="1"/>
          </p:cNvPicPr>
          <p:nvPr/>
        </p:nvPicPr>
        <p:blipFill>
          <a:blip r:embed="rId3">
            <a:extLst>
              <a:ext uri="{28A0092B-C50C-407E-A947-70E740481C1C}">
                <a14:useLocalDpi xmlns:a14="http://schemas.microsoft.com/office/drawing/2010/main" val="0"/>
              </a:ext>
            </a:extLst>
          </a:blip>
          <a:srcRect t="1" r="319" b="65476"/>
          <a:stretch/>
        </p:blipFill>
        <p:spPr>
          <a:xfrm>
            <a:off x="238305" y="1695128"/>
            <a:ext cx="7651050" cy="3529299"/>
          </a:xfrm>
          <a:prstGeom prst="rect">
            <a:avLst/>
          </a:prstGeom>
        </p:spPr>
      </p:pic>
      <p:pic>
        <p:nvPicPr>
          <p:cNvPr id="4" name="Picture 3" descr="A group of graphs with text&#10;&#10;AI-generated content may be incorrect.">
            <a:extLst>
              <a:ext uri="{FF2B5EF4-FFF2-40B4-BE49-F238E27FC236}">
                <a16:creationId xmlns:a16="http://schemas.microsoft.com/office/drawing/2014/main" id="{D0F8DB63-5493-AE37-4BC8-587447AE2F88}"/>
              </a:ext>
            </a:extLst>
          </p:cNvPr>
          <p:cNvPicPr>
            <a:picLocks noChangeAspect="1"/>
          </p:cNvPicPr>
          <p:nvPr/>
        </p:nvPicPr>
        <p:blipFill>
          <a:blip r:embed="rId3">
            <a:extLst>
              <a:ext uri="{28A0092B-C50C-407E-A947-70E740481C1C}">
                <a14:useLocalDpi xmlns:a14="http://schemas.microsoft.com/office/drawing/2010/main" val="0"/>
              </a:ext>
            </a:extLst>
          </a:blip>
          <a:srcRect l="49841" t="34524" r="319" b="30952"/>
          <a:stretch/>
        </p:blipFill>
        <p:spPr>
          <a:xfrm>
            <a:off x="7889355" y="1622143"/>
            <a:ext cx="3946938" cy="3641311"/>
          </a:xfrm>
          <a:prstGeom prst="rect">
            <a:avLst/>
          </a:prstGeom>
        </p:spPr>
      </p:pic>
      <p:sp>
        <p:nvSpPr>
          <p:cNvPr id="5" name="Rectangle 4">
            <a:extLst>
              <a:ext uri="{FF2B5EF4-FFF2-40B4-BE49-F238E27FC236}">
                <a16:creationId xmlns:a16="http://schemas.microsoft.com/office/drawing/2014/main" id="{2FC17238-592F-5E96-4382-F5F960A0BEB4}"/>
              </a:ext>
            </a:extLst>
          </p:cNvPr>
          <p:cNvSpPr/>
          <p:nvPr/>
        </p:nvSpPr>
        <p:spPr>
          <a:xfrm>
            <a:off x="7889355" y="1583117"/>
            <a:ext cx="4192155" cy="368033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8FC98C8-8840-022D-8E46-CA4A7F9429B8}"/>
              </a:ext>
            </a:extLst>
          </p:cNvPr>
          <p:cNvSpPr txBox="1"/>
          <p:nvPr/>
        </p:nvSpPr>
        <p:spPr>
          <a:xfrm>
            <a:off x="504700" y="5889314"/>
            <a:ext cx="120883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Fiber residues from cotton, jute, flax.  Stimulants residues from coffee, cacao.</a:t>
            </a:r>
          </a:p>
        </p:txBody>
      </p:sp>
      <p:sp>
        <p:nvSpPr>
          <p:cNvPr id="8" name="TextBox 7">
            <a:extLst>
              <a:ext uri="{FF2B5EF4-FFF2-40B4-BE49-F238E27FC236}">
                <a16:creationId xmlns:a16="http://schemas.microsoft.com/office/drawing/2014/main" id="{B95CBF4D-EA18-10A0-CCCE-254B266AA2D4}"/>
              </a:ext>
            </a:extLst>
          </p:cNvPr>
          <p:cNvSpPr txBox="1"/>
          <p:nvPr/>
        </p:nvSpPr>
        <p:spPr>
          <a:xfrm>
            <a:off x="570828" y="5375465"/>
            <a:ext cx="11510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Potential trade-offs between environmental impacts and crop yield responses</a:t>
            </a:r>
          </a:p>
        </p:txBody>
      </p:sp>
      <p:sp>
        <p:nvSpPr>
          <p:cNvPr id="6" name="TextBox 5">
            <a:extLst>
              <a:ext uri="{FF2B5EF4-FFF2-40B4-BE49-F238E27FC236}">
                <a16:creationId xmlns:a16="http://schemas.microsoft.com/office/drawing/2014/main" id="{CFA62483-FE7E-73DC-B946-36424C8F3FC5}"/>
              </a:ext>
            </a:extLst>
          </p:cNvPr>
          <p:cNvSpPr txBox="1"/>
          <p:nvPr/>
        </p:nvSpPr>
        <p:spPr>
          <a:xfrm>
            <a:off x="699413" y="6463445"/>
            <a:ext cx="120883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Wang, H., Ren, W., and </a:t>
            </a: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Y. Yao*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(2026). Machine learning-assisted global life cycle assessment for sustainable biochar design. Under Review. </a:t>
            </a:r>
          </a:p>
        </p:txBody>
      </p:sp>
    </p:spTree>
    <p:extLst>
      <p:ext uri="{BB962C8B-B14F-4D97-AF65-F5344CB8AC3E}">
        <p14:creationId xmlns:p14="http://schemas.microsoft.com/office/powerpoint/2010/main" val="2075336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A583-3CAE-F629-EF8B-00507169C913}"/>
              </a:ext>
            </a:extLst>
          </p:cNvPr>
          <p:cNvSpPr>
            <a:spLocks noGrp="1"/>
          </p:cNvSpPr>
          <p:nvPr>
            <p:ph type="title"/>
          </p:nvPr>
        </p:nvSpPr>
        <p:spPr/>
        <p:txBody>
          <a:bodyPr/>
          <a:lstStyle/>
          <a:p>
            <a:endParaRPr lang="en-US" dirty="0"/>
          </a:p>
        </p:txBody>
      </p:sp>
      <p:pic>
        <p:nvPicPr>
          <p:cNvPr id="12" name="Content Placeholder 11">
            <a:extLst>
              <a:ext uri="{FF2B5EF4-FFF2-40B4-BE49-F238E27FC236}">
                <a16:creationId xmlns:a16="http://schemas.microsoft.com/office/drawing/2014/main" id="{B1B07AA4-32BD-44E8-54F9-171B397A45D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p:pic>
      <p:sp>
        <p:nvSpPr>
          <p:cNvPr id="4" name="Title 1">
            <a:extLst>
              <a:ext uri="{FF2B5EF4-FFF2-40B4-BE49-F238E27FC236}">
                <a16:creationId xmlns:a16="http://schemas.microsoft.com/office/drawing/2014/main" id="{3229E7F6-CFA1-E56B-8E1A-9FA36E2D8742}"/>
              </a:ext>
            </a:extLst>
          </p:cNvPr>
          <p:cNvSpPr txBox="1">
            <a:spLocks/>
          </p:cNvSpPr>
          <p:nvPr/>
        </p:nvSpPr>
        <p:spPr>
          <a:xfrm>
            <a:off x="0" y="1062798"/>
            <a:ext cx="11660010" cy="26018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Scale-up biomass-based innovation in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0000"/>
                </a:solidFill>
                <a:effectLst/>
                <a:uLnTx/>
                <a:uFillTx/>
                <a:latin typeface="Times New Roman" panose="02020603050405020304"/>
                <a:ea typeface="+mj-ea"/>
                <a:cs typeface="+mj-cs"/>
              </a:rPr>
              <a:t>different regions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000000"/>
              </a:solidFill>
              <a:effectLst/>
              <a:uLnTx/>
              <a:uFillTx/>
              <a:latin typeface="Times New Roman" panose="02020603050405020304"/>
              <a:ea typeface="+mj-ea"/>
              <a:cs typeface="+mj-cs"/>
            </a:endParaRPr>
          </a:p>
        </p:txBody>
      </p:sp>
      <p:sp>
        <p:nvSpPr>
          <p:cNvPr id="9" name="TextBox 8">
            <a:extLst>
              <a:ext uri="{FF2B5EF4-FFF2-40B4-BE49-F238E27FC236}">
                <a16:creationId xmlns:a16="http://schemas.microsoft.com/office/drawing/2014/main" id="{90206CBD-4981-95BB-E4B4-45C62DA00E45}"/>
              </a:ext>
            </a:extLst>
          </p:cNvPr>
          <p:cNvSpPr txBox="1"/>
          <p:nvPr/>
        </p:nvSpPr>
        <p:spPr>
          <a:xfrm>
            <a:off x="6806742" y="2501658"/>
            <a:ext cx="4686333"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What are the impacts on local forests? How can we manage forests to ensure carbon removal and sustainable utilization?</a:t>
            </a:r>
          </a:p>
        </p:txBody>
      </p:sp>
      <p:sp>
        <p:nvSpPr>
          <p:cNvPr id="10" name="AutoShape 4">
            <a:extLst>
              <a:ext uri="{FF2B5EF4-FFF2-40B4-BE49-F238E27FC236}">
                <a16:creationId xmlns:a16="http://schemas.microsoft.com/office/drawing/2014/main" id="{4DB7AB98-F17E-C685-7304-E1C95C7633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Graphic 13">
            <a:extLst>
              <a:ext uri="{FF2B5EF4-FFF2-40B4-BE49-F238E27FC236}">
                <a16:creationId xmlns:a16="http://schemas.microsoft.com/office/drawing/2014/main" id="{193A2953-7256-A15C-8DB7-1DA9AFB4CA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162" y="2445001"/>
            <a:ext cx="6150580" cy="3296216"/>
          </a:xfrm>
          <a:prstGeom prst="rect">
            <a:avLst/>
          </a:prstGeom>
        </p:spPr>
      </p:pic>
      <p:sp>
        <p:nvSpPr>
          <p:cNvPr id="16" name="TextBox 15">
            <a:extLst>
              <a:ext uri="{FF2B5EF4-FFF2-40B4-BE49-F238E27FC236}">
                <a16:creationId xmlns:a16="http://schemas.microsoft.com/office/drawing/2014/main" id="{AD8F1039-4832-EB85-6001-D6669E8933AB}"/>
              </a:ext>
            </a:extLst>
          </p:cNvPr>
          <p:cNvSpPr txBox="1"/>
          <p:nvPr/>
        </p:nvSpPr>
        <p:spPr>
          <a:xfrm>
            <a:off x="2396170" y="5899583"/>
            <a:ext cx="626859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57575"/>
                </a:solidFill>
                <a:effectLst/>
                <a:uLnTx/>
                <a:uFillTx/>
                <a:latin typeface="roboto" panose="02000000000000000000" pitchFamily="2" charset="0"/>
                <a:ea typeface="+mn-ea"/>
                <a:cs typeface="+mn-cs"/>
              </a:rPr>
              <a:t>GRAPHIC: A. FISHER/</a:t>
            </a:r>
            <a:r>
              <a:rPr kumimoji="0" lang="en-US" sz="1400" b="0" i="1" u="none" strike="noStrike" kern="1200" cap="none" spc="0" normalizeH="0" baseline="0" noProof="0" dirty="0">
                <a:ln>
                  <a:noFill/>
                </a:ln>
                <a:solidFill>
                  <a:srgbClr val="757575"/>
                </a:solidFill>
                <a:effectLst/>
                <a:uLnTx/>
                <a:uFillTx/>
                <a:latin typeface="roboto" panose="02000000000000000000" pitchFamily="2" charset="0"/>
                <a:ea typeface="+mn-ea"/>
                <a:cs typeface="+mn-cs"/>
              </a:rPr>
              <a:t>SCIENCE</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79B19897-2E38-FEC0-96DF-707893631DF9}"/>
              </a:ext>
            </a:extLst>
          </p:cNvPr>
          <p:cNvSpPr txBox="1"/>
          <p:nvPr/>
        </p:nvSpPr>
        <p:spPr>
          <a:xfrm>
            <a:off x="1210174" y="6451060"/>
            <a:ext cx="1119313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Yuan Yao, A woody biomass burial. </a:t>
            </a:r>
            <a:r>
              <a:rPr kumimoji="0" lang="en-US" sz="1600" b="1" i="1" u="none" strike="noStrike" kern="1200" cap="none" spc="0" normalizeH="0" baseline="0" noProof="0" dirty="0">
                <a:ln>
                  <a:noFill/>
                </a:ln>
                <a:solidFill>
                  <a:srgbClr val="000000"/>
                </a:solidFill>
                <a:effectLst/>
                <a:uLnTx/>
                <a:uFillTx/>
                <a:latin typeface="Arial" panose="020B0604020202020204"/>
                <a:ea typeface="+mn-ea"/>
                <a:cs typeface="+mn-cs"/>
              </a:rPr>
              <a:t>Science</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385,1417-1418(2024).DOI:10.1126/science.ads2592</a:t>
            </a:r>
          </a:p>
        </p:txBody>
      </p:sp>
    </p:spTree>
    <p:extLst>
      <p:ext uri="{BB962C8B-B14F-4D97-AF65-F5344CB8AC3E}">
        <p14:creationId xmlns:p14="http://schemas.microsoft.com/office/powerpoint/2010/main" val="6505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3D54D339-C778-5A2F-B152-81C6F3574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9440AF4D-D997-43EF-8D1E-6736A09950F7}"/>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sp>
        <p:nvSpPr>
          <p:cNvPr id="5" name="TextBox 4">
            <a:extLst>
              <a:ext uri="{FF2B5EF4-FFF2-40B4-BE49-F238E27FC236}">
                <a16:creationId xmlns:a16="http://schemas.microsoft.com/office/drawing/2014/main" id="{59172A77-50CA-2ACB-E5BB-9CC1C9875E99}"/>
              </a:ext>
            </a:extLst>
          </p:cNvPr>
          <p:cNvSpPr txBox="1"/>
          <p:nvPr/>
        </p:nvSpPr>
        <p:spPr>
          <a:xfrm>
            <a:off x="189919" y="1060819"/>
            <a:ext cx="6389159" cy="9541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Brazil is the world‘s largest Eucalyptus producer, with around 7.4 million ha.</a:t>
            </a:r>
          </a:p>
        </p:txBody>
      </p:sp>
      <p:pic>
        <p:nvPicPr>
          <p:cNvPr id="9" name="Picture 8">
            <a:extLst>
              <a:ext uri="{FF2B5EF4-FFF2-40B4-BE49-F238E27FC236}">
                <a16:creationId xmlns:a16="http://schemas.microsoft.com/office/drawing/2014/main" id="{3BB878CF-D565-5293-C694-9577717365E1}"/>
              </a:ext>
            </a:extLst>
          </p:cNvPr>
          <p:cNvPicPr>
            <a:picLocks noChangeAspect="1"/>
          </p:cNvPicPr>
          <p:nvPr/>
        </p:nvPicPr>
        <p:blipFill rotWithShape="1">
          <a:blip r:embed="rId4"/>
          <a:srcRect r="36047" b="88216"/>
          <a:stretch/>
        </p:blipFill>
        <p:spPr>
          <a:xfrm>
            <a:off x="3254336" y="6034448"/>
            <a:ext cx="5356264" cy="1277119"/>
          </a:xfrm>
          <a:prstGeom prst="rect">
            <a:avLst/>
          </a:prstGeom>
        </p:spPr>
      </p:pic>
      <p:pic>
        <p:nvPicPr>
          <p:cNvPr id="10" name="Picture 9" descr="Long shot of a tall tree&#10;&#10;Description automatically generated">
            <a:extLst>
              <a:ext uri="{FF2B5EF4-FFF2-40B4-BE49-F238E27FC236}">
                <a16:creationId xmlns:a16="http://schemas.microsoft.com/office/drawing/2014/main" id="{1DF16599-19CE-88AF-EDD1-B94C8824C1D9}"/>
              </a:ext>
            </a:extLst>
          </p:cNvPr>
          <p:cNvPicPr>
            <a:picLocks noChangeAspect="1"/>
          </p:cNvPicPr>
          <p:nvPr/>
        </p:nvPicPr>
        <p:blipFill>
          <a:blip r:embed="rId5"/>
          <a:stretch>
            <a:fillRect/>
          </a:stretch>
        </p:blipFill>
        <p:spPr>
          <a:xfrm>
            <a:off x="431085" y="3383990"/>
            <a:ext cx="2649450" cy="1865969"/>
          </a:xfrm>
          <a:prstGeom prst="rect">
            <a:avLst/>
          </a:prstGeom>
        </p:spPr>
      </p:pic>
      <p:pic>
        <p:nvPicPr>
          <p:cNvPr id="11" name="Picture 10" descr="A high angle view of a forest&#10;&#10;Description automatically generated">
            <a:extLst>
              <a:ext uri="{FF2B5EF4-FFF2-40B4-BE49-F238E27FC236}">
                <a16:creationId xmlns:a16="http://schemas.microsoft.com/office/drawing/2014/main" id="{2E816871-0648-1253-673F-848DD722AE08}"/>
              </a:ext>
            </a:extLst>
          </p:cNvPr>
          <p:cNvPicPr>
            <a:picLocks noChangeAspect="1"/>
          </p:cNvPicPr>
          <p:nvPr/>
        </p:nvPicPr>
        <p:blipFill>
          <a:blip r:embed="rId6"/>
          <a:stretch>
            <a:fillRect/>
          </a:stretch>
        </p:blipFill>
        <p:spPr>
          <a:xfrm>
            <a:off x="3331304" y="2417677"/>
            <a:ext cx="2837596" cy="1899298"/>
          </a:xfrm>
          <a:prstGeom prst="rect">
            <a:avLst/>
          </a:prstGeom>
        </p:spPr>
      </p:pic>
      <p:pic>
        <p:nvPicPr>
          <p:cNvPr id="12" name="Picture 11" descr="A forest with trees in the background&#10;&#10;Description automatically generated with medium confidence">
            <a:extLst>
              <a:ext uri="{FF2B5EF4-FFF2-40B4-BE49-F238E27FC236}">
                <a16:creationId xmlns:a16="http://schemas.microsoft.com/office/drawing/2014/main" id="{DFD37A0A-32FB-C5E6-375C-BC8478F64630}"/>
              </a:ext>
            </a:extLst>
          </p:cNvPr>
          <p:cNvPicPr>
            <a:picLocks noChangeAspect="1"/>
          </p:cNvPicPr>
          <p:nvPr/>
        </p:nvPicPr>
        <p:blipFill>
          <a:blip r:embed="rId7"/>
          <a:stretch>
            <a:fillRect/>
          </a:stretch>
        </p:blipFill>
        <p:spPr>
          <a:xfrm>
            <a:off x="3299594" y="4436904"/>
            <a:ext cx="2875574" cy="1919445"/>
          </a:xfrm>
          <a:prstGeom prst="rect">
            <a:avLst/>
          </a:prstGeom>
        </p:spPr>
      </p:pic>
      <p:sp>
        <p:nvSpPr>
          <p:cNvPr id="13" name="TextBox 12">
            <a:extLst>
              <a:ext uri="{FF2B5EF4-FFF2-40B4-BE49-F238E27FC236}">
                <a16:creationId xmlns:a16="http://schemas.microsoft.com/office/drawing/2014/main" id="{CBA22683-762D-855A-CACB-697ED99D12FD}"/>
              </a:ext>
            </a:extLst>
          </p:cNvPr>
          <p:cNvSpPr txBox="1"/>
          <p:nvPr/>
        </p:nvSpPr>
        <p:spPr>
          <a:xfrm>
            <a:off x="500329" y="3738864"/>
            <a:ext cx="2291248" cy="12057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Eucalyptus monocultural plantation</a:t>
            </a:r>
          </a:p>
        </p:txBody>
      </p:sp>
      <p:sp>
        <p:nvSpPr>
          <p:cNvPr id="14" name="TextBox 13">
            <a:extLst>
              <a:ext uri="{FF2B5EF4-FFF2-40B4-BE49-F238E27FC236}">
                <a16:creationId xmlns:a16="http://schemas.microsoft.com/office/drawing/2014/main" id="{8A64BFD9-D236-E2A2-8AA5-55E63E87BAF8}"/>
              </a:ext>
            </a:extLst>
          </p:cNvPr>
          <p:cNvSpPr txBox="1"/>
          <p:nvPr/>
        </p:nvSpPr>
        <p:spPr>
          <a:xfrm>
            <a:off x="3331304" y="2983713"/>
            <a:ext cx="30589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Secondary/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natural regrowth</a:t>
            </a:r>
          </a:p>
        </p:txBody>
      </p:sp>
      <p:sp>
        <p:nvSpPr>
          <p:cNvPr id="15" name="TextBox 14">
            <a:extLst>
              <a:ext uri="{FF2B5EF4-FFF2-40B4-BE49-F238E27FC236}">
                <a16:creationId xmlns:a16="http://schemas.microsoft.com/office/drawing/2014/main" id="{D6564BE4-181B-5234-FEC9-44369078DF0D}"/>
              </a:ext>
            </a:extLst>
          </p:cNvPr>
          <p:cNvSpPr txBox="1"/>
          <p:nvPr/>
        </p:nvSpPr>
        <p:spPr>
          <a:xfrm>
            <a:off x="4174906" y="4990418"/>
            <a:ext cx="215899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Forest mosaic</a:t>
            </a:r>
          </a:p>
        </p:txBody>
      </p:sp>
      <p:pic>
        <p:nvPicPr>
          <p:cNvPr id="19" name="Picture 18">
            <a:extLst>
              <a:ext uri="{FF2B5EF4-FFF2-40B4-BE49-F238E27FC236}">
                <a16:creationId xmlns:a16="http://schemas.microsoft.com/office/drawing/2014/main" id="{B9A51A07-73B2-8766-59E5-DE315179351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79078" y="636015"/>
            <a:ext cx="5120988" cy="5424233"/>
          </a:xfrm>
          <a:prstGeom prst="rect">
            <a:avLst/>
          </a:prstGeom>
          <a:noFill/>
          <a:ln>
            <a:noFill/>
          </a:ln>
        </p:spPr>
      </p:pic>
      <p:sp>
        <p:nvSpPr>
          <p:cNvPr id="22" name="TextBox 21">
            <a:extLst>
              <a:ext uri="{FF2B5EF4-FFF2-40B4-BE49-F238E27FC236}">
                <a16:creationId xmlns:a16="http://schemas.microsoft.com/office/drawing/2014/main" id="{64AA3BC8-6701-E070-ADCB-D04EC8569CB0}"/>
              </a:ext>
            </a:extLst>
          </p:cNvPr>
          <p:cNvSpPr txBox="1"/>
          <p:nvPr/>
        </p:nvSpPr>
        <p:spPr>
          <a:xfrm>
            <a:off x="9228430" y="4714841"/>
            <a:ext cx="287554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DengXian" panose="02010600030101010101" pitchFamily="2" charset="-122"/>
                <a:cs typeface="Arial" panose="020B0604020202020204" pitchFamily="34" charset="0"/>
              </a:rPr>
              <a:t>32 million hectares of marginal land</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988129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9A37E-9D57-4D42-F948-719C4A1F06D6}"/>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87D1FB87-1CB4-B2E1-4E67-89E2867D6B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78B8DFC8-FD47-72B0-EFA0-622E81A72019}"/>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DCFB969C-6E21-21CA-C19A-734854923D2E}"/>
              </a:ext>
            </a:extLst>
          </p:cNvPr>
          <p:cNvPicPr>
            <a:picLocks noChangeAspect="1"/>
          </p:cNvPicPr>
          <p:nvPr/>
        </p:nvPicPr>
        <p:blipFill rotWithShape="1">
          <a:blip r:embed="rId4"/>
          <a:srcRect r="36047" b="88216"/>
          <a:stretch/>
        </p:blipFill>
        <p:spPr>
          <a:xfrm>
            <a:off x="3254336" y="6034448"/>
            <a:ext cx="5356264" cy="1277119"/>
          </a:xfrm>
          <a:prstGeom prst="rect">
            <a:avLst/>
          </a:prstGeom>
        </p:spPr>
      </p:pic>
      <p:pic>
        <p:nvPicPr>
          <p:cNvPr id="6" name="Picture 5" descr="A high angle view of a forest&#10;&#10;Description automatically generated">
            <a:extLst>
              <a:ext uri="{FF2B5EF4-FFF2-40B4-BE49-F238E27FC236}">
                <a16:creationId xmlns:a16="http://schemas.microsoft.com/office/drawing/2014/main" id="{FF3D3923-6A43-4D94-D713-DD4E37637801}"/>
              </a:ext>
            </a:extLst>
          </p:cNvPr>
          <p:cNvPicPr>
            <a:picLocks noChangeAspect="1"/>
          </p:cNvPicPr>
          <p:nvPr/>
        </p:nvPicPr>
        <p:blipFill>
          <a:blip r:embed="rId5"/>
          <a:stretch>
            <a:fillRect/>
          </a:stretch>
        </p:blipFill>
        <p:spPr>
          <a:xfrm>
            <a:off x="453473" y="1769331"/>
            <a:ext cx="1905329" cy="1275300"/>
          </a:xfrm>
          <a:prstGeom prst="rect">
            <a:avLst/>
          </a:prstGeom>
        </p:spPr>
      </p:pic>
      <p:sp>
        <p:nvSpPr>
          <p:cNvPr id="9" name="TextBox 8">
            <a:extLst>
              <a:ext uri="{FF2B5EF4-FFF2-40B4-BE49-F238E27FC236}">
                <a16:creationId xmlns:a16="http://schemas.microsoft.com/office/drawing/2014/main" id="{11982C17-C447-1444-3EAE-C4B3DC79CE74}"/>
              </a:ext>
            </a:extLst>
          </p:cNvPr>
          <p:cNvSpPr txBox="1"/>
          <p:nvPr/>
        </p:nvSpPr>
        <p:spPr>
          <a:xfrm>
            <a:off x="651025" y="1958235"/>
            <a:ext cx="243625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Secondary Regrowth</a:t>
            </a:r>
          </a:p>
        </p:txBody>
      </p:sp>
      <p:pic>
        <p:nvPicPr>
          <p:cNvPr id="10" name="Picture 9">
            <a:extLst>
              <a:ext uri="{FF2B5EF4-FFF2-40B4-BE49-F238E27FC236}">
                <a16:creationId xmlns:a16="http://schemas.microsoft.com/office/drawing/2014/main" id="{176EF083-2505-FBBE-7262-7E8323EDE9CD}"/>
              </a:ext>
            </a:extLst>
          </p:cNvPr>
          <p:cNvPicPr>
            <a:picLocks noChangeAspect="1"/>
          </p:cNvPicPr>
          <p:nvPr/>
        </p:nvPicPr>
        <p:blipFill rotWithShape="1">
          <a:blip r:embed="rId6"/>
          <a:srcRect r="77850"/>
          <a:stretch/>
        </p:blipFill>
        <p:spPr>
          <a:xfrm>
            <a:off x="2790252" y="1381948"/>
            <a:ext cx="1847053" cy="1840047"/>
          </a:xfrm>
          <a:prstGeom prst="rect">
            <a:avLst/>
          </a:prstGeom>
        </p:spPr>
      </p:pic>
      <p:sp>
        <p:nvSpPr>
          <p:cNvPr id="11" name="TextBox 10">
            <a:extLst>
              <a:ext uri="{FF2B5EF4-FFF2-40B4-BE49-F238E27FC236}">
                <a16:creationId xmlns:a16="http://schemas.microsoft.com/office/drawing/2014/main" id="{82172434-D2EF-CA14-11E9-0C72412B1F2D}"/>
              </a:ext>
            </a:extLst>
          </p:cNvPr>
          <p:cNvSpPr txBox="1"/>
          <p:nvPr/>
        </p:nvSpPr>
        <p:spPr>
          <a:xfrm>
            <a:off x="782790" y="1034077"/>
            <a:ext cx="3337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Baseline: Protection</a:t>
            </a:r>
          </a:p>
        </p:txBody>
      </p:sp>
      <p:sp>
        <p:nvSpPr>
          <p:cNvPr id="92" name="TextBox 91">
            <a:extLst>
              <a:ext uri="{FF2B5EF4-FFF2-40B4-BE49-F238E27FC236}">
                <a16:creationId xmlns:a16="http://schemas.microsoft.com/office/drawing/2014/main" id="{151C03A7-B227-B176-7B0A-319EAD0EC31E}"/>
              </a:ext>
            </a:extLst>
          </p:cNvPr>
          <p:cNvSpPr txBox="1"/>
          <p:nvPr/>
        </p:nvSpPr>
        <p:spPr>
          <a:xfrm>
            <a:off x="453473" y="5233439"/>
            <a:ext cx="2322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Forest mosaic</a:t>
            </a:r>
          </a:p>
        </p:txBody>
      </p:sp>
      <p:sp>
        <p:nvSpPr>
          <p:cNvPr id="12" name="Subtitle 11">
            <a:extLst>
              <a:ext uri="{FF2B5EF4-FFF2-40B4-BE49-F238E27FC236}">
                <a16:creationId xmlns:a16="http://schemas.microsoft.com/office/drawing/2014/main" id="{F6A331A9-803C-B22C-4161-88F5F06D57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5078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3D54D339-C778-5A2F-B152-81C6F3574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9440AF4D-D997-43EF-8D1E-6736A09950F7}"/>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95924CBA-9FFE-9440-1A46-2CD1D8671DF7}"/>
              </a:ext>
            </a:extLst>
          </p:cNvPr>
          <p:cNvPicPr>
            <a:picLocks noChangeAspect="1"/>
          </p:cNvPicPr>
          <p:nvPr/>
        </p:nvPicPr>
        <p:blipFill rotWithShape="1">
          <a:blip r:embed="rId4"/>
          <a:srcRect r="36047" b="88216"/>
          <a:stretch/>
        </p:blipFill>
        <p:spPr>
          <a:xfrm>
            <a:off x="3254336" y="6034448"/>
            <a:ext cx="5356264" cy="1277119"/>
          </a:xfrm>
          <a:prstGeom prst="rect">
            <a:avLst/>
          </a:prstGeom>
        </p:spPr>
      </p:pic>
      <p:pic>
        <p:nvPicPr>
          <p:cNvPr id="6" name="Picture 5" descr="A high angle view of a forest&#10;&#10;Description automatically generated">
            <a:extLst>
              <a:ext uri="{FF2B5EF4-FFF2-40B4-BE49-F238E27FC236}">
                <a16:creationId xmlns:a16="http://schemas.microsoft.com/office/drawing/2014/main" id="{7646B3B2-D610-C492-2A32-AD9C71D94F3B}"/>
              </a:ext>
            </a:extLst>
          </p:cNvPr>
          <p:cNvPicPr>
            <a:picLocks noChangeAspect="1"/>
          </p:cNvPicPr>
          <p:nvPr/>
        </p:nvPicPr>
        <p:blipFill>
          <a:blip r:embed="rId5"/>
          <a:stretch>
            <a:fillRect/>
          </a:stretch>
        </p:blipFill>
        <p:spPr>
          <a:xfrm>
            <a:off x="453473" y="1769331"/>
            <a:ext cx="1905329" cy="1275300"/>
          </a:xfrm>
          <a:prstGeom prst="rect">
            <a:avLst/>
          </a:prstGeom>
        </p:spPr>
      </p:pic>
      <p:sp>
        <p:nvSpPr>
          <p:cNvPr id="9" name="TextBox 8">
            <a:extLst>
              <a:ext uri="{FF2B5EF4-FFF2-40B4-BE49-F238E27FC236}">
                <a16:creationId xmlns:a16="http://schemas.microsoft.com/office/drawing/2014/main" id="{9122E4C9-47E9-F816-D469-D1CF606B6EFC}"/>
              </a:ext>
            </a:extLst>
          </p:cNvPr>
          <p:cNvSpPr txBox="1"/>
          <p:nvPr/>
        </p:nvSpPr>
        <p:spPr>
          <a:xfrm>
            <a:off x="651025" y="1958235"/>
            <a:ext cx="243625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Secondary Regrowth</a:t>
            </a:r>
          </a:p>
        </p:txBody>
      </p:sp>
      <p:pic>
        <p:nvPicPr>
          <p:cNvPr id="10" name="Picture 9">
            <a:extLst>
              <a:ext uri="{FF2B5EF4-FFF2-40B4-BE49-F238E27FC236}">
                <a16:creationId xmlns:a16="http://schemas.microsoft.com/office/drawing/2014/main" id="{C8F0FA21-A779-B8D4-0552-B30898E55836}"/>
              </a:ext>
            </a:extLst>
          </p:cNvPr>
          <p:cNvPicPr>
            <a:picLocks noChangeAspect="1"/>
          </p:cNvPicPr>
          <p:nvPr/>
        </p:nvPicPr>
        <p:blipFill rotWithShape="1">
          <a:blip r:embed="rId6"/>
          <a:srcRect r="77850"/>
          <a:stretch/>
        </p:blipFill>
        <p:spPr>
          <a:xfrm>
            <a:off x="2790252" y="1381948"/>
            <a:ext cx="1847053" cy="1840047"/>
          </a:xfrm>
          <a:prstGeom prst="rect">
            <a:avLst/>
          </a:prstGeom>
        </p:spPr>
      </p:pic>
      <p:pic>
        <p:nvPicPr>
          <p:cNvPr id="14" name="Picture 13">
            <a:extLst>
              <a:ext uri="{FF2B5EF4-FFF2-40B4-BE49-F238E27FC236}">
                <a16:creationId xmlns:a16="http://schemas.microsoft.com/office/drawing/2014/main" id="{718149BF-04FF-2185-BFAD-C59435FA2691}"/>
              </a:ext>
            </a:extLst>
          </p:cNvPr>
          <p:cNvPicPr>
            <a:picLocks noChangeAspect="1"/>
          </p:cNvPicPr>
          <p:nvPr/>
        </p:nvPicPr>
        <p:blipFill rotWithShape="1">
          <a:blip r:embed="rId7"/>
          <a:srcRect r="63060" b="51159"/>
          <a:stretch/>
        </p:blipFill>
        <p:spPr>
          <a:xfrm>
            <a:off x="8610600" y="1515821"/>
            <a:ext cx="2669212" cy="1953066"/>
          </a:xfrm>
          <a:prstGeom prst="rect">
            <a:avLst/>
          </a:prstGeom>
        </p:spPr>
      </p:pic>
      <p:sp>
        <p:nvSpPr>
          <p:cNvPr id="15" name="TextBox 14">
            <a:extLst>
              <a:ext uri="{FF2B5EF4-FFF2-40B4-BE49-F238E27FC236}">
                <a16:creationId xmlns:a16="http://schemas.microsoft.com/office/drawing/2014/main" id="{EBE6CC01-47A6-DF52-80C9-B75B78BBBEE0}"/>
              </a:ext>
            </a:extLst>
          </p:cNvPr>
          <p:cNvSpPr txBox="1"/>
          <p:nvPr/>
        </p:nvSpPr>
        <p:spPr>
          <a:xfrm>
            <a:off x="10474922" y="1431130"/>
            <a:ext cx="1725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Pulp &amp; paper</a:t>
            </a:r>
          </a:p>
        </p:txBody>
      </p:sp>
      <p:sp>
        <p:nvSpPr>
          <p:cNvPr id="16" name="TextBox 15">
            <a:extLst>
              <a:ext uri="{FF2B5EF4-FFF2-40B4-BE49-F238E27FC236}">
                <a16:creationId xmlns:a16="http://schemas.microsoft.com/office/drawing/2014/main" id="{9A6C64A4-910B-4306-2ACD-126A9877EBAB}"/>
              </a:ext>
            </a:extLst>
          </p:cNvPr>
          <p:cNvSpPr txBox="1"/>
          <p:nvPr/>
        </p:nvSpPr>
        <p:spPr>
          <a:xfrm>
            <a:off x="5349120" y="1053093"/>
            <a:ext cx="5125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Scenario 1: Production Forest</a:t>
            </a:r>
          </a:p>
        </p:txBody>
      </p:sp>
      <p:pic>
        <p:nvPicPr>
          <p:cNvPr id="19" name="Picture 2" descr="Stickers for notes with paper clip on white background | Flickr">
            <a:extLst>
              <a:ext uri="{FF2B5EF4-FFF2-40B4-BE49-F238E27FC236}">
                <a16:creationId xmlns:a16="http://schemas.microsoft.com/office/drawing/2014/main" id="{92BE14AC-3A1B-4411-D02A-2C4E4359DD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72" t="4715" r="14298" b="8653"/>
          <a:stretch/>
        </p:blipFill>
        <p:spPr bwMode="auto">
          <a:xfrm>
            <a:off x="11170195" y="2103033"/>
            <a:ext cx="681238" cy="609062"/>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a:extLst>
              <a:ext uri="{FF2B5EF4-FFF2-40B4-BE49-F238E27FC236}">
                <a16:creationId xmlns:a16="http://schemas.microsoft.com/office/drawing/2014/main" id="{80ABA330-2A6B-1D9F-B172-7C24D113EB12}"/>
              </a:ext>
            </a:extLst>
          </p:cNvPr>
          <p:cNvSpPr/>
          <p:nvPr/>
        </p:nvSpPr>
        <p:spPr>
          <a:xfrm rot="19966503">
            <a:off x="9782139" y="2104740"/>
            <a:ext cx="696797" cy="244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Picture 20" descr="A forest with trees in the background&#10;&#10;Description automatically generated with medium confidence">
            <a:extLst>
              <a:ext uri="{FF2B5EF4-FFF2-40B4-BE49-F238E27FC236}">
                <a16:creationId xmlns:a16="http://schemas.microsoft.com/office/drawing/2014/main" id="{D9D5A098-CD96-E6AF-BB6C-87856B634832}"/>
              </a:ext>
            </a:extLst>
          </p:cNvPr>
          <p:cNvPicPr>
            <a:picLocks noChangeAspect="1"/>
          </p:cNvPicPr>
          <p:nvPr/>
        </p:nvPicPr>
        <p:blipFill>
          <a:blip r:embed="rId9"/>
          <a:stretch>
            <a:fillRect/>
          </a:stretch>
        </p:blipFill>
        <p:spPr>
          <a:xfrm>
            <a:off x="6186479" y="1774067"/>
            <a:ext cx="2289153" cy="1232908"/>
          </a:xfrm>
          <a:prstGeom prst="rect">
            <a:avLst/>
          </a:prstGeom>
        </p:spPr>
      </p:pic>
      <p:sp>
        <p:nvSpPr>
          <p:cNvPr id="22" name="TextBox 21">
            <a:extLst>
              <a:ext uri="{FF2B5EF4-FFF2-40B4-BE49-F238E27FC236}">
                <a16:creationId xmlns:a16="http://schemas.microsoft.com/office/drawing/2014/main" id="{0EE4270F-2AD2-E22F-440A-BD6A02DCF7CA}"/>
              </a:ext>
            </a:extLst>
          </p:cNvPr>
          <p:cNvSpPr txBox="1"/>
          <p:nvPr/>
        </p:nvSpPr>
        <p:spPr>
          <a:xfrm>
            <a:off x="6153602" y="2118636"/>
            <a:ext cx="2322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Forest mosaic</a:t>
            </a:r>
          </a:p>
        </p:txBody>
      </p:sp>
      <p:sp>
        <p:nvSpPr>
          <p:cNvPr id="12" name="Subtitle 11">
            <a:extLst>
              <a:ext uri="{FF2B5EF4-FFF2-40B4-BE49-F238E27FC236}">
                <a16:creationId xmlns:a16="http://schemas.microsoft.com/office/drawing/2014/main" id="{B627705A-3A45-D1B3-61B5-A7BE91B0CEA8}"/>
              </a:ext>
            </a:extLst>
          </p:cNvPr>
          <p:cNvSpPr>
            <a:spLocks noGrp="1"/>
          </p:cNvSpPr>
          <p:nvPr>
            <p:ph type="subTitle" idx="1"/>
          </p:nvPr>
        </p:nvSpPr>
        <p:spPr/>
        <p:txBody>
          <a:bodyPr/>
          <a:lstStyle/>
          <a:p>
            <a:endParaRPr lang="en-US"/>
          </a:p>
        </p:txBody>
      </p:sp>
      <p:sp>
        <p:nvSpPr>
          <p:cNvPr id="13" name="TextBox 12">
            <a:extLst>
              <a:ext uri="{FF2B5EF4-FFF2-40B4-BE49-F238E27FC236}">
                <a16:creationId xmlns:a16="http://schemas.microsoft.com/office/drawing/2014/main" id="{62DCA887-863D-4DB3-B7A9-EBDE9A01A9B9}"/>
              </a:ext>
            </a:extLst>
          </p:cNvPr>
          <p:cNvSpPr txBox="1"/>
          <p:nvPr/>
        </p:nvSpPr>
        <p:spPr>
          <a:xfrm>
            <a:off x="782790" y="1034077"/>
            <a:ext cx="3337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Baseline: Protection</a:t>
            </a:r>
          </a:p>
        </p:txBody>
      </p:sp>
    </p:spTree>
    <p:extLst>
      <p:ext uri="{BB962C8B-B14F-4D97-AF65-F5344CB8AC3E}">
        <p14:creationId xmlns:p14="http://schemas.microsoft.com/office/powerpoint/2010/main" val="3571329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7B2B-00C9-8C99-00DB-A57F712AB0A0}"/>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B7A62634-1010-503F-3C50-6EF3A65940E5}"/>
              </a:ext>
            </a:extLst>
          </p:cNvPr>
          <p:cNvPicPr>
            <a:picLocks noChangeAspect="1"/>
          </p:cNvPicPr>
          <p:nvPr/>
        </p:nvPicPr>
        <p:blipFill>
          <a:blip r:embed="rId3"/>
          <a:stretch>
            <a:fillRect/>
          </a:stretch>
        </p:blipFill>
        <p:spPr>
          <a:xfrm>
            <a:off x="5791902" y="1229529"/>
            <a:ext cx="6169139" cy="3956182"/>
          </a:xfrm>
          <a:prstGeom prst="rect">
            <a:avLst/>
          </a:prstGeom>
        </p:spPr>
      </p:pic>
      <p:sp>
        <p:nvSpPr>
          <p:cNvPr id="2" name="Google Shape;248;p10">
            <a:extLst>
              <a:ext uri="{FF2B5EF4-FFF2-40B4-BE49-F238E27FC236}">
                <a16:creationId xmlns:a16="http://schemas.microsoft.com/office/drawing/2014/main" id="{2739D425-6EFB-FAA0-8A18-46D9E4B3CB4E}"/>
              </a:ext>
            </a:extLst>
          </p:cNvPr>
          <p:cNvSpPr/>
          <p:nvPr/>
        </p:nvSpPr>
        <p:spPr>
          <a:xfrm>
            <a:off x="0" y="1"/>
            <a:ext cx="12192000" cy="108065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4D989B2D-C3FC-6CBB-F1A0-888605775A96}"/>
              </a:ext>
            </a:extLst>
          </p:cNvPr>
          <p:cNvSpPr txBox="1"/>
          <p:nvPr/>
        </p:nvSpPr>
        <p:spPr>
          <a:xfrm>
            <a:off x="595836" y="183643"/>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Example 2: Recent effort at the regional scale</a:t>
            </a:r>
            <a:endParaRPr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ECF67A0-CC70-E495-2F94-D50DA3AC8C0F}"/>
              </a:ext>
            </a:extLst>
          </p:cNvPr>
          <p:cNvSpPr txBox="1"/>
          <p:nvPr/>
        </p:nvSpPr>
        <p:spPr>
          <a:xfrm>
            <a:off x="230959" y="3812035"/>
            <a:ext cx="5223072"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latin typeface="Calibri" panose="020F0502020204030204" pitchFamily="34" charset="0"/>
                <a:cs typeface="Calibri" panose="020F0502020204030204" pitchFamily="34" charset="0"/>
              </a:rPr>
              <a:t>Participating models: </a:t>
            </a:r>
            <a:r>
              <a:rPr lang="en-US" sz="2000" dirty="0">
                <a:latin typeface="Calibri" panose="020F0502020204030204" pitchFamily="34" charset="0"/>
                <a:cs typeface="Calibri" panose="020F0502020204030204" pitchFamily="34" charset="0"/>
              </a:rPr>
              <a:t>ARMOSA, </a:t>
            </a:r>
            <a:r>
              <a:rPr lang="en-US" sz="2000" dirty="0" err="1">
                <a:latin typeface="Calibri" panose="020F0502020204030204" pitchFamily="34" charset="0"/>
                <a:cs typeface="Calibri" panose="020F0502020204030204" pitchFamily="34" charset="0"/>
              </a:rPr>
              <a:t>CropSyst</a:t>
            </a:r>
            <a:r>
              <a:rPr lang="en-US" sz="2000" dirty="0">
                <a:latin typeface="Calibri" panose="020F0502020204030204" pitchFamily="34" charset="0"/>
                <a:cs typeface="Calibri" panose="020F0502020204030204" pitchFamily="34" charset="0"/>
              </a:rPr>
              <a:t>, DayCent, DSSAT, EPIC, SALUS, and STICS.</a:t>
            </a:r>
          </a:p>
          <a:p>
            <a:r>
              <a:rPr lang="en-US" sz="2000" b="1" dirty="0">
                <a:latin typeface="Calibri" panose="020F0502020204030204" pitchFamily="34" charset="0"/>
                <a:cs typeface="Calibri" panose="020F0502020204030204" pitchFamily="34" charset="0"/>
              </a:rPr>
              <a:t>Targeted variable for intercomparison: </a:t>
            </a:r>
            <a:r>
              <a:rPr lang="en-US" sz="2000" dirty="0">
                <a:latin typeface="Calibri" panose="020F0502020204030204" pitchFamily="34" charset="0"/>
                <a:cs typeface="Calibri" panose="020F0502020204030204" pitchFamily="34" charset="0"/>
              </a:rPr>
              <a:t>SOC from 0-30 cm and soil N</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O fluxes.</a:t>
            </a:r>
          </a:p>
          <a:p>
            <a:r>
              <a:rPr lang="en-US" sz="2000" b="1" dirty="0">
                <a:latin typeface="Calibri" panose="020F0502020204030204" pitchFamily="34" charset="0"/>
                <a:cs typeface="Calibri" panose="020F0502020204030204" pitchFamily="34" charset="0"/>
              </a:rPr>
              <a:t>Systems considered: </a:t>
            </a:r>
            <a:r>
              <a:rPr lang="en-US" sz="2000" dirty="0">
                <a:latin typeface="Calibri" panose="020F0502020204030204" pitchFamily="34" charset="0"/>
                <a:cs typeface="Calibri" panose="020F0502020204030204" pitchFamily="34" charset="0"/>
              </a:rPr>
              <a:t>Corn-soybean system.</a:t>
            </a:r>
          </a:p>
          <a:p>
            <a:r>
              <a:rPr lang="en-US" sz="2000" b="1" dirty="0">
                <a:latin typeface="Calibri" panose="020F0502020204030204" pitchFamily="34" charset="0"/>
                <a:cs typeface="Calibri" panose="020F0502020204030204" pitchFamily="34" charset="0"/>
              </a:rPr>
              <a:t>Application: </a:t>
            </a:r>
            <a:r>
              <a:rPr lang="en-US" sz="2000" dirty="0">
                <a:latin typeface="Calibri" panose="020F0502020204030204" pitchFamily="34" charset="0"/>
                <a:cs typeface="Calibri" panose="020F0502020204030204" pitchFamily="34" charset="0"/>
              </a:rPr>
              <a:t>Comparison between regenerative and dynamic baseline at the regional scale (4 km grid size).</a:t>
            </a:r>
          </a:p>
          <a:p>
            <a:r>
              <a:rPr lang="en-US" sz="2000" b="1" dirty="0">
                <a:latin typeface="Calibri" panose="020F0502020204030204" pitchFamily="34" charset="0"/>
                <a:cs typeface="Calibri" panose="020F0502020204030204" pitchFamily="34" charset="0"/>
              </a:rPr>
              <a:t>Model ensemble: </a:t>
            </a:r>
            <a:r>
              <a:rPr lang="en-US" sz="2000" dirty="0">
                <a:latin typeface="Calibri" panose="020F0502020204030204" pitchFamily="34" charset="0"/>
                <a:cs typeface="Calibri" panose="020F0502020204030204" pitchFamily="34" charset="0"/>
              </a:rPr>
              <a:t>Outlier removal + median.</a:t>
            </a:r>
          </a:p>
        </p:txBody>
      </p:sp>
      <p:sp>
        <p:nvSpPr>
          <p:cNvPr id="12" name="Rectangle: Rounded Corners 11">
            <a:extLst>
              <a:ext uri="{FF2B5EF4-FFF2-40B4-BE49-F238E27FC236}">
                <a16:creationId xmlns:a16="http://schemas.microsoft.com/office/drawing/2014/main" id="{60C6DB75-6512-CF23-45C1-4A50CCC12ACF}"/>
              </a:ext>
            </a:extLst>
          </p:cNvPr>
          <p:cNvSpPr/>
          <p:nvPr/>
        </p:nvSpPr>
        <p:spPr>
          <a:xfrm>
            <a:off x="7842895" y="4266668"/>
            <a:ext cx="344384" cy="4120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28D9990-2A0F-BEBB-328C-2BF2D1320850}"/>
              </a:ext>
            </a:extLst>
          </p:cNvPr>
          <p:cNvPicPr>
            <a:picLocks noChangeAspect="1"/>
          </p:cNvPicPr>
          <p:nvPr/>
        </p:nvPicPr>
        <p:blipFill>
          <a:blip r:embed="rId4"/>
          <a:srcRect b="35079"/>
          <a:stretch>
            <a:fillRect/>
          </a:stretch>
        </p:blipFill>
        <p:spPr>
          <a:xfrm>
            <a:off x="108949" y="1508544"/>
            <a:ext cx="5453943" cy="2052014"/>
          </a:xfrm>
          <a:prstGeom prst="rect">
            <a:avLst/>
          </a:prstGeom>
        </p:spPr>
      </p:pic>
      <p:sp>
        <p:nvSpPr>
          <p:cNvPr id="13" name="TextBox 12">
            <a:extLst>
              <a:ext uri="{FF2B5EF4-FFF2-40B4-BE49-F238E27FC236}">
                <a16:creationId xmlns:a16="http://schemas.microsoft.com/office/drawing/2014/main" id="{12D005C1-91A0-2162-2A7D-37F9C04A66F4}"/>
              </a:ext>
            </a:extLst>
          </p:cNvPr>
          <p:cNvSpPr txBox="1"/>
          <p:nvPr/>
        </p:nvSpPr>
        <p:spPr>
          <a:xfrm>
            <a:off x="4175637" y="1425783"/>
            <a:ext cx="2077813" cy="369332"/>
          </a:xfrm>
          <a:prstGeom prst="rect">
            <a:avLst/>
          </a:prstGeom>
          <a:solidFill>
            <a:schemeClr val="bg1">
              <a:lumMod val="95000"/>
            </a:schemeClr>
          </a:solidFill>
        </p:spPr>
        <p:txBody>
          <a:bodyPr wrap="none" rtlCol="0">
            <a:spAutoFit/>
          </a:bodyPr>
          <a:lstStyle/>
          <a:p>
            <a:r>
              <a:rPr lang="en-US" dirty="0"/>
              <a:t>(Basso et al., 2025)</a:t>
            </a:r>
          </a:p>
        </p:txBody>
      </p:sp>
      <p:pic>
        <p:nvPicPr>
          <p:cNvPr id="25" name="Picture 24">
            <a:extLst>
              <a:ext uri="{FF2B5EF4-FFF2-40B4-BE49-F238E27FC236}">
                <a16:creationId xmlns:a16="http://schemas.microsoft.com/office/drawing/2014/main" id="{7C5977CD-7E42-4FBF-D45D-448B104946BE}"/>
              </a:ext>
            </a:extLst>
          </p:cNvPr>
          <p:cNvPicPr>
            <a:picLocks noChangeAspect="1"/>
          </p:cNvPicPr>
          <p:nvPr/>
        </p:nvPicPr>
        <p:blipFill>
          <a:blip r:embed="rId5"/>
          <a:stretch>
            <a:fillRect/>
          </a:stretch>
        </p:blipFill>
        <p:spPr>
          <a:xfrm>
            <a:off x="6253450" y="5243196"/>
            <a:ext cx="5277587" cy="1448002"/>
          </a:xfrm>
          <a:prstGeom prst="rect">
            <a:avLst/>
          </a:prstGeom>
        </p:spPr>
      </p:pic>
      <p:sp>
        <p:nvSpPr>
          <p:cNvPr id="26" name="Slide Number Placeholder 25">
            <a:extLst>
              <a:ext uri="{FF2B5EF4-FFF2-40B4-BE49-F238E27FC236}">
                <a16:creationId xmlns:a16="http://schemas.microsoft.com/office/drawing/2014/main" id="{1C453A28-E95D-0823-E500-B648869E29D7}"/>
              </a:ext>
            </a:extLst>
          </p:cNvPr>
          <p:cNvSpPr>
            <a:spLocks noGrp="1"/>
          </p:cNvSpPr>
          <p:nvPr>
            <p:ph type="sldNum" sz="quarter" idx="12"/>
          </p:nvPr>
        </p:nvSpPr>
        <p:spPr>
          <a:xfrm>
            <a:off x="9346870" y="6486389"/>
            <a:ext cx="2743200" cy="365125"/>
          </a:xfrm>
        </p:spPr>
        <p:txBody>
          <a:bodyPr/>
          <a:lstStyle/>
          <a:p>
            <a:fld id="{AD125D4A-4590-432C-9965-F3930DCE6338}" type="slidenum">
              <a:rPr lang="en-US" smtClean="0"/>
              <a:t>4</a:t>
            </a:fld>
            <a:endParaRPr lang="en-US" dirty="0"/>
          </a:p>
        </p:txBody>
      </p:sp>
    </p:spTree>
    <p:extLst>
      <p:ext uri="{BB962C8B-B14F-4D97-AF65-F5344CB8AC3E}">
        <p14:creationId xmlns:p14="http://schemas.microsoft.com/office/powerpoint/2010/main" val="3787770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C8F6C-D456-607E-6ED0-8608E2742960}"/>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072C434C-D10C-0392-13AB-6C11DA7614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DCD53435-FB12-F9E3-BB79-EDE53262B44B}"/>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100D8D97-2B60-7F91-8EB1-32ABFFC0C81B}"/>
              </a:ext>
            </a:extLst>
          </p:cNvPr>
          <p:cNvPicPr>
            <a:picLocks noChangeAspect="1"/>
          </p:cNvPicPr>
          <p:nvPr/>
        </p:nvPicPr>
        <p:blipFill rotWithShape="1">
          <a:blip r:embed="rId4"/>
          <a:srcRect r="36047" b="88216"/>
          <a:stretch/>
        </p:blipFill>
        <p:spPr>
          <a:xfrm>
            <a:off x="3254336" y="6034448"/>
            <a:ext cx="5356264" cy="1277119"/>
          </a:xfrm>
          <a:prstGeom prst="rect">
            <a:avLst/>
          </a:prstGeom>
        </p:spPr>
      </p:pic>
      <p:pic>
        <p:nvPicPr>
          <p:cNvPr id="6" name="Picture 5" descr="A high angle view of a forest&#10;&#10;Description automatically generated">
            <a:extLst>
              <a:ext uri="{FF2B5EF4-FFF2-40B4-BE49-F238E27FC236}">
                <a16:creationId xmlns:a16="http://schemas.microsoft.com/office/drawing/2014/main" id="{6A1BD53E-3C69-1DE7-1AF9-4DFE38CF7DAE}"/>
              </a:ext>
            </a:extLst>
          </p:cNvPr>
          <p:cNvPicPr>
            <a:picLocks noChangeAspect="1"/>
          </p:cNvPicPr>
          <p:nvPr/>
        </p:nvPicPr>
        <p:blipFill>
          <a:blip r:embed="rId5"/>
          <a:stretch>
            <a:fillRect/>
          </a:stretch>
        </p:blipFill>
        <p:spPr>
          <a:xfrm>
            <a:off x="453473" y="1769331"/>
            <a:ext cx="1905329" cy="1275300"/>
          </a:xfrm>
          <a:prstGeom prst="rect">
            <a:avLst/>
          </a:prstGeom>
        </p:spPr>
      </p:pic>
      <p:sp>
        <p:nvSpPr>
          <p:cNvPr id="9" name="TextBox 8">
            <a:extLst>
              <a:ext uri="{FF2B5EF4-FFF2-40B4-BE49-F238E27FC236}">
                <a16:creationId xmlns:a16="http://schemas.microsoft.com/office/drawing/2014/main" id="{04A7B3C4-3689-5FA1-B126-C94843963E0B}"/>
              </a:ext>
            </a:extLst>
          </p:cNvPr>
          <p:cNvSpPr txBox="1"/>
          <p:nvPr/>
        </p:nvSpPr>
        <p:spPr>
          <a:xfrm>
            <a:off x="651025" y="1958235"/>
            <a:ext cx="243625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Secondary Regrowth</a:t>
            </a:r>
          </a:p>
        </p:txBody>
      </p:sp>
      <p:pic>
        <p:nvPicPr>
          <p:cNvPr id="10" name="Picture 9">
            <a:extLst>
              <a:ext uri="{FF2B5EF4-FFF2-40B4-BE49-F238E27FC236}">
                <a16:creationId xmlns:a16="http://schemas.microsoft.com/office/drawing/2014/main" id="{C23314B9-2C66-B8F8-C5F4-C3CCCECC1084}"/>
              </a:ext>
            </a:extLst>
          </p:cNvPr>
          <p:cNvPicPr>
            <a:picLocks noChangeAspect="1"/>
          </p:cNvPicPr>
          <p:nvPr/>
        </p:nvPicPr>
        <p:blipFill rotWithShape="1">
          <a:blip r:embed="rId6"/>
          <a:srcRect r="77850"/>
          <a:stretch/>
        </p:blipFill>
        <p:spPr>
          <a:xfrm>
            <a:off x="2790252" y="1381948"/>
            <a:ext cx="1847053" cy="1840047"/>
          </a:xfrm>
          <a:prstGeom prst="rect">
            <a:avLst/>
          </a:prstGeom>
        </p:spPr>
      </p:pic>
      <p:pic>
        <p:nvPicPr>
          <p:cNvPr id="14" name="Picture 13">
            <a:extLst>
              <a:ext uri="{FF2B5EF4-FFF2-40B4-BE49-F238E27FC236}">
                <a16:creationId xmlns:a16="http://schemas.microsoft.com/office/drawing/2014/main" id="{D511B5F0-E32D-60E7-EDF4-8DC6C30930E6}"/>
              </a:ext>
            </a:extLst>
          </p:cNvPr>
          <p:cNvPicPr>
            <a:picLocks noChangeAspect="1"/>
          </p:cNvPicPr>
          <p:nvPr/>
        </p:nvPicPr>
        <p:blipFill rotWithShape="1">
          <a:blip r:embed="rId7"/>
          <a:srcRect r="63060" b="51159"/>
          <a:stretch/>
        </p:blipFill>
        <p:spPr>
          <a:xfrm>
            <a:off x="8610600" y="1515821"/>
            <a:ext cx="2669212" cy="1953066"/>
          </a:xfrm>
          <a:prstGeom prst="rect">
            <a:avLst/>
          </a:prstGeom>
        </p:spPr>
      </p:pic>
      <p:sp>
        <p:nvSpPr>
          <p:cNvPr id="15" name="TextBox 14">
            <a:extLst>
              <a:ext uri="{FF2B5EF4-FFF2-40B4-BE49-F238E27FC236}">
                <a16:creationId xmlns:a16="http://schemas.microsoft.com/office/drawing/2014/main" id="{3AC5C3FB-7E30-A305-A925-AF20051E9624}"/>
              </a:ext>
            </a:extLst>
          </p:cNvPr>
          <p:cNvSpPr txBox="1"/>
          <p:nvPr/>
        </p:nvSpPr>
        <p:spPr>
          <a:xfrm>
            <a:off x="10474922" y="1431130"/>
            <a:ext cx="1725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Pulp &amp; paper</a:t>
            </a:r>
          </a:p>
        </p:txBody>
      </p:sp>
      <p:sp>
        <p:nvSpPr>
          <p:cNvPr id="20" name="Right Arrow 19">
            <a:extLst>
              <a:ext uri="{FF2B5EF4-FFF2-40B4-BE49-F238E27FC236}">
                <a16:creationId xmlns:a16="http://schemas.microsoft.com/office/drawing/2014/main" id="{34188FC3-EBC1-4F1C-12C9-68ED1C0CD404}"/>
              </a:ext>
            </a:extLst>
          </p:cNvPr>
          <p:cNvSpPr/>
          <p:nvPr/>
        </p:nvSpPr>
        <p:spPr>
          <a:xfrm rot="19966503">
            <a:off x="9782139" y="2104740"/>
            <a:ext cx="696797" cy="244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5C4237D3-A238-9E64-7AAA-466F940D2E0D}"/>
              </a:ext>
            </a:extLst>
          </p:cNvPr>
          <p:cNvSpPr txBox="1"/>
          <p:nvPr/>
        </p:nvSpPr>
        <p:spPr>
          <a:xfrm>
            <a:off x="6153602" y="2118636"/>
            <a:ext cx="2322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Forest mosaic</a:t>
            </a:r>
          </a:p>
        </p:txBody>
      </p:sp>
      <p:pic>
        <p:nvPicPr>
          <p:cNvPr id="86" name="Picture 85">
            <a:extLst>
              <a:ext uri="{FF2B5EF4-FFF2-40B4-BE49-F238E27FC236}">
                <a16:creationId xmlns:a16="http://schemas.microsoft.com/office/drawing/2014/main" id="{75B16760-B251-B82B-BC5D-2AA12DFC9A0C}"/>
              </a:ext>
            </a:extLst>
          </p:cNvPr>
          <p:cNvPicPr>
            <a:picLocks noChangeAspect="1"/>
          </p:cNvPicPr>
          <p:nvPr/>
        </p:nvPicPr>
        <p:blipFill>
          <a:blip r:embed="rId8"/>
          <a:stretch>
            <a:fillRect/>
          </a:stretch>
        </p:blipFill>
        <p:spPr>
          <a:xfrm>
            <a:off x="2643561" y="3877877"/>
            <a:ext cx="9366039" cy="2671337"/>
          </a:xfrm>
          <a:prstGeom prst="rect">
            <a:avLst/>
          </a:prstGeom>
        </p:spPr>
      </p:pic>
      <p:sp>
        <p:nvSpPr>
          <p:cNvPr id="87" name="Arrow: Right 13">
            <a:extLst>
              <a:ext uri="{FF2B5EF4-FFF2-40B4-BE49-F238E27FC236}">
                <a16:creationId xmlns:a16="http://schemas.microsoft.com/office/drawing/2014/main" id="{8FE2156B-6854-FDB8-1BE9-A47A4A1E1E22}"/>
              </a:ext>
            </a:extLst>
          </p:cNvPr>
          <p:cNvSpPr/>
          <p:nvPr/>
        </p:nvSpPr>
        <p:spPr>
          <a:xfrm rot="18469759">
            <a:off x="3915439" y="4263093"/>
            <a:ext cx="664529" cy="33199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8" name="TextBox 87">
            <a:extLst>
              <a:ext uri="{FF2B5EF4-FFF2-40B4-BE49-F238E27FC236}">
                <a16:creationId xmlns:a16="http://schemas.microsoft.com/office/drawing/2014/main" id="{4E9423F2-D485-ABA0-175A-27BB9E2F5A62}"/>
              </a:ext>
            </a:extLst>
          </p:cNvPr>
          <p:cNvSpPr txBox="1"/>
          <p:nvPr/>
        </p:nvSpPr>
        <p:spPr>
          <a:xfrm>
            <a:off x="5859030" y="3502925"/>
            <a:ext cx="50686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Cross-Laminated Timber</a:t>
            </a:r>
          </a:p>
        </p:txBody>
      </p:sp>
      <p:pic>
        <p:nvPicPr>
          <p:cNvPr id="89" name="Picture 88">
            <a:extLst>
              <a:ext uri="{FF2B5EF4-FFF2-40B4-BE49-F238E27FC236}">
                <a16:creationId xmlns:a16="http://schemas.microsoft.com/office/drawing/2014/main" id="{4B28A1D9-906F-B3E1-1931-D2724DB94E6F}"/>
              </a:ext>
            </a:extLst>
          </p:cNvPr>
          <p:cNvPicPr>
            <a:picLocks noChangeAspect="1"/>
          </p:cNvPicPr>
          <p:nvPr/>
        </p:nvPicPr>
        <p:blipFill rotWithShape="1">
          <a:blip r:embed="rId9"/>
          <a:srcRect b="44735"/>
          <a:stretch/>
        </p:blipFill>
        <p:spPr>
          <a:xfrm>
            <a:off x="4582598" y="3444902"/>
            <a:ext cx="1218494" cy="932843"/>
          </a:xfrm>
          <a:prstGeom prst="rect">
            <a:avLst/>
          </a:prstGeom>
        </p:spPr>
      </p:pic>
      <p:sp>
        <p:nvSpPr>
          <p:cNvPr id="90" name="TextBox 89">
            <a:extLst>
              <a:ext uri="{FF2B5EF4-FFF2-40B4-BE49-F238E27FC236}">
                <a16:creationId xmlns:a16="http://schemas.microsoft.com/office/drawing/2014/main" id="{79589A43-82E6-27B8-8610-24ED0F76E330}"/>
              </a:ext>
            </a:extLst>
          </p:cNvPr>
          <p:cNvSpPr txBox="1"/>
          <p:nvPr/>
        </p:nvSpPr>
        <p:spPr>
          <a:xfrm>
            <a:off x="20957" y="3229644"/>
            <a:ext cx="34844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Scenario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Production Forest for Innovative Wood Products</a:t>
            </a:r>
          </a:p>
        </p:txBody>
      </p:sp>
      <p:pic>
        <p:nvPicPr>
          <p:cNvPr id="91" name="Picture 90" descr="A forest with trees in the background&#10;&#10;Description automatically generated with medium confidence">
            <a:extLst>
              <a:ext uri="{FF2B5EF4-FFF2-40B4-BE49-F238E27FC236}">
                <a16:creationId xmlns:a16="http://schemas.microsoft.com/office/drawing/2014/main" id="{989DAC51-CC1E-C7D0-34FC-59D957B11D5A}"/>
              </a:ext>
            </a:extLst>
          </p:cNvPr>
          <p:cNvPicPr>
            <a:picLocks noChangeAspect="1"/>
          </p:cNvPicPr>
          <p:nvPr/>
        </p:nvPicPr>
        <p:blipFill>
          <a:blip r:embed="rId10"/>
          <a:stretch>
            <a:fillRect/>
          </a:stretch>
        </p:blipFill>
        <p:spPr>
          <a:xfrm>
            <a:off x="475967" y="4850200"/>
            <a:ext cx="2167593" cy="1232908"/>
          </a:xfrm>
          <a:prstGeom prst="rect">
            <a:avLst/>
          </a:prstGeom>
        </p:spPr>
      </p:pic>
      <p:sp>
        <p:nvSpPr>
          <p:cNvPr id="92" name="TextBox 91">
            <a:extLst>
              <a:ext uri="{FF2B5EF4-FFF2-40B4-BE49-F238E27FC236}">
                <a16:creationId xmlns:a16="http://schemas.microsoft.com/office/drawing/2014/main" id="{4E7783F0-B24D-7520-9896-3717A388F043}"/>
              </a:ext>
            </a:extLst>
          </p:cNvPr>
          <p:cNvSpPr txBox="1"/>
          <p:nvPr/>
        </p:nvSpPr>
        <p:spPr>
          <a:xfrm>
            <a:off x="453473" y="5233439"/>
            <a:ext cx="2322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Forest mosaic</a:t>
            </a:r>
          </a:p>
        </p:txBody>
      </p:sp>
      <p:sp>
        <p:nvSpPr>
          <p:cNvPr id="12" name="Subtitle 11">
            <a:extLst>
              <a:ext uri="{FF2B5EF4-FFF2-40B4-BE49-F238E27FC236}">
                <a16:creationId xmlns:a16="http://schemas.microsoft.com/office/drawing/2014/main" id="{253EB551-D37A-BB81-D893-20AAF961D910}"/>
              </a:ext>
            </a:extLst>
          </p:cNvPr>
          <p:cNvSpPr>
            <a:spLocks noGrp="1"/>
          </p:cNvSpPr>
          <p:nvPr>
            <p:ph type="subTitle" idx="1"/>
          </p:nvPr>
        </p:nvSpPr>
        <p:spPr/>
        <p:txBody>
          <a:bodyPr/>
          <a:lstStyle/>
          <a:p>
            <a:endParaRPr lang="en-US" dirty="0"/>
          </a:p>
        </p:txBody>
      </p:sp>
      <p:sp>
        <p:nvSpPr>
          <p:cNvPr id="13" name="TextBox 12">
            <a:extLst>
              <a:ext uri="{FF2B5EF4-FFF2-40B4-BE49-F238E27FC236}">
                <a16:creationId xmlns:a16="http://schemas.microsoft.com/office/drawing/2014/main" id="{D9963742-3793-FE77-87B0-FC31D072F5B1}"/>
              </a:ext>
            </a:extLst>
          </p:cNvPr>
          <p:cNvSpPr txBox="1"/>
          <p:nvPr/>
        </p:nvSpPr>
        <p:spPr>
          <a:xfrm>
            <a:off x="5349120" y="1053093"/>
            <a:ext cx="5125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Scenario 1: Production Forest</a:t>
            </a:r>
          </a:p>
        </p:txBody>
      </p:sp>
      <p:sp>
        <p:nvSpPr>
          <p:cNvPr id="18" name="TextBox 17">
            <a:extLst>
              <a:ext uri="{FF2B5EF4-FFF2-40B4-BE49-F238E27FC236}">
                <a16:creationId xmlns:a16="http://schemas.microsoft.com/office/drawing/2014/main" id="{E42E48FE-A764-C764-0804-FAD41A052CCC}"/>
              </a:ext>
            </a:extLst>
          </p:cNvPr>
          <p:cNvSpPr txBox="1"/>
          <p:nvPr/>
        </p:nvSpPr>
        <p:spPr>
          <a:xfrm>
            <a:off x="782790" y="1034077"/>
            <a:ext cx="3337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dirty="0">
                <a:ln>
                  <a:noFill/>
                </a:ln>
                <a:solidFill>
                  <a:srgbClr val="286DC0"/>
                </a:solidFill>
                <a:effectLst/>
                <a:uLnTx/>
                <a:uFillTx/>
                <a:latin typeface="Arial" panose="020B0604020202020204"/>
                <a:ea typeface="+mn-ea"/>
                <a:cs typeface="+mn-cs"/>
              </a:rPr>
              <a:t>Baseline: Protection</a:t>
            </a:r>
          </a:p>
        </p:txBody>
      </p:sp>
      <p:pic>
        <p:nvPicPr>
          <p:cNvPr id="25" name="Picture 24" descr="A forest with trees in the background&#10;&#10;Description automatically generated with medium confidence">
            <a:extLst>
              <a:ext uri="{FF2B5EF4-FFF2-40B4-BE49-F238E27FC236}">
                <a16:creationId xmlns:a16="http://schemas.microsoft.com/office/drawing/2014/main" id="{EE66D098-ACA9-4F45-F08D-E0E8F7D9D27B}"/>
              </a:ext>
            </a:extLst>
          </p:cNvPr>
          <p:cNvPicPr>
            <a:picLocks noChangeAspect="1"/>
          </p:cNvPicPr>
          <p:nvPr/>
        </p:nvPicPr>
        <p:blipFill>
          <a:blip r:embed="rId10"/>
          <a:stretch>
            <a:fillRect/>
          </a:stretch>
        </p:blipFill>
        <p:spPr>
          <a:xfrm>
            <a:off x="6237524" y="1708560"/>
            <a:ext cx="2289153" cy="1232908"/>
          </a:xfrm>
          <a:prstGeom prst="rect">
            <a:avLst/>
          </a:prstGeom>
        </p:spPr>
      </p:pic>
      <p:sp>
        <p:nvSpPr>
          <p:cNvPr id="26" name="TextBox 25">
            <a:extLst>
              <a:ext uri="{FF2B5EF4-FFF2-40B4-BE49-F238E27FC236}">
                <a16:creationId xmlns:a16="http://schemas.microsoft.com/office/drawing/2014/main" id="{32FE68D7-8B5E-6B64-7931-E65331F9864C}"/>
              </a:ext>
            </a:extLst>
          </p:cNvPr>
          <p:cNvSpPr txBox="1"/>
          <p:nvPr/>
        </p:nvSpPr>
        <p:spPr>
          <a:xfrm>
            <a:off x="6204647" y="2053129"/>
            <a:ext cx="2322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Forest mosaic</a:t>
            </a:r>
          </a:p>
        </p:txBody>
      </p:sp>
      <p:pic>
        <p:nvPicPr>
          <p:cNvPr id="4" name="Picture 2" descr="Stickers for notes with paper clip on white background | Flickr">
            <a:extLst>
              <a:ext uri="{FF2B5EF4-FFF2-40B4-BE49-F238E27FC236}">
                <a16:creationId xmlns:a16="http://schemas.microsoft.com/office/drawing/2014/main" id="{42D83803-C562-5275-19A7-AF3FE011B0D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072" t="4715" r="14298" b="8653"/>
          <a:stretch/>
        </p:blipFill>
        <p:spPr bwMode="auto">
          <a:xfrm>
            <a:off x="11200356" y="2053129"/>
            <a:ext cx="681238" cy="60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70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3D54D339-C778-5A2F-B152-81C6F3574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DD6A34F0-4F29-4B30-9728-71C8B7739267}"/>
              </a:ext>
            </a:extLst>
          </p:cNvPr>
          <p:cNvPicPr>
            <a:picLocks noChangeAspect="1"/>
          </p:cNvPicPr>
          <p:nvPr/>
        </p:nvPicPr>
        <p:blipFill rotWithShape="1">
          <a:blip r:embed="rId2"/>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FB20920D-DD9B-4FE4-79C4-2D7DF4F3776F}"/>
              </a:ext>
            </a:extLst>
          </p:cNvPr>
          <p:cNvPicPr>
            <a:picLocks noChangeAspect="1"/>
          </p:cNvPicPr>
          <p:nvPr/>
        </p:nvPicPr>
        <p:blipFill rotWithShape="1">
          <a:blip r:embed="rId3"/>
          <a:srcRect r="36047" b="88216"/>
          <a:stretch/>
        </p:blipFill>
        <p:spPr>
          <a:xfrm>
            <a:off x="3254336" y="6034448"/>
            <a:ext cx="5356264" cy="1277119"/>
          </a:xfrm>
          <a:prstGeom prst="rect">
            <a:avLst/>
          </a:prstGeom>
        </p:spPr>
      </p:pic>
      <p:sp>
        <p:nvSpPr>
          <p:cNvPr id="9" name="TextBox 8">
            <a:extLst>
              <a:ext uri="{FF2B5EF4-FFF2-40B4-BE49-F238E27FC236}">
                <a16:creationId xmlns:a16="http://schemas.microsoft.com/office/drawing/2014/main" id="{F778A213-A84D-41E9-AE68-949F82DBCA16}"/>
              </a:ext>
            </a:extLst>
          </p:cNvPr>
          <p:cNvSpPr txBox="1"/>
          <p:nvPr/>
        </p:nvSpPr>
        <p:spPr>
          <a:xfrm>
            <a:off x="0" y="2529887"/>
            <a:ext cx="2769995"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Multi-Scale Life Cycle Modeling Framework</a:t>
            </a:r>
          </a:p>
        </p:txBody>
      </p:sp>
      <p:sp>
        <p:nvSpPr>
          <p:cNvPr id="20" name="TextBox 19">
            <a:extLst>
              <a:ext uri="{FF2B5EF4-FFF2-40B4-BE49-F238E27FC236}">
                <a16:creationId xmlns:a16="http://schemas.microsoft.com/office/drawing/2014/main" id="{BA72E8C0-89BA-68AF-CD25-3ACF54F039EA}"/>
              </a:ext>
            </a:extLst>
          </p:cNvPr>
          <p:cNvSpPr txBox="1"/>
          <p:nvPr/>
        </p:nvSpPr>
        <p:spPr>
          <a:xfrm>
            <a:off x="2514600" y="5945024"/>
            <a:ext cx="95789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Zhang, B., Lan K., Fan Y., Piotto D., Ashton, M., and Y. Yao* (2025). Innovative Reforestation Mosaics on Marginal Land in The Globally Important Mata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Atlântica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Biome Can Create Climate and Economic Co-Benefits. One Earth. 8 (5), 101306. DOI: https://doi.org/10.1016/j.oneear.2025.101306</a:t>
            </a:r>
          </a:p>
        </p:txBody>
      </p:sp>
      <p:pic>
        <p:nvPicPr>
          <p:cNvPr id="1026" name="Picture 2">
            <a:extLst>
              <a:ext uri="{FF2B5EF4-FFF2-40B4-BE49-F238E27FC236}">
                <a16:creationId xmlns:a16="http://schemas.microsoft.com/office/drawing/2014/main" id="{AE12B70E-AE64-5198-C0BA-1C1E5AC5C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24" y="1023772"/>
            <a:ext cx="9447112" cy="482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1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FCAB0-9C8F-09BB-774A-D2564AE45AD8}"/>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44028576-9AD0-A931-19EA-248D759405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531CCFEA-452C-23B3-880B-8E5F2DDB3220}"/>
              </a:ext>
            </a:extLst>
          </p:cNvPr>
          <p:cNvPicPr>
            <a:picLocks noChangeAspect="1"/>
          </p:cNvPicPr>
          <p:nvPr/>
        </p:nvPicPr>
        <p:blipFill rotWithShape="1">
          <a:blip r:embed="rId2"/>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F60A3D37-26C0-6EEE-8759-3B23C903049C}"/>
              </a:ext>
            </a:extLst>
          </p:cNvPr>
          <p:cNvPicPr>
            <a:picLocks noChangeAspect="1"/>
          </p:cNvPicPr>
          <p:nvPr/>
        </p:nvPicPr>
        <p:blipFill rotWithShape="1">
          <a:blip r:embed="rId3"/>
          <a:srcRect r="36047" b="88216"/>
          <a:stretch/>
        </p:blipFill>
        <p:spPr>
          <a:xfrm>
            <a:off x="3254336" y="6034448"/>
            <a:ext cx="5356264" cy="1277119"/>
          </a:xfrm>
          <a:prstGeom prst="rect">
            <a:avLst/>
          </a:prstGeom>
        </p:spPr>
      </p:pic>
      <p:sp>
        <p:nvSpPr>
          <p:cNvPr id="5" name="TextBox 4">
            <a:extLst>
              <a:ext uri="{FF2B5EF4-FFF2-40B4-BE49-F238E27FC236}">
                <a16:creationId xmlns:a16="http://schemas.microsoft.com/office/drawing/2014/main" id="{F8FD9E65-BD17-89A9-6EE9-E5AEC96055FA}"/>
              </a:ext>
            </a:extLst>
          </p:cNvPr>
          <p:cNvSpPr txBox="1"/>
          <p:nvPr/>
        </p:nvSpPr>
        <p:spPr>
          <a:xfrm>
            <a:off x="1272456" y="1105078"/>
            <a:ext cx="103945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Carbon Removal Potentials in the Future</a:t>
            </a:r>
          </a:p>
        </p:txBody>
      </p:sp>
      <p:sp>
        <p:nvSpPr>
          <p:cNvPr id="16" name="TextBox 15">
            <a:extLst>
              <a:ext uri="{FF2B5EF4-FFF2-40B4-BE49-F238E27FC236}">
                <a16:creationId xmlns:a16="http://schemas.microsoft.com/office/drawing/2014/main" id="{808AEA50-2721-4DEA-F7E2-46F654C0B441}"/>
              </a:ext>
            </a:extLst>
          </p:cNvPr>
          <p:cNvSpPr txBox="1"/>
          <p:nvPr/>
        </p:nvSpPr>
        <p:spPr>
          <a:xfrm>
            <a:off x="405426" y="5174336"/>
            <a:ext cx="730645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S1: 50% secondary regrowth + 50% </a:t>
            </a:r>
            <a:r>
              <a:rPr kumimoji="0" lang="en-US" sz="1600" b="0" i="1"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Eucalyptus</a:t>
            </a:r>
            <a:r>
              <a:rPr kumimoji="0" lang="en-US" sz="1600" b="0" i="0"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 plantation for pulp and paper, S2: 50% secondary regrowth + 50% short-rotation (12 years) </a:t>
            </a:r>
            <a:r>
              <a:rPr kumimoji="0" lang="en-US" sz="1600" b="0" i="1"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Eucalyptus</a:t>
            </a:r>
            <a:r>
              <a:rPr kumimoji="0" lang="en-US" sz="1600" b="0" i="0"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 plantation for CLT and biochar, S3: 50% secondary regrowth + 50% long-rotation (18 years) </a:t>
            </a:r>
            <a:r>
              <a:rPr kumimoji="0" lang="en-US" sz="1600" b="0" i="1"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Eucalyptus</a:t>
            </a:r>
            <a:r>
              <a:rPr kumimoji="0" lang="en-US" sz="1600" b="0" i="0"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 plantation for CLT and biochar). </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D78A7067-F8E0-2C55-AFC9-ED1334A00A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 b="71064"/>
          <a:stretch>
            <a:fillRect/>
          </a:stretch>
        </p:blipFill>
        <p:spPr bwMode="auto">
          <a:xfrm>
            <a:off x="763471" y="1685260"/>
            <a:ext cx="9781946" cy="33325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C59D9D-5C83-171B-F7ED-3C4FE45C6640}"/>
              </a:ext>
            </a:extLst>
          </p:cNvPr>
          <p:cNvSpPr txBox="1"/>
          <p:nvPr/>
        </p:nvSpPr>
        <p:spPr>
          <a:xfrm>
            <a:off x="7869377" y="5099061"/>
            <a:ext cx="40436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Zhang, B., Lan K., Fan Y., Piotto D., Ashton, M., and Y. Yao* (2025). Innovative Reforestation Mosaics on Marginal Land in The Globally Important Mata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Atlântica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Biome Can Create Climate and Economic Co-Benefits.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One Earth</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8 (5), 101306. DOI: https://doi.org/10.1016/j.oneear.2025.101306</a:t>
            </a:r>
          </a:p>
        </p:txBody>
      </p:sp>
    </p:spTree>
    <p:extLst>
      <p:ext uri="{BB962C8B-B14F-4D97-AF65-F5344CB8AC3E}">
        <p14:creationId xmlns:p14="http://schemas.microsoft.com/office/powerpoint/2010/main" val="326837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D9D93-CB88-A61A-F954-6756B8C145FB}"/>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6C98EA71-3660-06C4-C8E1-C3ABD7ACD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7584A9AA-1F3E-7122-32C5-C43ACF24858D}"/>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8C3E54A3-236D-3BE8-4F11-A71CA1D265C7}"/>
              </a:ext>
            </a:extLst>
          </p:cNvPr>
          <p:cNvPicPr>
            <a:picLocks noChangeAspect="1"/>
          </p:cNvPicPr>
          <p:nvPr/>
        </p:nvPicPr>
        <p:blipFill rotWithShape="1">
          <a:blip r:embed="rId4"/>
          <a:srcRect r="36047" b="88216"/>
          <a:stretch/>
        </p:blipFill>
        <p:spPr>
          <a:xfrm>
            <a:off x="3254336" y="6030984"/>
            <a:ext cx="5356264" cy="1277119"/>
          </a:xfrm>
          <a:prstGeom prst="rect">
            <a:avLst/>
          </a:prstGeom>
        </p:spPr>
      </p:pic>
      <p:sp>
        <p:nvSpPr>
          <p:cNvPr id="4" name="TextBox 3">
            <a:extLst>
              <a:ext uri="{FF2B5EF4-FFF2-40B4-BE49-F238E27FC236}">
                <a16:creationId xmlns:a16="http://schemas.microsoft.com/office/drawing/2014/main" id="{A965A88F-97CD-D97A-BF86-F44996929173}"/>
              </a:ext>
            </a:extLst>
          </p:cNvPr>
          <p:cNvSpPr txBox="1"/>
          <p:nvPr/>
        </p:nvSpPr>
        <p:spPr>
          <a:xfrm>
            <a:off x="1272456" y="894770"/>
            <a:ext cx="98434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Land Use Decisions Considering GHG Mitigation Only</a:t>
            </a:r>
          </a:p>
        </p:txBody>
      </p:sp>
      <p:pic>
        <p:nvPicPr>
          <p:cNvPr id="10" name="Picture 9" descr="A map of different colored areas&#10;&#10;Description automatically generated with medium confidence">
            <a:extLst>
              <a:ext uri="{FF2B5EF4-FFF2-40B4-BE49-F238E27FC236}">
                <a16:creationId xmlns:a16="http://schemas.microsoft.com/office/drawing/2014/main" id="{142A1CDD-675B-5CD4-10F0-949F33E7AF60}"/>
              </a:ext>
            </a:extLst>
          </p:cNvPr>
          <p:cNvPicPr>
            <a:picLocks noChangeAspect="1"/>
          </p:cNvPicPr>
          <p:nvPr/>
        </p:nvPicPr>
        <p:blipFill rotWithShape="1">
          <a:blip r:embed="rId5"/>
          <a:srcRect l="1965" t="95201" r="-1965" b="160"/>
          <a:stretch/>
        </p:blipFill>
        <p:spPr>
          <a:xfrm>
            <a:off x="50798" y="5014832"/>
            <a:ext cx="12141202" cy="385011"/>
          </a:xfrm>
          <a:prstGeom prst="rect">
            <a:avLst/>
          </a:prstGeom>
        </p:spPr>
      </p:pic>
      <p:sp>
        <p:nvSpPr>
          <p:cNvPr id="18" name="TextBox 17">
            <a:extLst>
              <a:ext uri="{FF2B5EF4-FFF2-40B4-BE49-F238E27FC236}">
                <a16:creationId xmlns:a16="http://schemas.microsoft.com/office/drawing/2014/main" id="{73E05BDB-2256-B830-A3BE-BA4FF554783E}"/>
              </a:ext>
            </a:extLst>
          </p:cNvPr>
          <p:cNvSpPr txBox="1"/>
          <p:nvPr/>
        </p:nvSpPr>
        <p:spPr>
          <a:xfrm>
            <a:off x="1367589" y="5399843"/>
            <a:ext cx="5743074"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DengXian" panose="02010600030101010101" pitchFamily="2" charset="-122"/>
                <a:cs typeface="Arial" panose="020B0604020202020204" pitchFamily="34" charset="0"/>
              </a:rPr>
              <a:t>Mapped allocation of land use decisions based on the highest GHG mitigation potential on a pixel of land</a:t>
            </a:r>
          </a:p>
        </p:txBody>
      </p:sp>
      <p:pic>
        <p:nvPicPr>
          <p:cNvPr id="3074" name="Picture 2">
            <a:extLst>
              <a:ext uri="{FF2B5EF4-FFF2-40B4-BE49-F238E27FC236}">
                <a16:creationId xmlns:a16="http://schemas.microsoft.com/office/drawing/2014/main" id="{8DF56CB6-64DD-DD87-B5DD-E7A5E575F3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2511"/>
          <a:stretch/>
        </p:blipFill>
        <p:spPr bwMode="auto">
          <a:xfrm>
            <a:off x="1012369" y="1475163"/>
            <a:ext cx="10341431" cy="339068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89DFF58B-9CA4-9A1D-1AB8-8279DFC6B5C2}"/>
              </a:ext>
            </a:extLst>
          </p:cNvPr>
          <p:cNvSpPr>
            <a:spLocks noGrp="1"/>
          </p:cNvSpPr>
          <p:nvPr>
            <p:ph type="subTitle" idx="1"/>
          </p:nvPr>
        </p:nvSpPr>
        <p:spPr/>
        <p:txBody>
          <a:bodyPr/>
          <a:lstStyle/>
          <a:p>
            <a:endParaRPr lang="en-US"/>
          </a:p>
        </p:txBody>
      </p:sp>
      <p:sp>
        <p:nvSpPr>
          <p:cNvPr id="9" name="TextBox 8">
            <a:extLst>
              <a:ext uri="{FF2B5EF4-FFF2-40B4-BE49-F238E27FC236}">
                <a16:creationId xmlns:a16="http://schemas.microsoft.com/office/drawing/2014/main" id="{ED79564C-69DA-D6BE-8A15-46391819CC99}"/>
              </a:ext>
            </a:extLst>
          </p:cNvPr>
          <p:cNvSpPr txBox="1"/>
          <p:nvPr/>
        </p:nvSpPr>
        <p:spPr>
          <a:xfrm>
            <a:off x="7504419" y="5467291"/>
            <a:ext cx="462012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Zhang, B., Lan K., Fan Y., Piotto D., Ashton, M., and Y. Yao* (2025). Innovative Reforestation Mosaics on Marginal Land in The Globally Important Mata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Atlântica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Biome Can Create Climate and Economic Co-Benefits.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One Earth</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8 (5), 101306. DOI: https://doi.org/10.1016/j.oneear.2025.101306</a:t>
            </a:r>
          </a:p>
        </p:txBody>
      </p:sp>
    </p:spTree>
    <p:extLst>
      <p:ext uri="{BB962C8B-B14F-4D97-AF65-F5344CB8AC3E}">
        <p14:creationId xmlns:p14="http://schemas.microsoft.com/office/powerpoint/2010/main" val="587398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003-ACA3-5073-EA6E-D9DA0BEB9ABC}"/>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E9271578-3C1C-B8BD-793D-55AD92C527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1635A1C9-E5AD-8BD9-EB75-9620B081D088}"/>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078D51CA-7C9A-91FF-924B-252B998E2129}"/>
              </a:ext>
            </a:extLst>
          </p:cNvPr>
          <p:cNvPicPr>
            <a:picLocks noChangeAspect="1"/>
          </p:cNvPicPr>
          <p:nvPr/>
        </p:nvPicPr>
        <p:blipFill rotWithShape="1">
          <a:blip r:embed="rId4"/>
          <a:srcRect r="36047" b="88216"/>
          <a:stretch/>
        </p:blipFill>
        <p:spPr>
          <a:xfrm>
            <a:off x="3254336" y="6030984"/>
            <a:ext cx="5356264" cy="1277119"/>
          </a:xfrm>
          <a:prstGeom prst="rect">
            <a:avLst/>
          </a:prstGeom>
        </p:spPr>
      </p:pic>
      <p:sp>
        <p:nvSpPr>
          <p:cNvPr id="4" name="TextBox 3">
            <a:extLst>
              <a:ext uri="{FF2B5EF4-FFF2-40B4-BE49-F238E27FC236}">
                <a16:creationId xmlns:a16="http://schemas.microsoft.com/office/drawing/2014/main" id="{A6658335-E3E0-08C8-A653-77086CC192A7}"/>
              </a:ext>
            </a:extLst>
          </p:cNvPr>
          <p:cNvSpPr txBox="1"/>
          <p:nvPr/>
        </p:nvSpPr>
        <p:spPr>
          <a:xfrm>
            <a:off x="1272456" y="928489"/>
            <a:ext cx="98434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Economic Feasibility</a:t>
            </a:r>
          </a:p>
        </p:txBody>
      </p:sp>
      <p:pic>
        <p:nvPicPr>
          <p:cNvPr id="6146" name="Picture 2">
            <a:extLst>
              <a:ext uri="{FF2B5EF4-FFF2-40B4-BE49-F238E27FC236}">
                <a16:creationId xmlns:a16="http://schemas.microsoft.com/office/drawing/2014/main" id="{45102C7C-CEE8-C132-AD65-EBD3DF9B8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69" y="1431325"/>
            <a:ext cx="5805500" cy="4316654"/>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E8BC9DA2-1B71-BA73-FF90-C758F62546AB}"/>
              </a:ext>
            </a:extLst>
          </p:cNvPr>
          <p:cNvSpPr>
            <a:spLocks noGrp="1"/>
          </p:cNvSpPr>
          <p:nvPr>
            <p:ph type="subTitle" idx="1"/>
          </p:nvPr>
        </p:nvSpPr>
        <p:spPr/>
        <p:txBody>
          <a:bodyPr/>
          <a:lstStyle/>
          <a:p>
            <a:endParaRPr lang="en-US"/>
          </a:p>
        </p:txBody>
      </p:sp>
      <p:sp>
        <p:nvSpPr>
          <p:cNvPr id="9" name="TextBox 8">
            <a:extLst>
              <a:ext uri="{FF2B5EF4-FFF2-40B4-BE49-F238E27FC236}">
                <a16:creationId xmlns:a16="http://schemas.microsoft.com/office/drawing/2014/main" id="{C1DF497A-183F-7D74-62A8-7EF2F76B6E59}"/>
              </a:ext>
            </a:extLst>
          </p:cNvPr>
          <p:cNvSpPr txBox="1"/>
          <p:nvPr/>
        </p:nvSpPr>
        <p:spPr>
          <a:xfrm>
            <a:off x="2514600" y="5910292"/>
            <a:ext cx="957893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Zhang, B., Lan K., Fan Y., Piotto D., Ashton, M., and Y. Yao* (2025). Innovative Reforestation Mosaics on Marginal Land in The Globally Important Mata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Atlântica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Biome Can Create Climate and Economic Co-Benefits.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One Earth</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8 (5), 101306. DOI: https://doi.org/10.1016/j.oneear.2025.101306</a:t>
            </a:r>
          </a:p>
        </p:txBody>
      </p:sp>
    </p:spTree>
    <p:extLst>
      <p:ext uri="{BB962C8B-B14F-4D97-AF65-F5344CB8AC3E}">
        <p14:creationId xmlns:p14="http://schemas.microsoft.com/office/powerpoint/2010/main" val="2035934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B5AE8-44C4-1252-AE5F-376F65150BF8}"/>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E567B186-905B-6B0E-714E-B1638ABF0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A2E8-5A85-3747-9112-C6C14DE114D9}" type="slidenum">
              <a:rPr kumimoji="0" lang="en-US" sz="1100" b="0" i="0" u="none" strike="noStrike" kern="1200" cap="none" spc="0" normalizeH="0" baseline="0" noProof="0" smtClean="0">
                <a:ln>
                  <a:noFill/>
                </a:ln>
                <a:solidFill>
                  <a:srgbClr val="978D85"/>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srgbClr val="978D85"/>
              </a:solidFill>
              <a:effectLst/>
              <a:uLnTx/>
              <a:uFillTx/>
              <a:latin typeface="Arial" panose="020B060402020202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B48EF39D-B3C5-AE5A-EECF-53C24A9254E6}"/>
              </a:ext>
            </a:extLst>
          </p:cNvPr>
          <p:cNvPicPr>
            <a:picLocks noChangeAspect="1"/>
          </p:cNvPicPr>
          <p:nvPr/>
        </p:nvPicPr>
        <p:blipFill rotWithShape="1">
          <a:blip r:embed="rId3"/>
          <a:srcRect l="6561" t="13060" b="26342"/>
          <a:stretch/>
        </p:blipFill>
        <p:spPr>
          <a:xfrm>
            <a:off x="67455" y="6164902"/>
            <a:ext cx="2410003" cy="636105"/>
          </a:xfrm>
          <a:prstGeom prst="rect">
            <a:avLst/>
          </a:prstGeom>
        </p:spPr>
      </p:pic>
      <p:pic>
        <p:nvPicPr>
          <p:cNvPr id="2" name="Picture 1">
            <a:extLst>
              <a:ext uri="{FF2B5EF4-FFF2-40B4-BE49-F238E27FC236}">
                <a16:creationId xmlns:a16="http://schemas.microsoft.com/office/drawing/2014/main" id="{2A9ACCC9-8EAA-B1C3-554B-408C168645B0}"/>
              </a:ext>
            </a:extLst>
          </p:cNvPr>
          <p:cNvPicPr>
            <a:picLocks noChangeAspect="1"/>
          </p:cNvPicPr>
          <p:nvPr/>
        </p:nvPicPr>
        <p:blipFill rotWithShape="1">
          <a:blip r:embed="rId4"/>
          <a:srcRect r="36047" b="88216"/>
          <a:stretch/>
        </p:blipFill>
        <p:spPr>
          <a:xfrm>
            <a:off x="3254336" y="6030984"/>
            <a:ext cx="5356264" cy="1277119"/>
          </a:xfrm>
          <a:prstGeom prst="rect">
            <a:avLst/>
          </a:prstGeom>
        </p:spPr>
      </p:pic>
      <p:sp>
        <p:nvSpPr>
          <p:cNvPr id="4" name="TextBox 3">
            <a:extLst>
              <a:ext uri="{FF2B5EF4-FFF2-40B4-BE49-F238E27FC236}">
                <a16:creationId xmlns:a16="http://schemas.microsoft.com/office/drawing/2014/main" id="{F545D479-8406-607D-A76C-09D1AD80DD36}"/>
              </a:ext>
            </a:extLst>
          </p:cNvPr>
          <p:cNvSpPr txBox="1"/>
          <p:nvPr/>
        </p:nvSpPr>
        <p:spPr>
          <a:xfrm>
            <a:off x="877859" y="869494"/>
            <a:ext cx="98434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Economic Feasibility</a:t>
            </a:r>
          </a:p>
        </p:txBody>
      </p:sp>
      <p:pic>
        <p:nvPicPr>
          <p:cNvPr id="6146" name="Picture 2">
            <a:extLst>
              <a:ext uri="{FF2B5EF4-FFF2-40B4-BE49-F238E27FC236}">
                <a16:creationId xmlns:a16="http://schemas.microsoft.com/office/drawing/2014/main" id="{DDE763E8-E6BF-7017-AF51-F33E6FCEE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69" y="1431325"/>
            <a:ext cx="5805500" cy="4316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different colored areas&#10;&#10;Description automatically generated with medium confidence">
            <a:extLst>
              <a:ext uri="{FF2B5EF4-FFF2-40B4-BE49-F238E27FC236}">
                <a16:creationId xmlns:a16="http://schemas.microsoft.com/office/drawing/2014/main" id="{7D09FE24-AB17-5E99-4469-FA8D87F12043}"/>
              </a:ext>
            </a:extLst>
          </p:cNvPr>
          <p:cNvPicPr>
            <a:picLocks noChangeAspect="1"/>
          </p:cNvPicPr>
          <p:nvPr/>
        </p:nvPicPr>
        <p:blipFill rotWithShape="1">
          <a:blip r:embed="rId6"/>
          <a:srcRect l="1248" t="47384" r="49006" b="5514"/>
          <a:stretch/>
        </p:blipFill>
        <p:spPr>
          <a:xfrm>
            <a:off x="6194319" y="1431325"/>
            <a:ext cx="5899054" cy="3709140"/>
          </a:xfrm>
          <a:prstGeom prst="rect">
            <a:avLst/>
          </a:prstGeom>
        </p:spPr>
      </p:pic>
      <p:pic>
        <p:nvPicPr>
          <p:cNvPr id="6" name="Picture 5" descr="A map of different colored areas&#10;&#10;Description automatically generated with medium confidence">
            <a:extLst>
              <a:ext uri="{FF2B5EF4-FFF2-40B4-BE49-F238E27FC236}">
                <a16:creationId xmlns:a16="http://schemas.microsoft.com/office/drawing/2014/main" id="{4884FD4A-4ECD-C3D0-430E-F3C07F779724}"/>
              </a:ext>
            </a:extLst>
          </p:cNvPr>
          <p:cNvPicPr>
            <a:picLocks noChangeAspect="1"/>
          </p:cNvPicPr>
          <p:nvPr/>
        </p:nvPicPr>
        <p:blipFill rotWithShape="1">
          <a:blip r:embed="rId6"/>
          <a:srcRect l="1965" t="95201" r="37323" b="1320"/>
          <a:stretch/>
        </p:blipFill>
        <p:spPr>
          <a:xfrm>
            <a:off x="5443209" y="5216934"/>
            <a:ext cx="6571340" cy="257451"/>
          </a:xfrm>
          <a:prstGeom prst="rect">
            <a:avLst/>
          </a:prstGeom>
        </p:spPr>
      </p:pic>
      <p:pic>
        <p:nvPicPr>
          <p:cNvPr id="9" name="Picture 8" descr="A map of different colored areas&#10;&#10;Description automatically generated with medium confidence">
            <a:extLst>
              <a:ext uri="{FF2B5EF4-FFF2-40B4-BE49-F238E27FC236}">
                <a16:creationId xmlns:a16="http://schemas.microsoft.com/office/drawing/2014/main" id="{DEC2DDE3-F49C-EE92-996E-5E8CBB88FB52}"/>
              </a:ext>
            </a:extLst>
          </p:cNvPr>
          <p:cNvPicPr>
            <a:picLocks noChangeAspect="1"/>
          </p:cNvPicPr>
          <p:nvPr/>
        </p:nvPicPr>
        <p:blipFill rotWithShape="1">
          <a:blip r:embed="rId6"/>
          <a:srcRect l="62971" t="95216" r="4156" b="143"/>
          <a:stretch/>
        </p:blipFill>
        <p:spPr>
          <a:xfrm>
            <a:off x="8623702" y="5550121"/>
            <a:ext cx="3559154" cy="325600"/>
          </a:xfrm>
          <a:prstGeom prst="rect">
            <a:avLst/>
          </a:prstGeom>
        </p:spPr>
      </p:pic>
      <p:sp>
        <p:nvSpPr>
          <p:cNvPr id="11" name="TextBox 10">
            <a:extLst>
              <a:ext uri="{FF2B5EF4-FFF2-40B4-BE49-F238E27FC236}">
                <a16:creationId xmlns:a16="http://schemas.microsoft.com/office/drawing/2014/main" id="{099118C9-3F4B-8AF5-31F7-33C982D8C6DC}"/>
              </a:ext>
            </a:extLst>
          </p:cNvPr>
          <p:cNvSpPr txBox="1"/>
          <p:nvPr/>
        </p:nvSpPr>
        <p:spPr>
          <a:xfrm>
            <a:off x="7674102" y="1131104"/>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Different Land Use Decisions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6D3688D-6428-0BCB-75D1-6E16A0BC157B}"/>
              </a:ext>
            </a:extLst>
          </p:cNvPr>
          <p:cNvSpPr txBox="1"/>
          <p:nvPr/>
        </p:nvSpPr>
        <p:spPr>
          <a:xfrm>
            <a:off x="2514600" y="5910292"/>
            <a:ext cx="957893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Zhang, B., Lan K., Fan Y., Piotto D., Ashton, M., and Y. Yao* (2025). Innovative Reforestation Mosaics on Marginal Land in The Globally Important Mata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Atlântica</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Biome Can Create Climate and Economic Co-Benefits.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One Earth</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8 (5), 101306. DOI: https://doi.org/10.1016/j.oneear.2025.101306</a:t>
            </a:r>
          </a:p>
        </p:txBody>
      </p:sp>
    </p:spTree>
    <p:extLst>
      <p:ext uri="{BB962C8B-B14F-4D97-AF65-F5344CB8AC3E}">
        <p14:creationId xmlns:p14="http://schemas.microsoft.com/office/powerpoint/2010/main" val="310642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1BA6-703F-148F-2277-0414CDC876E9}"/>
              </a:ext>
            </a:extLst>
          </p:cNvPr>
          <p:cNvSpPr>
            <a:spLocks noGrp="1"/>
          </p:cNvSpPr>
          <p:nvPr>
            <p:ph type="ctrTitle"/>
          </p:nvPr>
        </p:nvSpPr>
        <p:spPr>
          <a:xfrm>
            <a:off x="477398" y="2947375"/>
            <a:ext cx="11237204" cy="1470025"/>
          </a:xfrm>
        </p:spPr>
        <p:txBody>
          <a:bodyPr/>
          <a:lstStyle/>
          <a:p>
            <a:pPr algn="ctr"/>
            <a:r>
              <a:rPr lang="en-US" dirty="0"/>
              <a:t>Global Environmental Consequences of </a:t>
            </a:r>
            <a:br>
              <a:rPr lang="en-US" dirty="0"/>
            </a:br>
            <a:r>
              <a:rPr lang="en-US" dirty="0"/>
              <a:t>Wood Utilization? </a:t>
            </a:r>
          </a:p>
        </p:txBody>
      </p:sp>
    </p:spTree>
    <p:extLst>
      <p:ext uri="{BB962C8B-B14F-4D97-AF65-F5344CB8AC3E}">
        <p14:creationId xmlns:p14="http://schemas.microsoft.com/office/powerpoint/2010/main" val="2545302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EC400D-D2F5-199C-567C-4ED469B1CD8C}"/>
              </a:ext>
            </a:extLst>
          </p:cNvPr>
          <p:cNvPicPr>
            <a:picLocks noChangeAspect="1"/>
          </p:cNvPicPr>
          <p:nvPr/>
        </p:nvPicPr>
        <p:blipFill rotWithShape="1">
          <a:blip r:embed="rId3"/>
          <a:srcRect r="23360"/>
          <a:stretch/>
        </p:blipFill>
        <p:spPr>
          <a:xfrm>
            <a:off x="743868" y="1333174"/>
            <a:ext cx="3100163" cy="2265261"/>
          </a:xfrm>
          <a:prstGeom prst="rect">
            <a:avLst/>
          </a:prstGeom>
        </p:spPr>
      </p:pic>
      <p:pic>
        <p:nvPicPr>
          <p:cNvPr id="8" name="Picture 7">
            <a:extLst>
              <a:ext uri="{FF2B5EF4-FFF2-40B4-BE49-F238E27FC236}">
                <a16:creationId xmlns:a16="http://schemas.microsoft.com/office/drawing/2014/main" id="{3CA78BBA-8206-F2A4-CED1-429E1A73525E}"/>
              </a:ext>
            </a:extLst>
          </p:cNvPr>
          <p:cNvPicPr>
            <a:picLocks noChangeAspect="1"/>
          </p:cNvPicPr>
          <p:nvPr/>
        </p:nvPicPr>
        <p:blipFill>
          <a:blip r:embed="rId4"/>
          <a:stretch>
            <a:fillRect/>
          </a:stretch>
        </p:blipFill>
        <p:spPr>
          <a:xfrm>
            <a:off x="4374031" y="2754265"/>
            <a:ext cx="2236975" cy="3098840"/>
          </a:xfrm>
          <a:prstGeom prst="rect">
            <a:avLst/>
          </a:prstGeom>
        </p:spPr>
      </p:pic>
      <p:sp>
        <p:nvSpPr>
          <p:cNvPr id="9" name="TextBox 8">
            <a:extLst>
              <a:ext uri="{FF2B5EF4-FFF2-40B4-BE49-F238E27FC236}">
                <a16:creationId xmlns:a16="http://schemas.microsoft.com/office/drawing/2014/main" id="{CA929FAC-03FF-8F73-290C-F962DCA6F11C}"/>
              </a:ext>
            </a:extLst>
          </p:cNvPr>
          <p:cNvSpPr txBox="1"/>
          <p:nvPr/>
        </p:nvSpPr>
        <p:spPr>
          <a:xfrm>
            <a:off x="129069" y="6596390"/>
            <a:ext cx="884254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CLT Photo: https://www.usda.gov/media/blog/2018/03/30/blast-testing-shows-clt-can-take-heat</a:t>
            </a:r>
          </a:p>
        </p:txBody>
      </p:sp>
      <p:sp>
        <p:nvSpPr>
          <p:cNvPr id="10" name="Arrow: Curved Left 8">
            <a:extLst>
              <a:ext uri="{FF2B5EF4-FFF2-40B4-BE49-F238E27FC236}">
                <a16:creationId xmlns:a16="http://schemas.microsoft.com/office/drawing/2014/main" id="{0064435D-FA45-5B98-9617-EF7CB86F9C71}"/>
              </a:ext>
            </a:extLst>
          </p:cNvPr>
          <p:cNvSpPr/>
          <p:nvPr/>
        </p:nvSpPr>
        <p:spPr>
          <a:xfrm rot="19084946">
            <a:off x="4283748" y="1158178"/>
            <a:ext cx="964505" cy="2234551"/>
          </a:xfrm>
          <a:prstGeom prst="curvedLeftArrow">
            <a:avLst>
              <a:gd name="adj1" fmla="val 25000"/>
              <a:gd name="adj2" fmla="val 3720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Arrow: Curved Left 11">
            <a:extLst>
              <a:ext uri="{FF2B5EF4-FFF2-40B4-BE49-F238E27FC236}">
                <a16:creationId xmlns:a16="http://schemas.microsoft.com/office/drawing/2014/main" id="{E996F9AD-9639-E90D-14DE-BCD3C897BC24}"/>
              </a:ext>
            </a:extLst>
          </p:cNvPr>
          <p:cNvSpPr/>
          <p:nvPr/>
        </p:nvSpPr>
        <p:spPr>
          <a:xfrm rot="8047785">
            <a:off x="2518279" y="3403802"/>
            <a:ext cx="964505" cy="2445337"/>
          </a:xfrm>
          <a:prstGeom prst="curvedLeftArrow">
            <a:avLst>
              <a:gd name="adj1" fmla="val 25000"/>
              <a:gd name="adj2" fmla="val 3720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A1A51705-2EB2-7480-1613-0B82FEF9B704}"/>
              </a:ext>
            </a:extLst>
          </p:cNvPr>
          <p:cNvPicPr>
            <a:picLocks noChangeAspect="1"/>
          </p:cNvPicPr>
          <p:nvPr/>
        </p:nvPicPr>
        <p:blipFill>
          <a:blip r:embed="rId5"/>
          <a:stretch>
            <a:fillRect/>
          </a:stretch>
        </p:blipFill>
        <p:spPr>
          <a:xfrm>
            <a:off x="736798" y="4833510"/>
            <a:ext cx="1780467" cy="1237507"/>
          </a:xfrm>
          <a:prstGeom prst="rect">
            <a:avLst/>
          </a:prstGeom>
        </p:spPr>
      </p:pic>
      <p:sp>
        <p:nvSpPr>
          <p:cNvPr id="12" name="TextBox 11">
            <a:extLst>
              <a:ext uri="{FF2B5EF4-FFF2-40B4-BE49-F238E27FC236}">
                <a16:creationId xmlns:a16="http://schemas.microsoft.com/office/drawing/2014/main" id="{37EFAAB7-B24D-3B18-E576-4B57010B460A}"/>
              </a:ext>
            </a:extLst>
          </p:cNvPr>
          <p:cNvSpPr txBox="1"/>
          <p:nvPr/>
        </p:nvSpPr>
        <p:spPr>
          <a:xfrm>
            <a:off x="2359807" y="5555757"/>
            <a:ext cx="26018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Other wood products?</a:t>
            </a:r>
          </a:p>
        </p:txBody>
      </p:sp>
      <p:sp>
        <p:nvSpPr>
          <p:cNvPr id="13" name="TextBox 12">
            <a:extLst>
              <a:ext uri="{FF2B5EF4-FFF2-40B4-BE49-F238E27FC236}">
                <a16:creationId xmlns:a16="http://schemas.microsoft.com/office/drawing/2014/main" id="{08BC9644-977D-ED9C-5434-4C1BF7CE8D75}"/>
              </a:ext>
            </a:extLst>
          </p:cNvPr>
          <p:cNvSpPr txBox="1"/>
          <p:nvPr/>
        </p:nvSpPr>
        <p:spPr>
          <a:xfrm>
            <a:off x="7405140" y="930294"/>
            <a:ext cx="4392119" cy="563231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Will the increased reliance on wood harvests decrease the carbon stored in global forests?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How does the new use of wood affect the traditional wood use and corresponding carbon pools?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What are net carbon consequences across the life cycle of forests and all products?</a:t>
            </a:r>
          </a:p>
        </p:txBody>
      </p:sp>
    </p:spTree>
    <p:extLst>
      <p:ext uri="{BB962C8B-B14F-4D97-AF65-F5344CB8AC3E}">
        <p14:creationId xmlns:p14="http://schemas.microsoft.com/office/powerpoint/2010/main" val="1896457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E4D7-110B-A83D-1425-75E70CF1F8D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732C4B1-16C8-8991-8908-A283347C8B09}"/>
              </a:ext>
            </a:extLst>
          </p:cNvPr>
          <p:cNvSpPr>
            <a:spLocks noGrp="1"/>
          </p:cNvSpPr>
          <p:nvPr>
            <p:ph type="subTitle" idx="1"/>
          </p:nvPr>
        </p:nvSpPr>
        <p:spPr/>
        <p:txBody>
          <a:bodyPr/>
          <a:lstStyle/>
          <a:p>
            <a:endParaRPr lang="en-US"/>
          </a:p>
        </p:txBody>
      </p:sp>
      <p:pic>
        <p:nvPicPr>
          <p:cNvPr id="4098" name="Picture 2" descr="Fig. 1: The system boundary and carbon flows of the modeling framework.">
            <a:extLst>
              <a:ext uri="{FF2B5EF4-FFF2-40B4-BE49-F238E27FC236}">
                <a16:creationId xmlns:a16="http://schemas.microsoft.com/office/drawing/2014/main" id="{2E110AE5-3469-E0E3-2F6A-AC7FA32EA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744" y="1562046"/>
            <a:ext cx="9392123" cy="4929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ACCF27-D977-C411-2F04-8AAD203FF44D}"/>
              </a:ext>
            </a:extLst>
          </p:cNvPr>
          <p:cNvSpPr txBox="1"/>
          <p:nvPr/>
        </p:nvSpPr>
        <p:spPr>
          <a:xfrm>
            <a:off x="630521" y="6491688"/>
            <a:ext cx="109309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Lan, K., Favero, A., </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Yao, Y.*,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Mendelsohn, R.* and Wang, H (2025). Global Land and Carbon Consequences of Mass Timber Products. </a:t>
            </a:r>
            <a:r>
              <a:rPr kumimoji="0" lang="en-US" sz="1100" b="1" i="1" u="none" strike="noStrike" kern="1200" cap="none" spc="0" normalizeH="0" baseline="0" noProof="0" dirty="0">
                <a:ln>
                  <a:noFill/>
                </a:ln>
                <a:solidFill>
                  <a:srgbClr val="000000"/>
                </a:solidFill>
                <a:effectLst/>
                <a:uLnTx/>
                <a:uFillTx/>
                <a:latin typeface="Arial" panose="020B0604020202020204"/>
                <a:ea typeface="+mn-ea"/>
                <a:cs typeface="+mn-cs"/>
              </a:rPr>
              <a:t>Nature Communications</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16, 4864. https://doi.org/10.1038/s41467-025-60245-y</a:t>
            </a:r>
          </a:p>
        </p:txBody>
      </p:sp>
      <p:sp>
        <p:nvSpPr>
          <p:cNvPr id="5" name="Title 1">
            <a:extLst>
              <a:ext uri="{FF2B5EF4-FFF2-40B4-BE49-F238E27FC236}">
                <a16:creationId xmlns:a16="http://schemas.microsoft.com/office/drawing/2014/main" id="{73254C8B-F22E-1EAF-D373-42BA6CE5E717}"/>
              </a:ext>
            </a:extLst>
          </p:cNvPr>
          <p:cNvSpPr txBox="1">
            <a:spLocks/>
          </p:cNvSpPr>
          <p:nvPr/>
        </p:nvSpPr>
        <p:spPr>
          <a:xfrm>
            <a:off x="3940562" y="840912"/>
            <a:ext cx="8102007" cy="1470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Times New Roman" panose="02020603050405020304"/>
                <a:ea typeface="+mj-ea"/>
                <a:cs typeface="+mj-cs"/>
              </a:rPr>
              <a:t>Research Methods</a:t>
            </a:r>
            <a:endParaRPr kumimoji="0" lang="en-US" sz="4000" b="0" i="0" u="none" strike="noStrike" kern="1200" cap="none" spc="0" normalizeH="0" baseline="0" noProof="0" dirty="0">
              <a:ln>
                <a:noFill/>
              </a:ln>
              <a:solidFill>
                <a:srgbClr val="000000"/>
              </a:solidFill>
              <a:effectLst/>
              <a:uLnTx/>
              <a:uFillTx/>
              <a:latin typeface="Times New Roman" panose="02020603050405020304"/>
              <a:ea typeface="+mj-ea"/>
              <a:cs typeface="+mj-cs"/>
            </a:endParaRPr>
          </a:p>
        </p:txBody>
      </p:sp>
    </p:spTree>
    <p:extLst>
      <p:ext uri="{BB962C8B-B14F-4D97-AF65-F5344CB8AC3E}">
        <p14:creationId xmlns:p14="http://schemas.microsoft.com/office/powerpoint/2010/main" val="2187367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FBAE3-9BA1-19C0-AD81-4A7C1178DC1B}"/>
              </a:ext>
            </a:extLst>
          </p:cNvPr>
          <p:cNvPicPr>
            <a:picLocks noChangeAspect="1"/>
          </p:cNvPicPr>
          <p:nvPr/>
        </p:nvPicPr>
        <p:blipFill>
          <a:blip r:embed="rId3"/>
          <a:srcRect l="49752"/>
          <a:stretch>
            <a:fillRect/>
          </a:stretch>
        </p:blipFill>
        <p:spPr>
          <a:xfrm>
            <a:off x="939800" y="1214718"/>
            <a:ext cx="9180734" cy="5334710"/>
          </a:xfrm>
          <a:prstGeom prst="rect">
            <a:avLst/>
          </a:prstGeom>
        </p:spPr>
      </p:pic>
      <p:sp>
        <p:nvSpPr>
          <p:cNvPr id="4" name="Text Placeholder 4">
            <a:extLst>
              <a:ext uri="{FF2B5EF4-FFF2-40B4-BE49-F238E27FC236}">
                <a16:creationId xmlns:a16="http://schemas.microsoft.com/office/drawing/2014/main" id="{52557BC8-E841-D376-7F85-0CC5F39E94A5}"/>
              </a:ext>
            </a:extLst>
          </p:cNvPr>
          <p:cNvSpPr txBox="1">
            <a:spLocks/>
          </p:cNvSpPr>
          <p:nvPr/>
        </p:nvSpPr>
        <p:spPr>
          <a:xfrm>
            <a:off x="5016565" y="1081310"/>
            <a:ext cx="6577393" cy="78929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6000" b="0" i="0" kern="1200">
                <a:solidFill>
                  <a:srgbClr val="1D376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D3768"/>
                </a:solidFill>
                <a:effectLst/>
                <a:uLnTx/>
                <a:uFillTx/>
                <a:latin typeface="Times New Roman" panose="02020603050405020304"/>
                <a:ea typeface="+mn-ea"/>
                <a:cs typeface="+mn-cs"/>
              </a:rPr>
              <a:t>Total GHG Emissions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D3768"/>
                </a:solidFill>
                <a:effectLst/>
                <a:uLnTx/>
                <a:uFillTx/>
                <a:latin typeface="Times New Roman" panose="02020603050405020304"/>
                <a:ea typeface="+mn-ea"/>
                <a:cs typeface="+mn-cs"/>
              </a:rPr>
              <a:t>Compared to Business-as-Usual Baseline</a:t>
            </a:r>
          </a:p>
        </p:txBody>
      </p:sp>
      <p:pic>
        <p:nvPicPr>
          <p:cNvPr id="5" name="Picture 4">
            <a:extLst>
              <a:ext uri="{FF2B5EF4-FFF2-40B4-BE49-F238E27FC236}">
                <a16:creationId xmlns:a16="http://schemas.microsoft.com/office/drawing/2014/main" id="{D54550A6-8069-30AE-81A4-7F832A25A150}"/>
              </a:ext>
            </a:extLst>
          </p:cNvPr>
          <p:cNvPicPr>
            <a:picLocks noChangeAspect="1"/>
          </p:cNvPicPr>
          <p:nvPr/>
        </p:nvPicPr>
        <p:blipFill>
          <a:blip r:embed="rId3"/>
          <a:srcRect l="-1169" r="95915"/>
          <a:stretch>
            <a:fillRect/>
          </a:stretch>
        </p:blipFill>
        <p:spPr>
          <a:xfrm>
            <a:off x="0" y="1214718"/>
            <a:ext cx="959992" cy="5334710"/>
          </a:xfrm>
          <a:prstGeom prst="rect">
            <a:avLst/>
          </a:prstGeom>
        </p:spPr>
      </p:pic>
      <p:sp>
        <p:nvSpPr>
          <p:cNvPr id="6" name="Rectangle 5">
            <a:extLst>
              <a:ext uri="{FF2B5EF4-FFF2-40B4-BE49-F238E27FC236}">
                <a16:creationId xmlns:a16="http://schemas.microsoft.com/office/drawing/2014/main" id="{47083F01-EFEC-14FF-3ACA-31092800ECBA}"/>
              </a:ext>
            </a:extLst>
          </p:cNvPr>
          <p:cNvSpPr/>
          <p:nvPr/>
        </p:nvSpPr>
        <p:spPr>
          <a:xfrm>
            <a:off x="192505" y="1214718"/>
            <a:ext cx="192506" cy="2651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EDF7BB6-53C5-7FD6-97C8-C10FB778875E}"/>
              </a:ext>
            </a:extLst>
          </p:cNvPr>
          <p:cNvSpPr txBox="1"/>
          <p:nvPr/>
        </p:nvSpPr>
        <p:spPr>
          <a:xfrm>
            <a:off x="5194066" y="5963417"/>
            <a:ext cx="65773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Lan, K., Favero, A., Yao, Y.*, Mendelsohn, R.* and Wang, H (2025). Global Land and Carbon Consequences of Mass Timber Products.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Nature Communications</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16, 4864. https://doi.org/10.1038/s41467-025-60245-y</a:t>
            </a:r>
          </a:p>
        </p:txBody>
      </p:sp>
    </p:spTree>
    <p:extLst>
      <p:ext uri="{BB962C8B-B14F-4D97-AF65-F5344CB8AC3E}">
        <p14:creationId xmlns:p14="http://schemas.microsoft.com/office/powerpoint/2010/main" val="320935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F131-3073-6F1E-4BC9-D1F92DE8BBB8}"/>
            </a:ext>
          </a:extLst>
        </p:cNvPr>
        <p:cNvGrpSpPr/>
        <p:nvPr/>
      </p:nvGrpSpPr>
      <p:grpSpPr>
        <a:xfrm>
          <a:off x="0" y="0"/>
          <a:ext cx="0" cy="0"/>
          <a:chOff x="0" y="0"/>
          <a:chExt cx="0" cy="0"/>
        </a:xfrm>
      </p:grpSpPr>
      <p:sp>
        <p:nvSpPr>
          <p:cNvPr id="2" name="Google Shape;248;p10">
            <a:extLst>
              <a:ext uri="{FF2B5EF4-FFF2-40B4-BE49-F238E27FC236}">
                <a16:creationId xmlns:a16="http://schemas.microsoft.com/office/drawing/2014/main" id="{F793DC49-5540-012D-1E08-B9553DD54C8C}"/>
              </a:ext>
            </a:extLst>
          </p:cNvPr>
          <p:cNvSpPr/>
          <p:nvPr/>
        </p:nvSpPr>
        <p:spPr>
          <a:xfrm>
            <a:off x="0" y="1"/>
            <a:ext cx="12192000" cy="108065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D21A3E4B-A122-1D07-E278-EEA6E8CA59FF}"/>
              </a:ext>
            </a:extLst>
          </p:cNvPr>
          <p:cNvSpPr txBox="1"/>
          <p:nvPr/>
        </p:nvSpPr>
        <p:spPr>
          <a:xfrm>
            <a:off x="595836" y="183643"/>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Example 3: Recent effort at the global scale</a:t>
            </a:r>
            <a:endParaRPr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E798834-7A2D-522A-A591-65FFD819775D}"/>
              </a:ext>
            </a:extLst>
          </p:cNvPr>
          <p:cNvSpPr txBox="1"/>
          <p:nvPr/>
        </p:nvSpPr>
        <p:spPr>
          <a:xfrm>
            <a:off x="230959" y="4258219"/>
            <a:ext cx="5494858"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latin typeface="Calibri" panose="020F0502020204030204" pitchFamily="34" charset="0"/>
                <a:cs typeface="Calibri" panose="020F0502020204030204" pitchFamily="34" charset="0"/>
              </a:rPr>
              <a:t>Participating models: </a:t>
            </a:r>
            <a:r>
              <a:rPr lang="en-US" sz="2000" dirty="0">
                <a:latin typeface="Calibri" panose="020F0502020204030204" pitchFamily="34" charset="0"/>
                <a:cs typeface="Calibri" panose="020F0502020204030204" pitchFamily="34" charset="0"/>
              </a:rPr>
              <a:t>CLM-CN, DLEM, LM3V-N, LPJ-GUESS, LPX-Bern, O-CN, ORCHIDEE, ORCHIDEE-CNP, TRIPLEX-GHG, VISIT</a:t>
            </a:r>
          </a:p>
          <a:p>
            <a:r>
              <a:rPr lang="en-US" sz="2000" b="1" dirty="0">
                <a:latin typeface="Calibri" panose="020F0502020204030204" pitchFamily="34" charset="0"/>
                <a:cs typeface="Calibri" panose="020F0502020204030204" pitchFamily="34" charset="0"/>
              </a:rPr>
              <a:t>Targeted variable for intercomparison: </a:t>
            </a:r>
            <a:r>
              <a:rPr lang="en-US" sz="2000" dirty="0">
                <a:latin typeface="Calibri" panose="020F0502020204030204" pitchFamily="34" charset="0"/>
                <a:cs typeface="Calibri" panose="020F0502020204030204" pitchFamily="34" charset="0"/>
              </a:rPr>
              <a:t>terrestrial N</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O fluxes and other related C and N variables.</a:t>
            </a:r>
          </a:p>
          <a:p>
            <a:r>
              <a:rPr lang="en-US" sz="2000" b="1" dirty="0">
                <a:latin typeface="Calibri" panose="020F0502020204030204" pitchFamily="34" charset="0"/>
                <a:cs typeface="Calibri" panose="020F0502020204030204" pitchFamily="34" charset="0"/>
              </a:rPr>
              <a:t>Systems considered: </a:t>
            </a:r>
            <a:r>
              <a:rPr lang="en-US" sz="2000" dirty="0">
                <a:latin typeface="Calibri" panose="020F0502020204030204" pitchFamily="34" charset="0"/>
                <a:cs typeface="Calibri" panose="020F0502020204030204" pitchFamily="34" charset="0"/>
              </a:rPr>
              <a:t>Agricultural and natural lands.</a:t>
            </a:r>
          </a:p>
          <a:p>
            <a:r>
              <a:rPr lang="en-US" sz="2000" b="1" dirty="0">
                <a:latin typeface="Calibri" panose="020F0502020204030204" pitchFamily="34" charset="0"/>
                <a:cs typeface="Calibri" panose="020F0502020204030204" pitchFamily="34" charset="0"/>
              </a:rPr>
              <a:t>Model ensemble: </a:t>
            </a:r>
            <a:r>
              <a:rPr lang="en-US" sz="2000" dirty="0">
                <a:latin typeface="Calibri" panose="020F0502020204030204" pitchFamily="34" charset="0"/>
                <a:cs typeface="Calibri" panose="020F0502020204030204" pitchFamily="34" charset="0"/>
              </a:rPr>
              <a:t>Mean.</a:t>
            </a:r>
          </a:p>
        </p:txBody>
      </p:sp>
      <p:sp>
        <p:nvSpPr>
          <p:cNvPr id="12" name="Rectangle: Rounded Corners 11">
            <a:extLst>
              <a:ext uri="{FF2B5EF4-FFF2-40B4-BE49-F238E27FC236}">
                <a16:creationId xmlns:a16="http://schemas.microsoft.com/office/drawing/2014/main" id="{5DFF652B-FFD4-9E27-4FEF-E5848EBB0B6C}"/>
              </a:ext>
            </a:extLst>
          </p:cNvPr>
          <p:cNvSpPr/>
          <p:nvPr/>
        </p:nvSpPr>
        <p:spPr>
          <a:xfrm>
            <a:off x="7842895" y="4266668"/>
            <a:ext cx="344384" cy="4120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12F96F-8D30-1615-043B-62A51D8E501C}"/>
              </a:ext>
            </a:extLst>
          </p:cNvPr>
          <p:cNvPicPr>
            <a:picLocks noChangeAspect="1"/>
          </p:cNvPicPr>
          <p:nvPr/>
        </p:nvPicPr>
        <p:blipFill>
          <a:blip r:embed="rId3"/>
          <a:stretch>
            <a:fillRect/>
          </a:stretch>
        </p:blipFill>
        <p:spPr>
          <a:xfrm>
            <a:off x="230959" y="1228572"/>
            <a:ext cx="9070610" cy="2702061"/>
          </a:xfrm>
          <a:prstGeom prst="rect">
            <a:avLst/>
          </a:prstGeom>
        </p:spPr>
      </p:pic>
      <p:sp>
        <p:nvSpPr>
          <p:cNvPr id="7" name="Rectangle: Rounded Corners 6">
            <a:extLst>
              <a:ext uri="{FF2B5EF4-FFF2-40B4-BE49-F238E27FC236}">
                <a16:creationId xmlns:a16="http://schemas.microsoft.com/office/drawing/2014/main" id="{B5150329-6493-1D5F-C721-1B77F5C63643}"/>
              </a:ext>
            </a:extLst>
          </p:cNvPr>
          <p:cNvSpPr/>
          <p:nvPr/>
        </p:nvSpPr>
        <p:spPr>
          <a:xfrm>
            <a:off x="5011387" y="3428999"/>
            <a:ext cx="4434677" cy="6117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5CB905-A9B9-1C23-CB54-254425475FB6}"/>
              </a:ext>
            </a:extLst>
          </p:cNvPr>
          <p:cNvSpPr txBox="1"/>
          <p:nvPr/>
        </p:nvSpPr>
        <p:spPr>
          <a:xfrm>
            <a:off x="9691784" y="2210271"/>
            <a:ext cx="1879041" cy="369332"/>
          </a:xfrm>
          <a:prstGeom prst="rect">
            <a:avLst/>
          </a:prstGeom>
          <a:solidFill>
            <a:schemeClr val="bg1">
              <a:lumMod val="95000"/>
            </a:schemeClr>
          </a:solidFill>
        </p:spPr>
        <p:txBody>
          <a:bodyPr wrap="none" rtlCol="0">
            <a:spAutoFit/>
          </a:bodyPr>
          <a:lstStyle/>
          <a:p>
            <a:r>
              <a:rPr lang="en-US" dirty="0"/>
              <a:t>(Tian et al., 2018)</a:t>
            </a:r>
          </a:p>
        </p:txBody>
      </p:sp>
      <p:pic>
        <p:nvPicPr>
          <p:cNvPr id="9" name="Picture 8">
            <a:extLst>
              <a:ext uri="{FF2B5EF4-FFF2-40B4-BE49-F238E27FC236}">
                <a16:creationId xmlns:a16="http://schemas.microsoft.com/office/drawing/2014/main" id="{AD7EF6F9-6968-32D5-6407-7E0956107485}"/>
              </a:ext>
            </a:extLst>
          </p:cNvPr>
          <p:cNvPicPr>
            <a:picLocks noChangeAspect="1"/>
          </p:cNvPicPr>
          <p:nvPr/>
        </p:nvPicPr>
        <p:blipFill>
          <a:blip r:embed="rId4"/>
          <a:stretch>
            <a:fillRect/>
          </a:stretch>
        </p:blipFill>
        <p:spPr>
          <a:xfrm>
            <a:off x="5924466" y="3342287"/>
            <a:ext cx="6036575" cy="3332070"/>
          </a:xfrm>
          <a:prstGeom prst="rect">
            <a:avLst/>
          </a:prstGeom>
        </p:spPr>
      </p:pic>
      <p:sp>
        <p:nvSpPr>
          <p:cNvPr id="10" name="Slide Number Placeholder 9">
            <a:extLst>
              <a:ext uri="{FF2B5EF4-FFF2-40B4-BE49-F238E27FC236}">
                <a16:creationId xmlns:a16="http://schemas.microsoft.com/office/drawing/2014/main" id="{E64974EB-9D22-4BC2-971E-7EC8F3F8E182}"/>
              </a:ext>
            </a:extLst>
          </p:cNvPr>
          <p:cNvSpPr>
            <a:spLocks noGrp="1"/>
          </p:cNvSpPr>
          <p:nvPr>
            <p:ph type="sldNum" sz="quarter" idx="12"/>
          </p:nvPr>
        </p:nvSpPr>
        <p:spPr>
          <a:xfrm>
            <a:off x="9416490" y="6491794"/>
            <a:ext cx="2743200" cy="365125"/>
          </a:xfrm>
        </p:spPr>
        <p:txBody>
          <a:bodyPr/>
          <a:lstStyle/>
          <a:p>
            <a:fld id="{AD125D4A-4590-432C-9965-F3930DCE6338}" type="slidenum">
              <a:rPr lang="en-US" smtClean="0"/>
              <a:t>5</a:t>
            </a:fld>
            <a:endParaRPr lang="en-US" dirty="0"/>
          </a:p>
        </p:txBody>
      </p:sp>
    </p:spTree>
    <p:extLst>
      <p:ext uri="{BB962C8B-B14F-4D97-AF65-F5344CB8AC3E}">
        <p14:creationId xmlns:p14="http://schemas.microsoft.com/office/powerpoint/2010/main" val="863189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9B81-47AE-B1F8-0F51-7868BEA2E0BC}"/>
              </a:ext>
            </a:extLst>
          </p:cNvPr>
          <p:cNvSpPr>
            <a:spLocks noGrp="1"/>
          </p:cNvSpPr>
          <p:nvPr>
            <p:ph type="ctrTitle"/>
          </p:nvPr>
        </p:nvSpPr>
        <p:spPr>
          <a:xfrm>
            <a:off x="3558448" y="923394"/>
            <a:ext cx="10363200" cy="1470025"/>
          </a:xfrm>
        </p:spPr>
        <p:txBody>
          <a:bodyPr/>
          <a:lstStyle/>
          <a:p>
            <a:r>
              <a:rPr lang="en-US" sz="3200" dirty="0"/>
              <a:t>Regional Forest Area Changes</a:t>
            </a:r>
          </a:p>
        </p:txBody>
      </p:sp>
      <p:pic>
        <p:nvPicPr>
          <p:cNvPr id="13" name="Picture 2" descr="Fig. 4">
            <a:extLst>
              <a:ext uri="{FF2B5EF4-FFF2-40B4-BE49-F238E27FC236}">
                <a16:creationId xmlns:a16="http://schemas.microsoft.com/office/drawing/2014/main" id="{34D435D0-6CD8-6439-7EE4-4DB54F22F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4" t="97760" r="17792" b="31"/>
          <a:stretch>
            <a:fillRect/>
          </a:stretch>
        </p:blipFill>
        <p:spPr bwMode="auto">
          <a:xfrm>
            <a:off x="2296359" y="6220037"/>
            <a:ext cx="6648729" cy="22033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FD27894-4BE6-EDD6-6249-C5B270327BE8}"/>
              </a:ext>
            </a:extLst>
          </p:cNvPr>
          <p:cNvGrpSpPr/>
          <p:nvPr/>
        </p:nvGrpSpPr>
        <p:grpSpPr>
          <a:xfrm>
            <a:off x="412213" y="1465243"/>
            <a:ext cx="4589445" cy="4638103"/>
            <a:chOff x="352887" y="1600199"/>
            <a:chExt cx="4913523" cy="4955877"/>
          </a:xfrm>
        </p:grpSpPr>
        <p:grpSp>
          <p:nvGrpSpPr>
            <p:cNvPr id="8" name="Group 7">
              <a:extLst>
                <a:ext uri="{FF2B5EF4-FFF2-40B4-BE49-F238E27FC236}">
                  <a16:creationId xmlns:a16="http://schemas.microsoft.com/office/drawing/2014/main" id="{12F05433-F5E4-72CF-EB8E-DA040723D3C1}"/>
                </a:ext>
              </a:extLst>
            </p:cNvPr>
            <p:cNvGrpSpPr/>
            <p:nvPr/>
          </p:nvGrpSpPr>
          <p:grpSpPr>
            <a:xfrm>
              <a:off x="352887" y="1600199"/>
              <a:ext cx="4913523" cy="4681495"/>
              <a:chOff x="275422" y="1600199"/>
              <a:chExt cx="4891489" cy="4745516"/>
            </a:xfrm>
          </p:grpSpPr>
          <p:grpSp>
            <p:nvGrpSpPr>
              <p:cNvPr id="6" name="Group 5">
                <a:extLst>
                  <a:ext uri="{FF2B5EF4-FFF2-40B4-BE49-F238E27FC236}">
                    <a16:creationId xmlns:a16="http://schemas.microsoft.com/office/drawing/2014/main" id="{484E06B9-405D-A13B-5199-EFEE54DA06DF}"/>
                  </a:ext>
                </a:extLst>
              </p:cNvPr>
              <p:cNvGrpSpPr/>
              <p:nvPr/>
            </p:nvGrpSpPr>
            <p:grpSpPr>
              <a:xfrm>
                <a:off x="352540" y="1600199"/>
                <a:ext cx="4814371" cy="4745516"/>
                <a:chOff x="352540" y="1732402"/>
                <a:chExt cx="4153359" cy="4180534"/>
              </a:xfrm>
            </p:grpSpPr>
            <p:pic>
              <p:nvPicPr>
                <p:cNvPr id="1026" name="Picture 2" descr="Fig. 4">
                  <a:extLst>
                    <a:ext uri="{FF2B5EF4-FFF2-40B4-BE49-F238E27FC236}">
                      <a16:creationId xmlns:a16="http://schemas.microsoft.com/office/drawing/2014/main" id="{02BED148-C0C6-BCFF-2ABB-771F91107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 r="85422" b="53075"/>
                <a:stretch>
                  <a:fillRect/>
                </a:stretch>
              </p:blipFill>
              <p:spPr bwMode="auto">
                <a:xfrm>
                  <a:off x="352540" y="1732402"/>
                  <a:ext cx="1322024" cy="3985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4">
                  <a:extLst>
                    <a:ext uri="{FF2B5EF4-FFF2-40B4-BE49-F238E27FC236}">
                      <a16:creationId xmlns:a16="http://schemas.microsoft.com/office/drawing/2014/main" id="{EDA2B5A2-F49A-064B-7321-FF1DF0040A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64" r="-420" b="50776"/>
                <a:stretch>
                  <a:fillRect/>
                </a:stretch>
              </p:blipFill>
              <p:spPr bwMode="auto">
                <a:xfrm>
                  <a:off x="1674564" y="1732402"/>
                  <a:ext cx="2831335" cy="418053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F43AE6D9-4CF2-3B57-4C5E-563B2C059ECE}"/>
                  </a:ext>
                </a:extLst>
              </p:cNvPr>
              <p:cNvSpPr/>
              <p:nvPr/>
            </p:nvSpPr>
            <p:spPr>
              <a:xfrm>
                <a:off x="275422" y="1600199"/>
                <a:ext cx="242371" cy="3057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4" name="Picture 13">
              <a:extLst>
                <a:ext uri="{FF2B5EF4-FFF2-40B4-BE49-F238E27FC236}">
                  <a16:creationId xmlns:a16="http://schemas.microsoft.com/office/drawing/2014/main" id="{684B32A6-E78E-4498-20D9-53BCACA21325}"/>
                </a:ext>
              </a:extLst>
            </p:cNvPr>
            <p:cNvPicPr>
              <a:picLocks noChangeAspect="1"/>
            </p:cNvPicPr>
            <p:nvPr/>
          </p:nvPicPr>
          <p:blipFill>
            <a:blip r:embed="rId4"/>
            <a:srcRect l="77671" t="94940" b="1847"/>
            <a:stretch>
              <a:fillRect/>
            </a:stretch>
          </p:blipFill>
          <p:spPr>
            <a:xfrm>
              <a:off x="2544896" y="6236587"/>
              <a:ext cx="2573782" cy="319489"/>
            </a:xfrm>
            <a:prstGeom prst="rect">
              <a:avLst/>
            </a:prstGeom>
          </p:spPr>
        </p:pic>
      </p:grpSp>
      <p:sp>
        <p:nvSpPr>
          <p:cNvPr id="17" name="TextBox 16">
            <a:extLst>
              <a:ext uri="{FF2B5EF4-FFF2-40B4-BE49-F238E27FC236}">
                <a16:creationId xmlns:a16="http://schemas.microsoft.com/office/drawing/2014/main" id="{379D19A1-860C-B4CE-88E3-C68067F10FFB}"/>
              </a:ext>
            </a:extLst>
          </p:cNvPr>
          <p:cNvSpPr txBox="1"/>
          <p:nvPr/>
        </p:nvSpPr>
        <p:spPr>
          <a:xfrm>
            <a:off x="9530915" y="1856350"/>
            <a:ext cx="257355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WEU (Western Europe), US (United States of America), CHINA, CANADA, SOUTH ASIA, RUSSIA, EEU (Eastern Europe), E ASIA (East Asia),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BRAZIL</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JAPAN, CENT AMERICA (Central America),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SSAF (Sub-Saharan Africa), OCEANIA,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AFME (North Africa and Middle East),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RSAM (Rest of South America)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SE ASIA (Southeast Asia). </a:t>
            </a:r>
          </a:p>
        </p:txBody>
      </p:sp>
      <p:sp>
        <p:nvSpPr>
          <p:cNvPr id="18" name="TextBox 17">
            <a:extLst>
              <a:ext uri="{FF2B5EF4-FFF2-40B4-BE49-F238E27FC236}">
                <a16:creationId xmlns:a16="http://schemas.microsoft.com/office/drawing/2014/main" id="{98A05180-4DA8-CF2D-5081-244493F46A06}"/>
              </a:ext>
            </a:extLst>
          </p:cNvPr>
          <p:cNvSpPr txBox="1"/>
          <p:nvPr/>
        </p:nvSpPr>
        <p:spPr>
          <a:xfrm>
            <a:off x="152610" y="6440375"/>
            <a:ext cx="1203939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Lan, K., Favero, A., Yao, Y.*, Mendelsohn, R.* and Wang, H (2025). Global Land and Carbon Consequences of Mass Timber Products. </a:t>
            </a: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Nature Communications</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16, 4864. https://doi.org/10.1038/s41467-025-60245-y</a:t>
            </a:r>
          </a:p>
        </p:txBody>
      </p:sp>
    </p:spTree>
    <p:extLst>
      <p:ext uri="{BB962C8B-B14F-4D97-AF65-F5344CB8AC3E}">
        <p14:creationId xmlns:p14="http://schemas.microsoft.com/office/powerpoint/2010/main" val="1984413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30EA-6618-B008-1F43-4F3EBFE17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765B4-F7E7-0506-765E-81CA03B22B46}"/>
              </a:ext>
            </a:extLst>
          </p:cNvPr>
          <p:cNvSpPr>
            <a:spLocks noGrp="1"/>
          </p:cNvSpPr>
          <p:nvPr>
            <p:ph type="ctrTitle"/>
          </p:nvPr>
        </p:nvSpPr>
        <p:spPr>
          <a:xfrm>
            <a:off x="3558448" y="923394"/>
            <a:ext cx="10363200" cy="1470025"/>
          </a:xfrm>
        </p:spPr>
        <p:txBody>
          <a:bodyPr/>
          <a:lstStyle/>
          <a:p>
            <a:r>
              <a:rPr lang="en-US" sz="3200" dirty="0"/>
              <a:t>Regional Forest Area Changes</a:t>
            </a:r>
          </a:p>
        </p:txBody>
      </p:sp>
      <p:grpSp>
        <p:nvGrpSpPr>
          <p:cNvPr id="15" name="Group 14">
            <a:extLst>
              <a:ext uri="{FF2B5EF4-FFF2-40B4-BE49-F238E27FC236}">
                <a16:creationId xmlns:a16="http://schemas.microsoft.com/office/drawing/2014/main" id="{1328EB60-BAC5-1BD7-8D27-552B408CF19E}"/>
              </a:ext>
            </a:extLst>
          </p:cNvPr>
          <p:cNvGrpSpPr/>
          <p:nvPr/>
        </p:nvGrpSpPr>
        <p:grpSpPr>
          <a:xfrm>
            <a:off x="412213" y="1465243"/>
            <a:ext cx="4589445" cy="4638103"/>
            <a:chOff x="352887" y="1600199"/>
            <a:chExt cx="4913523" cy="4955877"/>
          </a:xfrm>
        </p:grpSpPr>
        <p:grpSp>
          <p:nvGrpSpPr>
            <p:cNvPr id="8" name="Group 7">
              <a:extLst>
                <a:ext uri="{FF2B5EF4-FFF2-40B4-BE49-F238E27FC236}">
                  <a16:creationId xmlns:a16="http://schemas.microsoft.com/office/drawing/2014/main" id="{31418EFD-8F16-2497-6524-9B2252D5F311}"/>
                </a:ext>
              </a:extLst>
            </p:cNvPr>
            <p:cNvGrpSpPr/>
            <p:nvPr/>
          </p:nvGrpSpPr>
          <p:grpSpPr>
            <a:xfrm>
              <a:off x="352887" y="1600199"/>
              <a:ext cx="4913523" cy="4681495"/>
              <a:chOff x="275422" y="1600199"/>
              <a:chExt cx="4891489" cy="4745516"/>
            </a:xfrm>
          </p:grpSpPr>
          <p:grpSp>
            <p:nvGrpSpPr>
              <p:cNvPr id="6" name="Group 5">
                <a:extLst>
                  <a:ext uri="{FF2B5EF4-FFF2-40B4-BE49-F238E27FC236}">
                    <a16:creationId xmlns:a16="http://schemas.microsoft.com/office/drawing/2014/main" id="{BA98A21D-E254-8912-0AED-2B5CEAD99A7F}"/>
                  </a:ext>
                </a:extLst>
              </p:cNvPr>
              <p:cNvGrpSpPr/>
              <p:nvPr/>
            </p:nvGrpSpPr>
            <p:grpSpPr>
              <a:xfrm>
                <a:off x="352540" y="1600199"/>
                <a:ext cx="4814371" cy="4745516"/>
                <a:chOff x="352540" y="1732402"/>
                <a:chExt cx="4153359" cy="4180534"/>
              </a:xfrm>
            </p:grpSpPr>
            <p:pic>
              <p:nvPicPr>
                <p:cNvPr id="1026" name="Picture 2" descr="Fig. 4">
                  <a:extLst>
                    <a:ext uri="{FF2B5EF4-FFF2-40B4-BE49-F238E27FC236}">
                      <a16:creationId xmlns:a16="http://schemas.microsoft.com/office/drawing/2014/main" id="{541CB66C-41C1-0EE3-17C0-A3B88CD081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 r="85422" b="53075"/>
                <a:stretch>
                  <a:fillRect/>
                </a:stretch>
              </p:blipFill>
              <p:spPr bwMode="auto">
                <a:xfrm>
                  <a:off x="352540" y="1732402"/>
                  <a:ext cx="1322024" cy="3985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4">
                  <a:extLst>
                    <a:ext uri="{FF2B5EF4-FFF2-40B4-BE49-F238E27FC236}">
                      <a16:creationId xmlns:a16="http://schemas.microsoft.com/office/drawing/2014/main" id="{CC9A566A-4BDC-44A3-4E24-D9D113248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64" r="-420" b="50776"/>
                <a:stretch>
                  <a:fillRect/>
                </a:stretch>
              </p:blipFill>
              <p:spPr bwMode="auto">
                <a:xfrm>
                  <a:off x="1674564" y="1732402"/>
                  <a:ext cx="2831335" cy="418053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DD81A3E0-909A-1C61-6EE9-8D0E35C8BAD4}"/>
                  </a:ext>
                </a:extLst>
              </p:cNvPr>
              <p:cNvSpPr/>
              <p:nvPr/>
            </p:nvSpPr>
            <p:spPr>
              <a:xfrm>
                <a:off x="275422" y="1600199"/>
                <a:ext cx="242371" cy="3057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4" name="Picture 13">
              <a:extLst>
                <a:ext uri="{FF2B5EF4-FFF2-40B4-BE49-F238E27FC236}">
                  <a16:creationId xmlns:a16="http://schemas.microsoft.com/office/drawing/2014/main" id="{F4F30FEB-84C2-F9C3-FBCC-BDBA61880127}"/>
                </a:ext>
              </a:extLst>
            </p:cNvPr>
            <p:cNvPicPr>
              <a:picLocks noChangeAspect="1"/>
            </p:cNvPicPr>
            <p:nvPr/>
          </p:nvPicPr>
          <p:blipFill>
            <a:blip r:embed="rId4"/>
            <a:srcRect l="77671" t="94940" b="1847"/>
            <a:stretch>
              <a:fillRect/>
            </a:stretch>
          </p:blipFill>
          <p:spPr>
            <a:xfrm>
              <a:off x="2544896" y="6236587"/>
              <a:ext cx="2573782" cy="319489"/>
            </a:xfrm>
            <a:prstGeom prst="rect">
              <a:avLst/>
            </a:prstGeom>
          </p:spPr>
        </p:pic>
      </p:grpSp>
      <p:sp>
        <p:nvSpPr>
          <p:cNvPr id="18" name="TextBox 17">
            <a:extLst>
              <a:ext uri="{FF2B5EF4-FFF2-40B4-BE49-F238E27FC236}">
                <a16:creationId xmlns:a16="http://schemas.microsoft.com/office/drawing/2014/main" id="{810B43E7-7B10-AC9B-6778-FC372A529A07}"/>
              </a:ext>
            </a:extLst>
          </p:cNvPr>
          <p:cNvSpPr txBox="1"/>
          <p:nvPr/>
        </p:nvSpPr>
        <p:spPr>
          <a:xfrm>
            <a:off x="152610" y="6440375"/>
            <a:ext cx="1203939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Lan, K., Favero, A., Yao, Y.*, Mendelsohn, R.* and Wang, H (2025). Global Land and Carbon Consequences of Mass Timber Products. </a:t>
            </a: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Nature Communications</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16, 4864. https://doi.org/10.1038/s41467-025-60245-y</a:t>
            </a:r>
          </a:p>
        </p:txBody>
      </p:sp>
      <p:pic>
        <p:nvPicPr>
          <p:cNvPr id="19" name="Picture 2" descr="Fig. 4">
            <a:extLst>
              <a:ext uri="{FF2B5EF4-FFF2-40B4-BE49-F238E27FC236}">
                <a16:creationId xmlns:a16="http://schemas.microsoft.com/office/drawing/2014/main" id="{CD84D079-B982-A798-3638-2770B287A1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 t="49112" r="57573" b="2138"/>
          <a:stretch>
            <a:fillRect/>
          </a:stretch>
        </p:blipFill>
        <p:spPr bwMode="auto">
          <a:xfrm>
            <a:off x="5125749" y="1726466"/>
            <a:ext cx="4405166" cy="4339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BA15AA-DF0D-952A-1AC6-4A8E87E60A82}"/>
              </a:ext>
            </a:extLst>
          </p:cNvPr>
          <p:cNvSpPr txBox="1"/>
          <p:nvPr/>
        </p:nvSpPr>
        <p:spPr>
          <a:xfrm>
            <a:off x="9530915" y="1856350"/>
            <a:ext cx="2573553"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WEU (Western Europe), US (United States of America), CHINA, CANADA, SOUTH ASIA, RUSSIA, EEU (Eastern Europe), E ASIA (East Asia),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BRAZIL</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JAPAN, CENT AMERICA (Central America),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SSAF (Sub-Saharan Africa), OCEANIA,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AFME (North Africa and Middle East),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RSAM (Rest of South America)</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SE ASIA (Southeast Asia). </a:t>
            </a:r>
          </a:p>
        </p:txBody>
      </p:sp>
      <p:pic>
        <p:nvPicPr>
          <p:cNvPr id="4" name="Picture 2" descr="Fig. 4">
            <a:extLst>
              <a:ext uri="{FF2B5EF4-FFF2-40B4-BE49-F238E27FC236}">
                <a16:creationId xmlns:a16="http://schemas.microsoft.com/office/drawing/2014/main" id="{D40DC34F-9B32-36F3-A5F2-5F9159CF3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4" t="97760" r="17792" b="31"/>
          <a:stretch>
            <a:fillRect/>
          </a:stretch>
        </p:blipFill>
        <p:spPr bwMode="auto">
          <a:xfrm>
            <a:off x="2296359" y="6220037"/>
            <a:ext cx="6648729" cy="22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03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3AB4E-5D89-4D62-EC42-057F948D7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840C3-FDD0-9FAF-0190-96706F81DA39}"/>
              </a:ext>
            </a:extLst>
          </p:cNvPr>
          <p:cNvSpPr>
            <a:spLocks noGrp="1"/>
          </p:cNvSpPr>
          <p:nvPr>
            <p:ph type="ctrTitle"/>
          </p:nvPr>
        </p:nvSpPr>
        <p:spPr>
          <a:xfrm>
            <a:off x="1698139" y="1106277"/>
            <a:ext cx="10363200" cy="1470025"/>
          </a:xfrm>
        </p:spPr>
        <p:txBody>
          <a:bodyPr/>
          <a:lstStyle/>
          <a:p>
            <a:r>
              <a:rPr lang="en-US" dirty="0"/>
              <a:t>LCA + IAM</a:t>
            </a:r>
          </a:p>
        </p:txBody>
      </p:sp>
      <p:sp>
        <p:nvSpPr>
          <p:cNvPr id="5" name="TextBox 4">
            <a:extLst>
              <a:ext uri="{FF2B5EF4-FFF2-40B4-BE49-F238E27FC236}">
                <a16:creationId xmlns:a16="http://schemas.microsoft.com/office/drawing/2014/main" id="{5C3B11DE-C4A9-D167-81A2-52C2122B3BDB}"/>
              </a:ext>
            </a:extLst>
          </p:cNvPr>
          <p:cNvSpPr txBox="1"/>
          <p:nvPr/>
        </p:nvSpPr>
        <p:spPr>
          <a:xfrm>
            <a:off x="533399" y="6581001"/>
            <a:ext cx="122899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Y. </a:t>
            </a:r>
            <a:r>
              <a:rPr kumimoji="0" lang="en-US" sz="1200" b="0" i="0" u="none" strike="noStrike" kern="1200" cap="none" spc="0" normalizeH="0" baseline="0" noProof="0" dirty="0" err="1">
                <a:ln>
                  <a:noFill/>
                </a:ln>
                <a:solidFill>
                  <a:srgbClr val="1D1D1D"/>
                </a:solidFill>
                <a:effectLst/>
                <a:uLnTx/>
                <a:uFillTx/>
                <a:latin typeface="Helvetica" pitchFamily="2" charset="0"/>
                <a:ea typeface="+mn-ea"/>
                <a:cs typeface="+mn-cs"/>
              </a:rPr>
              <a:t>Xu,W</a:t>
            </a: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 Peng, &amp; Y. Yao*,  Supply–demand strategies for near-term climate benefits from hydrogen in the United States. (2025), </a:t>
            </a:r>
            <a:r>
              <a:rPr kumimoji="0" lang="en-US" sz="1200" b="0" i="1" u="none" strike="noStrike" kern="1200" cap="none" spc="0" normalizeH="0" baseline="0" noProof="0" dirty="0">
                <a:ln>
                  <a:noFill/>
                </a:ln>
                <a:solidFill>
                  <a:srgbClr val="1D1D1D"/>
                </a:solidFill>
                <a:effectLst/>
                <a:uLnTx/>
                <a:uFillTx/>
                <a:latin typeface="Helvetica-Oblique" pitchFamily="2" charset="0"/>
                <a:ea typeface="+mn-ea"/>
                <a:cs typeface="+mn-cs"/>
              </a:rPr>
              <a:t>PNAS. </a:t>
            </a: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122 (41) e2519606122.</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7432E99D-271B-44C3-CB2A-9F1C205B4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49" y="1937601"/>
            <a:ext cx="5785551" cy="379380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A5F8C618-1560-EB7E-B3EE-8CB98AC9A367}"/>
              </a:ext>
            </a:extLst>
          </p:cNvPr>
          <p:cNvSpPr txBox="1">
            <a:spLocks/>
          </p:cNvSpPr>
          <p:nvPr/>
        </p:nvSpPr>
        <p:spPr>
          <a:xfrm>
            <a:off x="1586367" y="5746357"/>
            <a:ext cx="10363200" cy="1470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a:ea typeface="+mj-ea"/>
                <a:cs typeface="+mj-cs"/>
              </a:rPr>
              <a:t>Modeling Framework</a:t>
            </a:r>
          </a:p>
        </p:txBody>
      </p:sp>
    </p:spTree>
    <p:extLst>
      <p:ext uri="{BB962C8B-B14F-4D97-AF65-F5344CB8AC3E}">
        <p14:creationId xmlns:p14="http://schemas.microsoft.com/office/powerpoint/2010/main" val="3710388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42916-59A6-8718-FF68-346A5BD3A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A5910-8F5C-AA11-C4C4-A2B4B6EAF43F}"/>
              </a:ext>
            </a:extLst>
          </p:cNvPr>
          <p:cNvSpPr>
            <a:spLocks noGrp="1"/>
          </p:cNvSpPr>
          <p:nvPr>
            <p:ph type="ctrTitle"/>
          </p:nvPr>
        </p:nvSpPr>
        <p:spPr>
          <a:xfrm>
            <a:off x="1698139" y="1106277"/>
            <a:ext cx="10363200" cy="1470025"/>
          </a:xfrm>
        </p:spPr>
        <p:txBody>
          <a:bodyPr/>
          <a:lstStyle/>
          <a:p>
            <a:r>
              <a:rPr lang="en-US" dirty="0"/>
              <a:t>LCA + IAM</a:t>
            </a:r>
          </a:p>
        </p:txBody>
      </p:sp>
      <p:sp>
        <p:nvSpPr>
          <p:cNvPr id="5" name="TextBox 4">
            <a:extLst>
              <a:ext uri="{FF2B5EF4-FFF2-40B4-BE49-F238E27FC236}">
                <a16:creationId xmlns:a16="http://schemas.microsoft.com/office/drawing/2014/main" id="{5CC9C5B2-8B6A-F5C3-0B58-2843918FBD4F}"/>
              </a:ext>
            </a:extLst>
          </p:cNvPr>
          <p:cNvSpPr txBox="1"/>
          <p:nvPr/>
        </p:nvSpPr>
        <p:spPr>
          <a:xfrm>
            <a:off x="533399" y="6581001"/>
            <a:ext cx="122899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Y. </a:t>
            </a:r>
            <a:r>
              <a:rPr kumimoji="0" lang="en-US" sz="1200" b="0" i="0" u="none" strike="noStrike" kern="1200" cap="none" spc="0" normalizeH="0" baseline="0" noProof="0" dirty="0" err="1">
                <a:ln>
                  <a:noFill/>
                </a:ln>
                <a:solidFill>
                  <a:srgbClr val="1D1D1D"/>
                </a:solidFill>
                <a:effectLst/>
                <a:uLnTx/>
                <a:uFillTx/>
                <a:latin typeface="Helvetica" pitchFamily="2" charset="0"/>
                <a:ea typeface="+mn-ea"/>
                <a:cs typeface="+mn-cs"/>
              </a:rPr>
              <a:t>Xu,W</a:t>
            </a: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 Peng, &amp; Y. Yao*,  Supply–demand strategies for near-term climate benefits from hydrogen in the United States. (2025), </a:t>
            </a:r>
            <a:r>
              <a:rPr kumimoji="0" lang="en-US" sz="1200" b="0" i="1" u="none" strike="noStrike" kern="1200" cap="none" spc="0" normalizeH="0" baseline="0" noProof="0" dirty="0">
                <a:ln>
                  <a:noFill/>
                </a:ln>
                <a:solidFill>
                  <a:srgbClr val="1D1D1D"/>
                </a:solidFill>
                <a:effectLst/>
                <a:uLnTx/>
                <a:uFillTx/>
                <a:latin typeface="Helvetica-Oblique" pitchFamily="2" charset="0"/>
                <a:ea typeface="+mn-ea"/>
                <a:cs typeface="+mn-cs"/>
              </a:rPr>
              <a:t>PNAS. </a:t>
            </a: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122 (41) e2519606122.</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02235F73-D186-F250-9D94-584E0F5E0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49" y="1937601"/>
            <a:ext cx="5785551" cy="37938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FFB268-ACBE-0CE8-B843-F7D613197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83" r="-989" b="62675"/>
          <a:stretch>
            <a:fillRect/>
          </a:stretch>
        </p:blipFill>
        <p:spPr bwMode="auto">
          <a:xfrm>
            <a:off x="7056524" y="1001373"/>
            <a:ext cx="1802884" cy="24395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7FAC3EF-C898-7D05-6666-6B2FCDA00342}"/>
              </a:ext>
            </a:extLst>
          </p:cNvPr>
          <p:cNvPicPr>
            <a:picLocks noChangeAspect="1"/>
          </p:cNvPicPr>
          <p:nvPr/>
        </p:nvPicPr>
        <p:blipFill>
          <a:blip r:embed="rId4"/>
          <a:stretch>
            <a:fillRect/>
          </a:stretch>
        </p:blipFill>
        <p:spPr>
          <a:xfrm>
            <a:off x="6673113" y="1377153"/>
            <a:ext cx="387689" cy="1872456"/>
          </a:xfrm>
          <a:prstGeom prst="rect">
            <a:avLst/>
          </a:prstGeom>
        </p:spPr>
      </p:pic>
      <p:pic>
        <p:nvPicPr>
          <p:cNvPr id="6" name="Picture 4">
            <a:extLst>
              <a:ext uri="{FF2B5EF4-FFF2-40B4-BE49-F238E27FC236}">
                <a16:creationId xmlns:a16="http://schemas.microsoft.com/office/drawing/2014/main" id="{F4D76203-E812-9AEC-C429-6C6C30314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 t="12435" r="94218" b="70502"/>
          <a:stretch>
            <a:fillRect/>
          </a:stretch>
        </p:blipFill>
        <p:spPr bwMode="auto">
          <a:xfrm>
            <a:off x="6266522" y="1756247"/>
            <a:ext cx="501445" cy="115288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520720E-5F2E-C590-C853-20923539CF57}"/>
              </a:ext>
            </a:extLst>
          </p:cNvPr>
          <p:cNvGrpSpPr/>
          <p:nvPr/>
        </p:nvGrpSpPr>
        <p:grpSpPr>
          <a:xfrm>
            <a:off x="9234904" y="1377153"/>
            <a:ext cx="2693761" cy="2039923"/>
            <a:chOff x="9398191" y="1377153"/>
            <a:chExt cx="2693761" cy="2039923"/>
          </a:xfrm>
        </p:grpSpPr>
        <p:pic>
          <p:nvPicPr>
            <p:cNvPr id="7" name="Picture 4">
              <a:extLst>
                <a:ext uri="{FF2B5EF4-FFF2-40B4-BE49-F238E27FC236}">
                  <a16:creationId xmlns:a16="http://schemas.microsoft.com/office/drawing/2014/main" id="{21898379-4D66-323F-AFD8-783342B76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243" t="66691" r="-1161" b="3376"/>
            <a:stretch>
              <a:fillRect/>
            </a:stretch>
          </p:blipFill>
          <p:spPr bwMode="auto">
            <a:xfrm>
              <a:off x="10194440" y="1427815"/>
              <a:ext cx="1897512" cy="1989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2D60BAA-EA50-F9C7-C6DB-5A59A7C067FF}"/>
                </a:ext>
              </a:extLst>
            </p:cNvPr>
            <p:cNvPicPr>
              <a:picLocks noChangeAspect="1"/>
            </p:cNvPicPr>
            <p:nvPr/>
          </p:nvPicPr>
          <p:blipFill>
            <a:blip r:embed="rId5"/>
            <a:srcRect l="2244"/>
            <a:stretch>
              <a:fillRect/>
            </a:stretch>
          </p:blipFill>
          <p:spPr>
            <a:xfrm>
              <a:off x="9398191" y="1427815"/>
              <a:ext cx="815435" cy="1749303"/>
            </a:xfrm>
            <a:prstGeom prst="rect">
              <a:avLst/>
            </a:prstGeom>
          </p:spPr>
        </p:pic>
        <p:sp>
          <p:nvSpPr>
            <p:cNvPr id="12" name="Rectangle 11">
              <a:extLst>
                <a:ext uri="{FF2B5EF4-FFF2-40B4-BE49-F238E27FC236}">
                  <a16:creationId xmlns:a16="http://schemas.microsoft.com/office/drawing/2014/main" id="{D55F26F4-B4D5-53D7-EFE9-16DA0ECD4911}"/>
                </a:ext>
              </a:extLst>
            </p:cNvPr>
            <p:cNvSpPr/>
            <p:nvPr/>
          </p:nvSpPr>
          <p:spPr>
            <a:xfrm>
              <a:off x="9568543" y="1377153"/>
              <a:ext cx="195943" cy="24481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4" name="Title 1">
            <a:extLst>
              <a:ext uri="{FF2B5EF4-FFF2-40B4-BE49-F238E27FC236}">
                <a16:creationId xmlns:a16="http://schemas.microsoft.com/office/drawing/2014/main" id="{F0335A36-1077-E243-2046-3857E196771E}"/>
              </a:ext>
            </a:extLst>
          </p:cNvPr>
          <p:cNvSpPr txBox="1">
            <a:spLocks/>
          </p:cNvSpPr>
          <p:nvPr/>
        </p:nvSpPr>
        <p:spPr>
          <a:xfrm>
            <a:off x="1586367" y="5746357"/>
            <a:ext cx="10363200" cy="1470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a:ea typeface="+mj-ea"/>
                <a:cs typeface="+mj-cs"/>
              </a:rPr>
              <a:t>Modeling Framework</a:t>
            </a:r>
          </a:p>
        </p:txBody>
      </p:sp>
    </p:spTree>
    <p:extLst>
      <p:ext uri="{BB962C8B-B14F-4D97-AF65-F5344CB8AC3E}">
        <p14:creationId xmlns:p14="http://schemas.microsoft.com/office/powerpoint/2010/main" val="3240065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3628-2166-C09E-D7B5-5D67053181C3}"/>
              </a:ext>
            </a:extLst>
          </p:cNvPr>
          <p:cNvSpPr>
            <a:spLocks noGrp="1"/>
          </p:cNvSpPr>
          <p:nvPr>
            <p:ph type="ctrTitle"/>
          </p:nvPr>
        </p:nvSpPr>
        <p:spPr>
          <a:xfrm>
            <a:off x="1698139" y="1106277"/>
            <a:ext cx="10363200" cy="1470025"/>
          </a:xfrm>
        </p:spPr>
        <p:txBody>
          <a:bodyPr/>
          <a:lstStyle/>
          <a:p>
            <a:r>
              <a:rPr lang="en-US" dirty="0"/>
              <a:t>LCA + IAM</a:t>
            </a:r>
          </a:p>
        </p:txBody>
      </p:sp>
      <p:sp>
        <p:nvSpPr>
          <p:cNvPr id="5" name="TextBox 4">
            <a:extLst>
              <a:ext uri="{FF2B5EF4-FFF2-40B4-BE49-F238E27FC236}">
                <a16:creationId xmlns:a16="http://schemas.microsoft.com/office/drawing/2014/main" id="{AF4F0B46-A901-CADF-D480-10D31DB29CC7}"/>
              </a:ext>
            </a:extLst>
          </p:cNvPr>
          <p:cNvSpPr txBox="1"/>
          <p:nvPr/>
        </p:nvSpPr>
        <p:spPr>
          <a:xfrm>
            <a:off x="533399" y="6581001"/>
            <a:ext cx="1228997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Y. </a:t>
            </a:r>
            <a:r>
              <a:rPr kumimoji="0" lang="en-US" sz="1200" b="0" i="0" u="none" strike="noStrike" kern="1200" cap="none" spc="0" normalizeH="0" baseline="0" noProof="0" dirty="0" err="1">
                <a:ln>
                  <a:noFill/>
                </a:ln>
                <a:solidFill>
                  <a:srgbClr val="1D1D1D"/>
                </a:solidFill>
                <a:effectLst/>
                <a:uLnTx/>
                <a:uFillTx/>
                <a:latin typeface="Helvetica" pitchFamily="2" charset="0"/>
                <a:ea typeface="+mn-ea"/>
                <a:cs typeface="+mn-cs"/>
              </a:rPr>
              <a:t>Xu,W</a:t>
            </a: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 Peng, &amp; Y. Yao*,  Supply–demand strategies for near-term climate benefits from hydrogen in the United States. (2025), </a:t>
            </a:r>
            <a:r>
              <a:rPr kumimoji="0" lang="en-US" sz="1200" b="0" i="1" u="none" strike="noStrike" kern="1200" cap="none" spc="0" normalizeH="0" baseline="0" noProof="0" dirty="0">
                <a:ln>
                  <a:noFill/>
                </a:ln>
                <a:solidFill>
                  <a:srgbClr val="1D1D1D"/>
                </a:solidFill>
                <a:effectLst/>
                <a:uLnTx/>
                <a:uFillTx/>
                <a:latin typeface="Helvetica-Oblique" pitchFamily="2" charset="0"/>
                <a:ea typeface="+mn-ea"/>
                <a:cs typeface="+mn-cs"/>
              </a:rPr>
              <a:t>PNAS. </a:t>
            </a:r>
            <a:r>
              <a:rPr kumimoji="0" lang="en-US" sz="1200" b="0" i="0" u="none" strike="noStrike" kern="1200" cap="none" spc="0" normalizeH="0" baseline="0" noProof="0" dirty="0">
                <a:ln>
                  <a:noFill/>
                </a:ln>
                <a:solidFill>
                  <a:srgbClr val="1D1D1D"/>
                </a:solidFill>
                <a:effectLst/>
                <a:uLnTx/>
                <a:uFillTx/>
                <a:latin typeface="Helvetica" pitchFamily="2" charset="0"/>
                <a:ea typeface="+mn-ea"/>
                <a:cs typeface="+mn-cs"/>
              </a:rPr>
              <a:t>122 (41) e2519606122.</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B7A918D1-A915-B354-9370-6CD8C2226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49" y="1937601"/>
            <a:ext cx="5785551" cy="37938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4172D4-7D8C-3BBE-042A-A8B01B53DD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83" r="-989" b="62675"/>
          <a:stretch>
            <a:fillRect/>
          </a:stretch>
        </p:blipFill>
        <p:spPr bwMode="auto">
          <a:xfrm>
            <a:off x="7056524" y="1001373"/>
            <a:ext cx="1802884" cy="24395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D14F83-3CA9-0CA5-C927-0A8208CE2549}"/>
              </a:ext>
            </a:extLst>
          </p:cNvPr>
          <p:cNvPicPr>
            <a:picLocks noChangeAspect="1"/>
          </p:cNvPicPr>
          <p:nvPr/>
        </p:nvPicPr>
        <p:blipFill>
          <a:blip r:embed="rId4"/>
          <a:stretch>
            <a:fillRect/>
          </a:stretch>
        </p:blipFill>
        <p:spPr>
          <a:xfrm>
            <a:off x="6673113" y="1377153"/>
            <a:ext cx="387689" cy="1872456"/>
          </a:xfrm>
          <a:prstGeom prst="rect">
            <a:avLst/>
          </a:prstGeom>
        </p:spPr>
      </p:pic>
      <p:pic>
        <p:nvPicPr>
          <p:cNvPr id="6" name="Picture 4">
            <a:extLst>
              <a:ext uri="{FF2B5EF4-FFF2-40B4-BE49-F238E27FC236}">
                <a16:creationId xmlns:a16="http://schemas.microsoft.com/office/drawing/2014/main" id="{E334241B-836D-CF55-203B-A78C3189A4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 t="12435" r="94218" b="70502"/>
          <a:stretch>
            <a:fillRect/>
          </a:stretch>
        </p:blipFill>
        <p:spPr bwMode="auto">
          <a:xfrm>
            <a:off x="6266522" y="1756247"/>
            <a:ext cx="501445" cy="1152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5983017-F5C8-C129-3795-708AEF08C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09962"/>
            <a:ext cx="6072002" cy="301702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A4F374-8B09-7AAF-F9EE-3ACEAFC5AC28}"/>
              </a:ext>
            </a:extLst>
          </p:cNvPr>
          <p:cNvGrpSpPr/>
          <p:nvPr/>
        </p:nvGrpSpPr>
        <p:grpSpPr>
          <a:xfrm>
            <a:off x="9234904" y="1377153"/>
            <a:ext cx="2693761" cy="2039923"/>
            <a:chOff x="9398191" y="1377153"/>
            <a:chExt cx="2693761" cy="2039923"/>
          </a:xfrm>
        </p:grpSpPr>
        <p:pic>
          <p:nvPicPr>
            <p:cNvPr id="7" name="Picture 4">
              <a:extLst>
                <a:ext uri="{FF2B5EF4-FFF2-40B4-BE49-F238E27FC236}">
                  <a16:creationId xmlns:a16="http://schemas.microsoft.com/office/drawing/2014/main" id="{C25D88F8-C7E1-7032-5C91-003A8A03D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243" t="66691" r="-1161" b="3376"/>
            <a:stretch>
              <a:fillRect/>
            </a:stretch>
          </p:blipFill>
          <p:spPr bwMode="auto">
            <a:xfrm>
              <a:off x="10194440" y="1427815"/>
              <a:ext cx="1897512" cy="1989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1EEED2B-CC93-ED3C-FB36-6B571D8A22C4}"/>
                </a:ext>
              </a:extLst>
            </p:cNvPr>
            <p:cNvPicPr>
              <a:picLocks noChangeAspect="1"/>
            </p:cNvPicPr>
            <p:nvPr/>
          </p:nvPicPr>
          <p:blipFill>
            <a:blip r:embed="rId6"/>
            <a:srcRect l="2244"/>
            <a:stretch>
              <a:fillRect/>
            </a:stretch>
          </p:blipFill>
          <p:spPr>
            <a:xfrm>
              <a:off x="9398191" y="1427815"/>
              <a:ext cx="815435" cy="1749303"/>
            </a:xfrm>
            <a:prstGeom prst="rect">
              <a:avLst/>
            </a:prstGeom>
          </p:spPr>
        </p:pic>
        <p:sp>
          <p:nvSpPr>
            <p:cNvPr id="12" name="Rectangle 11">
              <a:extLst>
                <a:ext uri="{FF2B5EF4-FFF2-40B4-BE49-F238E27FC236}">
                  <a16:creationId xmlns:a16="http://schemas.microsoft.com/office/drawing/2014/main" id="{1238B60D-B51F-49C5-CBA1-187BFF21C83E}"/>
                </a:ext>
              </a:extLst>
            </p:cNvPr>
            <p:cNvSpPr/>
            <p:nvPr/>
          </p:nvSpPr>
          <p:spPr>
            <a:xfrm>
              <a:off x="9568543" y="1377153"/>
              <a:ext cx="195943" cy="24481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4" name="Title 1">
            <a:extLst>
              <a:ext uri="{FF2B5EF4-FFF2-40B4-BE49-F238E27FC236}">
                <a16:creationId xmlns:a16="http://schemas.microsoft.com/office/drawing/2014/main" id="{A4CFB9A8-2302-7B5F-184D-75F90A1AB4EE}"/>
              </a:ext>
            </a:extLst>
          </p:cNvPr>
          <p:cNvSpPr txBox="1">
            <a:spLocks/>
          </p:cNvSpPr>
          <p:nvPr/>
        </p:nvSpPr>
        <p:spPr>
          <a:xfrm>
            <a:off x="1586367" y="5746357"/>
            <a:ext cx="10363200" cy="1470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a:ea typeface="+mj-ea"/>
                <a:cs typeface="+mj-cs"/>
              </a:rPr>
              <a:t>Modeling Framework</a:t>
            </a:r>
          </a:p>
        </p:txBody>
      </p:sp>
    </p:spTree>
    <p:extLst>
      <p:ext uri="{BB962C8B-B14F-4D97-AF65-F5344CB8AC3E}">
        <p14:creationId xmlns:p14="http://schemas.microsoft.com/office/powerpoint/2010/main" val="3616969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654C-DFBD-AC94-EDB0-525F241B917E}"/>
              </a:ext>
            </a:extLst>
          </p:cNvPr>
          <p:cNvSpPr>
            <a:spLocks noGrp="1"/>
          </p:cNvSpPr>
          <p:nvPr>
            <p:ph type="ctrTitle"/>
          </p:nvPr>
        </p:nvSpPr>
        <p:spPr>
          <a:xfrm>
            <a:off x="4058557" y="1293760"/>
            <a:ext cx="10363200" cy="1470025"/>
          </a:xfrm>
        </p:spPr>
        <p:txBody>
          <a:bodyPr/>
          <a:lstStyle/>
          <a:p>
            <a:r>
              <a:rPr lang="en-US" dirty="0"/>
              <a:t>Main Takeaways </a:t>
            </a:r>
          </a:p>
        </p:txBody>
      </p:sp>
      <p:sp>
        <p:nvSpPr>
          <p:cNvPr id="6" name="TextBox 5">
            <a:extLst>
              <a:ext uri="{FF2B5EF4-FFF2-40B4-BE49-F238E27FC236}">
                <a16:creationId xmlns:a16="http://schemas.microsoft.com/office/drawing/2014/main" id="{9A9FDD21-0D6D-2A4F-B985-E4366DA2F858}"/>
              </a:ext>
            </a:extLst>
          </p:cNvPr>
          <p:cNvSpPr txBox="1"/>
          <p:nvPr/>
        </p:nvSpPr>
        <p:spPr>
          <a:xfrm>
            <a:off x="833347" y="1946881"/>
            <a:ext cx="10905143"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Life cycle systems frameworks capture dynamics not only in products’ life cycles but also in materials, ecosystems, and the economy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Products like CLT and biochar can be an effective GHG mitigation approach but need region-specific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Biomass-based engineering solutions need to be developed hand in hand with proper management and consideration of ecosystems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2571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2645-0628-4B75-BFF4-6EB689AE07B5}"/>
              </a:ext>
            </a:extLst>
          </p:cNvPr>
          <p:cNvSpPr>
            <a:spLocks noGrp="1"/>
          </p:cNvSpPr>
          <p:nvPr>
            <p:ph type="title"/>
          </p:nvPr>
        </p:nvSpPr>
        <p:spPr/>
        <p:txBody>
          <a:bodyPr/>
          <a:lstStyle/>
          <a:p>
            <a:r>
              <a:rPr lang="en-US" dirty="0"/>
              <a:t> </a:t>
            </a:r>
          </a:p>
        </p:txBody>
      </p:sp>
      <p:pic>
        <p:nvPicPr>
          <p:cNvPr id="6" name="Content Placeholder 5">
            <a:extLst>
              <a:ext uri="{FF2B5EF4-FFF2-40B4-BE49-F238E27FC236}">
                <a16:creationId xmlns:a16="http://schemas.microsoft.com/office/drawing/2014/main" id="{FCAD9B27-B928-4C19-B12A-409F298ACF95}"/>
              </a:ext>
            </a:extLst>
          </p:cNvPr>
          <p:cNvPicPr>
            <a:picLocks noGrp="1" noChangeAspect="1"/>
          </p:cNvPicPr>
          <p:nvPr>
            <p:ph idx="1"/>
          </p:nvPr>
        </p:nvPicPr>
        <p:blipFill>
          <a:blip r:embed="rId3"/>
          <a:stretch>
            <a:fillRect/>
          </a:stretch>
        </p:blipFill>
        <p:spPr>
          <a:xfrm rot="5400000">
            <a:off x="0" y="0"/>
            <a:ext cx="0" cy="0"/>
          </a:xfrm>
        </p:spPr>
      </p:pic>
      <p:sp>
        <p:nvSpPr>
          <p:cNvPr id="10" name="Rectangle 9">
            <a:extLst>
              <a:ext uri="{FF2B5EF4-FFF2-40B4-BE49-F238E27FC236}">
                <a16:creationId xmlns:a16="http://schemas.microsoft.com/office/drawing/2014/main" id="{BB8E02FD-2747-4A67-AF43-6DB5B79A181B}"/>
              </a:ext>
            </a:extLst>
          </p:cNvPr>
          <p:cNvSpPr/>
          <p:nvPr/>
        </p:nvSpPr>
        <p:spPr>
          <a:xfrm>
            <a:off x="4539546" y="1072576"/>
            <a:ext cx="40000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Acknowledgment</a:t>
            </a:r>
            <a:endParaRPr kumimoji="0" lang="ko-KR" altLang="en-US" sz="2800" b="1" i="0" u="none" strike="noStrike" kern="1200" cap="none" spc="0" normalizeH="0" baseline="0" noProof="0" dirty="0">
              <a:ln>
                <a:noFill/>
              </a:ln>
              <a:solidFill>
                <a:srgbClr val="000000"/>
              </a:solidFill>
              <a:effectLst/>
              <a:uLnTx/>
              <a:uFillTx/>
              <a:latin typeface="Arial" panose="020B0604020202020204"/>
              <a:ea typeface="돋움" panose="020B0600000101010101" pitchFamily="34" charset="-127"/>
              <a:cs typeface="+mn-cs"/>
            </a:endParaRPr>
          </a:p>
        </p:txBody>
      </p:sp>
      <p:sp>
        <p:nvSpPr>
          <p:cNvPr id="25" name="Rectangle 24">
            <a:extLst>
              <a:ext uri="{FF2B5EF4-FFF2-40B4-BE49-F238E27FC236}">
                <a16:creationId xmlns:a16="http://schemas.microsoft.com/office/drawing/2014/main" id="{9471A2B5-8F56-4CE1-B815-FCD31033A388}"/>
              </a:ext>
            </a:extLst>
          </p:cNvPr>
          <p:cNvSpPr/>
          <p:nvPr/>
        </p:nvSpPr>
        <p:spPr>
          <a:xfrm>
            <a:off x="6783126" y="5785424"/>
            <a:ext cx="459084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0000"/>
                </a:solidFill>
                <a:effectLst/>
                <a:uLnTx/>
                <a:uFillTx/>
                <a:latin typeface="Arial" panose="020B0604020202020204"/>
                <a:ea typeface="돋움" panose="020B0600000101010101" pitchFamily="34" charset="-127"/>
                <a:cs typeface="+mn-cs"/>
              </a:rPr>
              <a:t>https://yao.research.yale.edu/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0000"/>
                </a:solidFill>
                <a:effectLst/>
                <a:uLnTx/>
                <a:uFillTx/>
                <a:latin typeface="Arial" panose="020B0604020202020204"/>
                <a:ea typeface="돋움" panose="020B0600000101010101" pitchFamily="34" charset="-127"/>
                <a:cs typeface="+mn-cs"/>
              </a:rPr>
              <a:t>y.yao@yale.edu</a:t>
            </a:r>
            <a:endParaRPr kumimoji="0" lang="ko-KR" altLang="en-US" sz="2400" b="1" i="0" u="none" strike="noStrike" kern="1200" cap="none" spc="0" normalizeH="0" baseline="0" noProof="0" dirty="0">
              <a:ln>
                <a:noFill/>
              </a:ln>
              <a:solidFill>
                <a:srgbClr val="000000"/>
              </a:solidFill>
              <a:effectLst/>
              <a:uLnTx/>
              <a:uFillTx/>
              <a:latin typeface="Arial" panose="020B0604020202020204"/>
              <a:ea typeface="돋움" panose="020B0600000101010101" pitchFamily="34" charset="-127"/>
              <a:cs typeface="+mn-cs"/>
            </a:endParaRPr>
          </a:p>
        </p:txBody>
      </p:sp>
      <p:sp>
        <p:nvSpPr>
          <p:cNvPr id="22" name="TextBox 21">
            <a:extLst>
              <a:ext uri="{FF2B5EF4-FFF2-40B4-BE49-F238E27FC236}">
                <a16:creationId xmlns:a16="http://schemas.microsoft.com/office/drawing/2014/main" id="{07573AA5-DD1B-4B42-A7B4-9FDF201C1DF8}"/>
              </a:ext>
            </a:extLst>
          </p:cNvPr>
          <p:cNvSpPr txBox="1"/>
          <p:nvPr/>
        </p:nvSpPr>
        <p:spPr>
          <a:xfrm>
            <a:off x="6414043" y="1779816"/>
            <a:ext cx="5329016"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Sponsors: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U.S. National Science Foundation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U.S. Department of Agriculture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Yale Planetary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Yale Center for Natural Carbon Capture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Collaborators: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Profs. Mark Ashton, Robert Mendelsohn, Yale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Dr. Alice Favero, RTI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Prof. Daniel Piotto, Federal University of Southern Bahia, Brazil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Prof. Wei Ren, University of Connecticut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Prof. Wei Peng, Princeton University </a:t>
            </a:r>
          </a:p>
        </p:txBody>
      </p:sp>
      <p:pic>
        <p:nvPicPr>
          <p:cNvPr id="17" name="Picture 16" descr="A picture containing text, clipart&#10;&#10;Description automatically generated">
            <a:extLst>
              <a:ext uri="{FF2B5EF4-FFF2-40B4-BE49-F238E27FC236}">
                <a16:creationId xmlns:a16="http://schemas.microsoft.com/office/drawing/2014/main" id="{1D9CAD58-C06E-4BD4-BFC6-C9A99E391342}"/>
              </a:ext>
            </a:extLst>
          </p:cNvPr>
          <p:cNvPicPr>
            <a:picLocks noChangeAspect="1"/>
          </p:cNvPicPr>
          <p:nvPr/>
        </p:nvPicPr>
        <p:blipFill rotWithShape="1">
          <a:blip r:embed="rId4"/>
          <a:srcRect l="10564" t="14491" r="9079" b="29558"/>
          <a:stretch/>
        </p:blipFill>
        <p:spPr>
          <a:xfrm>
            <a:off x="1699734" y="5806951"/>
            <a:ext cx="3709139" cy="1051049"/>
          </a:xfrm>
          <a:prstGeom prst="rect">
            <a:avLst/>
          </a:prstGeom>
        </p:spPr>
      </p:pic>
      <p:pic>
        <p:nvPicPr>
          <p:cNvPr id="3" name="Picture 2" descr="A group of people standing on stairs outside of a building&#10;&#10;AI-generated content may be incorrect.">
            <a:extLst>
              <a:ext uri="{FF2B5EF4-FFF2-40B4-BE49-F238E27FC236}">
                <a16:creationId xmlns:a16="http://schemas.microsoft.com/office/drawing/2014/main" id="{9E195E41-60E7-BAC1-836A-5E47F7DDBEE0}"/>
              </a:ext>
            </a:extLst>
          </p:cNvPr>
          <p:cNvPicPr>
            <a:picLocks noChangeAspect="1"/>
          </p:cNvPicPr>
          <p:nvPr/>
        </p:nvPicPr>
        <p:blipFill>
          <a:blip r:embed="rId5"/>
          <a:srcRect l="22412" t="38948" r="19298" b="6667"/>
          <a:stretch>
            <a:fillRect/>
          </a:stretch>
        </p:blipFill>
        <p:spPr>
          <a:xfrm>
            <a:off x="448941" y="1779816"/>
            <a:ext cx="5762621" cy="4032534"/>
          </a:xfrm>
          <a:prstGeom prst="rect">
            <a:avLst/>
          </a:prstGeom>
        </p:spPr>
      </p:pic>
    </p:spTree>
    <p:extLst>
      <p:ext uri="{BB962C8B-B14F-4D97-AF65-F5344CB8AC3E}">
        <p14:creationId xmlns:p14="http://schemas.microsoft.com/office/powerpoint/2010/main" val="2342547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B84A1-FA16-B468-38C0-1B0B0645894A}"/>
            </a:ext>
          </a:extLst>
        </p:cNvPr>
        <p:cNvGrpSpPr/>
        <p:nvPr/>
      </p:nvGrpSpPr>
      <p:grpSpPr>
        <a:xfrm>
          <a:off x="0" y="0"/>
          <a:ext cx="0" cy="0"/>
          <a:chOff x="0" y="0"/>
          <a:chExt cx="0" cy="0"/>
        </a:xfrm>
      </p:grpSpPr>
      <p:sp>
        <p:nvSpPr>
          <p:cNvPr id="3" name="Google Shape;248;p10">
            <a:extLst>
              <a:ext uri="{FF2B5EF4-FFF2-40B4-BE49-F238E27FC236}">
                <a16:creationId xmlns:a16="http://schemas.microsoft.com/office/drawing/2014/main" id="{983B67BE-2C7E-0320-3404-119D1202CA8C}"/>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4" name="Google Shape;249;p10">
            <a:extLst>
              <a:ext uri="{FF2B5EF4-FFF2-40B4-BE49-F238E27FC236}">
                <a16:creationId xmlns:a16="http://schemas.microsoft.com/office/drawing/2014/main" id="{AD1409A3-4228-E613-CE32-891A19EE4893}"/>
              </a:ext>
            </a:extLst>
          </p:cNvPr>
          <p:cNvSpPr txBox="1"/>
          <p:nvPr/>
        </p:nvSpPr>
        <p:spPr>
          <a:xfrm>
            <a:off x="595836" y="240742"/>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Major gaps in previous efforts I</a:t>
            </a:r>
            <a:endParaRPr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227BF0B-F6D1-B8EC-9FC4-D6E7095F03BC}"/>
              </a:ext>
            </a:extLst>
          </p:cNvPr>
          <p:cNvSpPr/>
          <p:nvPr/>
        </p:nvSpPr>
        <p:spPr>
          <a:xfrm>
            <a:off x="663038" y="1531915"/>
            <a:ext cx="10865922" cy="4928262"/>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2200" dirty="0"/>
              <a:t>For cropland-focused intercomparison efforts, coverage of regenerative management practices is sparse. Detailed management information is often inconsistently documented, which limits comparison between regenerative and conventional management practices using a </a:t>
            </a:r>
            <a:r>
              <a:rPr lang="en-US" sz="2200" b="1" dirty="0"/>
              <a:t>dynamic baseline </a:t>
            </a:r>
            <a:r>
              <a:rPr lang="en-US" sz="2200" dirty="0"/>
              <a:t>approach.</a:t>
            </a:r>
          </a:p>
          <a:p>
            <a:endParaRPr lang="en-US" sz="2200" dirty="0"/>
          </a:p>
          <a:p>
            <a:pPr marL="285750" indent="-285750">
              <a:buFont typeface="Arial" panose="020B0604020202020204" pitchFamily="34" charset="0"/>
              <a:buChar char="•"/>
            </a:pPr>
            <a:r>
              <a:rPr lang="en-US" sz="2200" b="1" dirty="0"/>
              <a:t>Validation datasets </a:t>
            </a:r>
            <a:r>
              <a:rPr lang="en-US" sz="2200" dirty="0"/>
              <a:t>are frequently small in size and therefore cannot adequately capture spatiotemporal variability in SOC and N</a:t>
            </a:r>
            <a:r>
              <a:rPr lang="en-US" sz="2200" baseline="-25000" dirty="0"/>
              <a:t>2</a:t>
            </a:r>
            <a:r>
              <a:rPr lang="en-US" sz="2200" dirty="0"/>
              <a:t>O fluxes.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Efforts have primarily focused on comparing SOC and N</a:t>
            </a:r>
            <a:r>
              <a:rPr lang="en-US" sz="2200" baseline="-25000" dirty="0"/>
              <a:t>2</a:t>
            </a:r>
            <a:r>
              <a:rPr lang="en-US" sz="2200" dirty="0"/>
              <a:t>O without examining </a:t>
            </a:r>
            <a:r>
              <a:rPr lang="en-US" sz="2200" b="1" dirty="0"/>
              <a:t>underlying processes </a:t>
            </a:r>
            <a:r>
              <a:rPr lang="en-US" sz="2200" dirty="0"/>
              <a:t>that require comparison of additional variables (e.g., biomass, soil moisture, soil inorganic N contents, N leaching).</a:t>
            </a:r>
          </a:p>
          <a:p>
            <a:endParaRPr lang="en-US" sz="2200" dirty="0"/>
          </a:p>
          <a:p>
            <a:pPr marL="285750" indent="-285750">
              <a:buFont typeface="Arial" panose="020B0604020202020204" pitchFamily="34" charset="0"/>
              <a:buChar char="•"/>
            </a:pPr>
            <a:r>
              <a:rPr lang="en-US" sz="2200" dirty="0"/>
              <a:t>Relatively few efforts have provided intercomparison results of SOC for </a:t>
            </a:r>
            <a:r>
              <a:rPr lang="en-US" sz="2200" b="1" dirty="0"/>
              <a:t>deeper soil depths</a:t>
            </a:r>
            <a:r>
              <a:rPr lang="en-US" sz="2200" dirty="0"/>
              <a:t>.</a:t>
            </a:r>
          </a:p>
        </p:txBody>
      </p:sp>
      <p:sp>
        <p:nvSpPr>
          <p:cNvPr id="6" name="Slide Number Placeholder 5">
            <a:extLst>
              <a:ext uri="{FF2B5EF4-FFF2-40B4-BE49-F238E27FC236}">
                <a16:creationId xmlns:a16="http://schemas.microsoft.com/office/drawing/2014/main" id="{ED735A24-6F9A-045C-EFE4-5EC4D6E2E76B}"/>
              </a:ext>
            </a:extLst>
          </p:cNvPr>
          <p:cNvSpPr>
            <a:spLocks noGrp="1"/>
          </p:cNvSpPr>
          <p:nvPr>
            <p:ph type="sldNum" sz="quarter" idx="12"/>
          </p:nvPr>
        </p:nvSpPr>
        <p:spPr>
          <a:xfrm>
            <a:off x="9346870" y="6460177"/>
            <a:ext cx="2743200" cy="365125"/>
          </a:xfrm>
        </p:spPr>
        <p:txBody>
          <a:bodyPr/>
          <a:lstStyle/>
          <a:p>
            <a:fld id="{AD125D4A-4590-432C-9965-F3930DCE6338}" type="slidenum">
              <a:rPr lang="en-US" smtClean="0"/>
              <a:t>6</a:t>
            </a:fld>
            <a:endParaRPr lang="en-US"/>
          </a:p>
        </p:txBody>
      </p:sp>
    </p:spTree>
    <p:extLst>
      <p:ext uri="{BB962C8B-B14F-4D97-AF65-F5344CB8AC3E}">
        <p14:creationId xmlns:p14="http://schemas.microsoft.com/office/powerpoint/2010/main" val="99036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BE639-0655-334C-CE44-A4ED8477E0A2}"/>
            </a:ext>
          </a:extLst>
        </p:cNvPr>
        <p:cNvGrpSpPr/>
        <p:nvPr/>
      </p:nvGrpSpPr>
      <p:grpSpPr>
        <a:xfrm>
          <a:off x="0" y="0"/>
          <a:ext cx="0" cy="0"/>
          <a:chOff x="0" y="0"/>
          <a:chExt cx="0" cy="0"/>
        </a:xfrm>
      </p:grpSpPr>
      <p:sp>
        <p:nvSpPr>
          <p:cNvPr id="3" name="Google Shape;248;p10">
            <a:extLst>
              <a:ext uri="{FF2B5EF4-FFF2-40B4-BE49-F238E27FC236}">
                <a16:creationId xmlns:a16="http://schemas.microsoft.com/office/drawing/2014/main" id="{957FE422-6CC6-9BDE-DF03-8BBD2C4F84E3}"/>
              </a:ext>
            </a:extLst>
          </p:cNvPr>
          <p:cNvSpPr/>
          <p:nvPr/>
        </p:nvSpPr>
        <p:spPr>
          <a:xfrm>
            <a:off x="0" y="1"/>
            <a:ext cx="12192000" cy="118600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4" name="Google Shape;249;p10">
            <a:extLst>
              <a:ext uri="{FF2B5EF4-FFF2-40B4-BE49-F238E27FC236}">
                <a16:creationId xmlns:a16="http://schemas.microsoft.com/office/drawing/2014/main" id="{656289DB-D59A-3631-032A-D7DAFE833FC1}"/>
              </a:ext>
            </a:extLst>
          </p:cNvPr>
          <p:cNvSpPr txBox="1"/>
          <p:nvPr/>
        </p:nvSpPr>
        <p:spPr>
          <a:xfrm>
            <a:off x="595836" y="240742"/>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Major gaps in previous efforts II</a:t>
            </a:r>
            <a:endParaRPr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57B6FDB-7A27-E2BD-C50B-867731D710E4}"/>
              </a:ext>
            </a:extLst>
          </p:cNvPr>
          <p:cNvSpPr/>
          <p:nvPr/>
        </p:nvSpPr>
        <p:spPr>
          <a:xfrm>
            <a:off x="483964" y="1923802"/>
            <a:ext cx="11224070" cy="4144490"/>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2200" dirty="0"/>
              <a:t>Some of the prior efforts have focused on intercomparison facilitated by </a:t>
            </a:r>
            <a:r>
              <a:rPr lang="en-US" sz="2200" b="1" dirty="0"/>
              <a:t>a few modeling groups</a:t>
            </a:r>
            <a:r>
              <a:rPr lang="en-US" sz="2200" dirty="0"/>
              <a:t>, rather than including model developers from each model to achieve more detailed model calibration and improvement.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t>Model ensemble </a:t>
            </a:r>
            <a:r>
              <a:rPr lang="en-US" sz="2200" dirty="0"/>
              <a:t>efforts have mostly focused on reporting simple mean or median values.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Relatively few studies have conducted </a:t>
            </a:r>
            <a:r>
              <a:rPr lang="en-US" sz="2200" b="1" dirty="0"/>
              <a:t>uncertainty analysis</a:t>
            </a:r>
            <a:r>
              <a:rPr lang="en-US" sz="2200" dirty="0"/>
              <a:t>, which limits confidence in model predictions for policy and management applications.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There has been limited attention to SOC and N</a:t>
            </a:r>
            <a:r>
              <a:rPr lang="en-US" sz="2200" baseline="-25000" dirty="0"/>
              <a:t>2</a:t>
            </a:r>
            <a:r>
              <a:rPr lang="en-US" sz="2200" dirty="0"/>
              <a:t>O modeling in </a:t>
            </a:r>
            <a:r>
              <a:rPr lang="en-US" sz="2200" b="1" dirty="0"/>
              <a:t>grasslands</a:t>
            </a:r>
            <a:r>
              <a:rPr lang="en-US" sz="2200" dirty="0"/>
              <a:t> due to limited data availability.</a:t>
            </a:r>
          </a:p>
        </p:txBody>
      </p:sp>
      <p:sp>
        <p:nvSpPr>
          <p:cNvPr id="2" name="Slide Number Placeholder 1">
            <a:extLst>
              <a:ext uri="{FF2B5EF4-FFF2-40B4-BE49-F238E27FC236}">
                <a16:creationId xmlns:a16="http://schemas.microsoft.com/office/drawing/2014/main" id="{D6000348-30AD-1C9E-7F25-1107C0C03EC4}"/>
              </a:ext>
            </a:extLst>
          </p:cNvPr>
          <p:cNvSpPr>
            <a:spLocks noGrp="1"/>
          </p:cNvSpPr>
          <p:nvPr>
            <p:ph type="sldNum" sz="quarter" idx="12"/>
          </p:nvPr>
        </p:nvSpPr>
        <p:spPr>
          <a:xfrm>
            <a:off x="9156864" y="6344474"/>
            <a:ext cx="2743200" cy="365125"/>
          </a:xfrm>
        </p:spPr>
        <p:txBody>
          <a:bodyPr/>
          <a:lstStyle/>
          <a:p>
            <a:fld id="{AD125D4A-4590-432C-9965-F3930DCE6338}" type="slidenum">
              <a:rPr lang="en-US" smtClean="0"/>
              <a:t>7</a:t>
            </a:fld>
            <a:endParaRPr lang="en-US"/>
          </a:p>
        </p:txBody>
      </p:sp>
    </p:spTree>
    <p:extLst>
      <p:ext uri="{BB962C8B-B14F-4D97-AF65-F5344CB8AC3E}">
        <p14:creationId xmlns:p14="http://schemas.microsoft.com/office/powerpoint/2010/main" val="202987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9D17-7560-F082-8816-A902208088DF}"/>
            </a:ext>
          </a:extLst>
        </p:cNvPr>
        <p:cNvGrpSpPr/>
        <p:nvPr/>
      </p:nvGrpSpPr>
      <p:grpSpPr>
        <a:xfrm>
          <a:off x="0" y="0"/>
          <a:ext cx="0" cy="0"/>
          <a:chOff x="0" y="0"/>
          <a:chExt cx="0" cy="0"/>
        </a:xfrm>
      </p:grpSpPr>
      <p:graphicFrame>
        <p:nvGraphicFramePr>
          <p:cNvPr id="6" name="TextBox 6">
            <a:extLst>
              <a:ext uri="{FF2B5EF4-FFF2-40B4-BE49-F238E27FC236}">
                <a16:creationId xmlns:a16="http://schemas.microsoft.com/office/drawing/2014/main" id="{2A55A27C-61CD-924F-506C-E2A4AC6C4D37}"/>
              </a:ext>
            </a:extLst>
          </p:cNvPr>
          <p:cNvGraphicFramePr/>
          <p:nvPr>
            <p:extLst>
              <p:ext uri="{D42A27DB-BD31-4B8C-83A1-F6EECF244321}">
                <p14:modId xmlns:p14="http://schemas.microsoft.com/office/powerpoint/2010/main" val="483426912"/>
              </p:ext>
            </p:extLst>
          </p:nvPr>
        </p:nvGraphicFramePr>
        <p:xfrm>
          <a:off x="586444" y="3214785"/>
          <a:ext cx="11085214" cy="3643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82B955E-142B-A09E-57C4-3460BDD78C3A}"/>
              </a:ext>
            </a:extLst>
          </p:cNvPr>
          <p:cNvSpPr txBox="1"/>
          <p:nvPr/>
        </p:nvSpPr>
        <p:spPr>
          <a:xfrm>
            <a:off x="586444" y="1288152"/>
            <a:ext cx="10915166" cy="184127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15000"/>
              </a:lnSpc>
              <a:spcBef>
                <a:spcPts val="600"/>
              </a:spcBef>
              <a:spcAft>
                <a:spcPts val="60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This </a:t>
            </a:r>
            <a:r>
              <a:rPr lang="en-US" sz="2000" b="1" dirty="0">
                <a:effectLst/>
                <a:latin typeface="Calibri" panose="020F0502020204030204" pitchFamily="34" charset="0"/>
                <a:ea typeface="Times New Roman" panose="02020603050405020304" pitchFamily="18" charset="0"/>
                <a:cs typeface="Calibri" panose="020F0502020204030204" pitchFamily="34" charset="0"/>
              </a:rPr>
              <a:t>five-year</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a:effectLst/>
                <a:latin typeface="Calibri" panose="020F0502020204030204" pitchFamily="34" charset="0"/>
                <a:ea typeface="Times New Roman" panose="02020603050405020304" pitchFamily="18" charset="0"/>
                <a:cs typeface="Calibri" panose="020F0502020204030204" pitchFamily="34" charset="0"/>
              </a:rPr>
              <a:t>project (2025-2029) </a:t>
            </a:r>
            <a:r>
              <a:rPr lang="en-US" sz="2000" dirty="0">
                <a:effectLst/>
                <a:latin typeface="Calibri" panose="020F0502020204030204" pitchFamily="34" charset="0"/>
                <a:ea typeface="Times New Roman" panose="02020603050405020304" pitchFamily="18" charset="0"/>
                <a:cs typeface="Calibri" panose="020F0502020204030204" pitchFamily="34" charset="0"/>
              </a:rPr>
              <a:t>leverages and expands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AgMIP’s</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networks and modeling protocols</a:t>
            </a:r>
            <a:r>
              <a:rPr lang="en-US" sz="2000" b="1" dirty="0">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for a coordinated national </a:t>
            </a:r>
            <a:r>
              <a:rPr lang="en-US" sz="20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multi-</a:t>
            </a:r>
            <a:r>
              <a:rPr lang="en-US" altLang="zh-CN" sz="2000" b="1" dirty="0">
                <a:solidFill>
                  <a:schemeClr val="accent5"/>
                </a:solidFill>
                <a:effectLst/>
                <a:latin typeface="Calibri" panose="020F0502020204030204" pitchFamily="34" charset="0"/>
                <a:ea typeface="Times New Roman" panose="02020603050405020304" pitchFamily="18" charset="0"/>
                <a:cs typeface="Calibri" panose="020F0502020204030204" pitchFamily="34" charset="0"/>
              </a:rPr>
              <a:t>model intercomparison and ensemble </a:t>
            </a:r>
            <a:r>
              <a:rPr lang="en-US" sz="2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effort</a:t>
            </a:r>
            <a:r>
              <a:rPr lang="en-US" sz="2000" dirty="0">
                <a:effectLst/>
                <a:latin typeface="Calibri" panose="020F0502020204030204" pitchFamily="34" charset="0"/>
                <a:ea typeface="Times New Roman" panose="02020603050405020304" pitchFamily="18" charset="0"/>
                <a:cs typeface="Calibri" panose="020F0502020204030204" pitchFamily="34" charset="0"/>
              </a:rPr>
              <a:t>. This project aims to improve the </a:t>
            </a:r>
            <a:r>
              <a:rPr lang="en-US" sz="2000" b="1" dirty="0">
                <a:latin typeface="Calibri" panose="020F0502020204030204" pitchFamily="34" charset="0"/>
                <a:ea typeface="Times New Roman" panose="02020603050405020304" pitchFamily="18" charset="0"/>
                <a:cs typeface="Calibri" panose="020F0502020204030204" pitchFamily="34" charset="0"/>
              </a:rPr>
              <a:t>modeling</a:t>
            </a:r>
            <a:r>
              <a:rPr lang="en-US" sz="2000" dirty="0">
                <a:latin typeface="Calibri" panose="020F0502020204030204" pitchFamily="34" charset="0"/>
                <a:ea typeface="Times New Roman" panose="02020603050405020304" pitchFamily="18" charset="0"/>
                <a:cs typeface="Calibri" panose="020F0502020204030204" pitchFamily="34" charset="0"/>
              </a:rPr>
              <a:t> of </a:t>
            </a:r>
            <a:r>
              <a:rPr lang="en-US" sz="2000" b="1" dirty="0">
                <a:latin typeface="Calibri" panose="020F0502020204030204" pitchFamily="34" charset="0"/>
                <a:ea typeface="Times New Roman" panose="02020603050405020304" pitchFamily="18" charset="0"/>
                <a:cs typeface="Calibri" panose="020F0502020204030204" pitchFamily="34" charset="0"/>
              </a:rPr>
              <a:t>soil carbon and nitrogen </a:t>
            </a:r>
            <a:r>
              <a:rPr lang="en-US" sz="2000" dirty="0">
                <a:effectLst/>
                <a:latin typeface="Calibri" panose="020F0502020204030204" pitchFamily="34" charset="0"/>
                <a:ea typeface="Times New Roman" panose="02020603050405020304" pitchFamily="18" charset="0"/>
                <a:cs typeface="Calibri" panose="020F0502020204030204" pitchFamily="34" charset="0"/>
              </a:rPr>
              <a:t>cycling pathways for </a:t>
            </a:r>
            <a:r>
              <a:rPr lang="en-US" sz="2000" b="1" dirty="0">
                <a:effectLst/>
                <a:latin typeface="Calibri" panose="020F0502020204030204" pitchFamily="34" charset="0"/>
                <a:ea typeface="Times New Roman" panose="02020603050405020304" pitchFamily="18" charset="0"/>
                <a:cs typeface="Calibri" panose="020F0502020204030204" pitchFamily="34" charset="0"/>
              </a:rPr>
              <a:t>U.S. </a:t>
            </a:r>
            <a:r>
              <a:rPr lang="en-US" sz="2000" b="1" dirty="0">
                <a:latin typeface="Calibri" panose="020F0502020204030204" pitchFamily="34" charset="0"/>
                <a:ea typeface="Times New Roman" panose="02020603050405020304" pitchFamily="18" charset="0"/>
                <a:cs typeface="Calibri" panose="020F0502020204030204" pitchFamily="34" charset="0"/>
              </a:rPr>
              <a:t>croplands and grasslands</a:t>
            </a:r>
            <a:r>
              <a:rPr lang="en-US" sz="2000" dirty="0">
                <a:latin typeface="Calibri" panose="020F0502020204030204" pitchFamily="34" charset="0"/>
                <a:ea typeface="Times New Roman" panose="02020603050405020304" pitchFamily="18" charset="0"/>
                <a:cs typeface="Calibri" panose="020F0502020204030204" pitchFamily="34" charset="0"/>
              </a:rPr>
              <a:t>, which will improve </a:t>
            </a:r>
            <a:r>
              <a:rPr lang="en-US" sz="2000" b="1" dirty="0">
                <a:latin typeface="Calibri" panose="020F0502020204030204" pitchFamily="34" charset="0"/>
                <a:ea typeface="Times New Roman" panose="02020603050405020304" pitchFamily="18" charset="0"/>
                <a:cs typeface="Calibri" panose="020F0502020204030204" pitchFamily="34" charset="0"/>
              </a:rPr>
              <a:t>soil health </a:t>
            </a:r>
            <a:r>
              <a:rPr lang="en-US" sz="2000" dirty="0">
                <a:latin typeface="Calibri" panose="020F0502020204030204" pitchFamily="34" charset="0"/>
                <a:ea typeface="Times New Roman" panose="02020603050405020304" pitchFamily="18" charset="0"/>
                <a:cs typeface="Calibri" panose="020F0502020204030204" pitchFamily="34" charset="0"/>
              </a:rPr>
              <a:t>management and </a:t>
            </a:r>
            <a:r>
              <a:rPr lang="en-US" sz="2000" b="1" dirty="0">
                <a:latin typeface="Calibri" panose="020F0502020204030204" pitchFamily="34" charset="0"/>
                <a:ea typeface="Times New Roman" panose="02020603050405020304" pitchFamily="18" charset="0"/>
                <a:cs typeface="Calibri" panose="020F0502020204030204" pitchFamily="34" charset="0"/>
              </a:rPr>
              <a:t>reduce nutrient losses</a:t>
            </a:r>
            <a:r>
              <a:rPr lang="en-US" sz="2000" dirty="0">
                <a:latin typeface="Calibri" panose="020F0502020204030204" pitchFamily="34" charset="0"/>
                <a:ea typeface="Times New Roman" panose="02020603050405020304" pitchFamily="18" charset="0"/>
                <a:cs typeface="Calibri" panose="020F0502020204030204" pitchFamily="34" charset="0"/>
              </a:rPr>
              <a:t>.</a:t>
            </a:r>
            <a:r>
              <a:rPr lang="en-US" sz="2000" dirty="0">
                <a:effectLst/>
                <a:latin typeface="Calibri" panose="020F0502020204030204" pitchFamily="34" charset="0"/>
                <a:ea typeface="Times New Roman" panose="02020603050405020304" pitchFamily="18" charset="0"/>
                <a:cs typeface="Calibri" panose="020F0502020204030204" pitchFamily="34" charset="0"/>
              </a:rPr>
              <a:t> This project will also address data and knowledge gaps</a:t>
            </a:r>
            <a:r>
              <a:rPr lang="en-US" sz="2000" dirty="0">
                <a:latin typeface="Calibri" panose="020F0502020204030204" pitchFamily="34" charset="0"/>
                <a:ea typeface="Times New Roman" panose="02020603050405020304" pitchFamily="18" charset="0"/>
                <a:cs typeface="Calibri" panose="020F0502020204030204" pitchFamily="34" charset="0"/>
              </a:rPr>
              <a:t> to better inform </a:t>
            </a:r>
            <a:r>
              <a:rPr lang="en-US" sz="2000" b="1" dirty="0">
                <a:latin typeface="Calibri" panose="020F0502020204030204" pitchFamily="34" charset="0"/>
                <a:ea typeface="Times New Roman" panose="02020603050405020304" pitchFamily="18" charset="0"/>
                <a:cs typeface="Calibri" panose="020F0502020204030204" pitchFamily="34" charset="0"/>
              </a:rPr>
              <a:t>management and policy decisions</a:t>
            </a:r>
            <a:r>
              <a:rPr lang="en-US" sz="2000" dirty="0">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2" name="Google Shape;248;p10">
            <a:extLst>
              <a:ext uri="{FF2B5EF4-FFF2-40B4-BE49-F238E27FC236}">
                <a16:creationId xmlns:a16="http://schemas.microsoft.com/office/drawing/2014/main" id="{568135F1-C12B-82E6-BD4D-7060123604D0}"/>
              </a:ext>
            </a:extLst>
          </p:cNvPr>
          <p:cNvSpPr/>
          <p:nvPr/>
        </p:nvSpPr>
        <p:spPr>
          <a:xfrm>
            <a:off x="0" y="1"/>
            <a:ext cx="12192000" cy="1080654"/>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CDB9B30D-F4AA-2B32-0BE1-33D518D16E21}"/>
              </a:ext>
            </a:extLst>
          </p:cNvPr>
          <p:cNvSpPr txBox="1"/>
          <p:nvPr/>
        </p:nvSpPr>
        <p:spPr>
          <a:xfrm>
            <a:off x="595836" y="183643"/>
            <a:ext cx="110003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altLang="zh-CN" sz="4000" dirty="0">
                <a:solidFill>
                  <a:srgbClr val="FFFFFF"/>
                </a:solidFill>
                <a:latin typeface="Calibri" panose="020F0502020204030204" pitchFamily="34" charset="0"/>
                <a:ea typeface="Calibri"/>
                <a:cs typeface="Calibri" panose="020F0502020204030204" pitchFamily="34" charset="0"/>
                <a:sym typeface="Calibri"/>
              </a:rPr>
              <a:t>Timeline and key steps for Farm-MIP</a:t>
            </a:r>
            <a:endParaRPr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2F6144D-9161-12C9-335D-39AFCA8D54D2}"/>
              </a:ext>
            </a:extLst>
          </p:cNvPr>
          <p:cNvSpPr>
            <a:spLocks noGrp="1"/>
          </p:cNvSpPr>
          <p:nvPr>
            <p:ph type="sldNum" sz="quarter" idx="12"/>
          </p:nvPr>
        </p:nvSpPr>
        <p:spPr>
          <a:xfrm>
            <a:off x="9311244" y="6491794"/>
            <a:ext cx="2743200" cy="365125"/>
          </a:xfrm>
        </p:spPr>
        <p:txBody>
          <a:bodyPr/>
          <a:lstStyle/>
          <a:p>
            <a:fld id="{AD125D4A-4590-432C-9965-F3930DCE6338}" type="slidenum">
              <a:rPr lang="en-US" smtClean="0"/>
              <a:t>8</a:t>
            </a:fld>
            <a:endParaRPr lang="en-US" dirty="0"/>
          </a:p>
        </p:txBody>
      </p:sp>
    </p:spTree>
    <p:extLst>
      <p:ext uri="{BB962C8B-B14F-4D97-AF65-F5344CB8AC3E}">
        <p14:creationId xmlns:p14="http://schemas.microsoft.com/office/powerpoint/2010/main" val="164060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8;p10">
            <a:extLst>
              <a:ext uri="{FF2B5EF4-FFF2-40B4-BE49-F238E27FC236}">
                <a16:creationId xmlns:a16="http://schemas.microsoft.com/office/drawing/2014/main" id="{6FF8CD17-88C7-1406-0AE6-8ED0B64BBF30}"/>
              </a:ext>
            </a:extLst>
          </p:cNvPr>
          <p:cNvSpPr/>
          <p:nvPr/>
        </p:nvSpPr>
        <p:spPr>
          <a:xfrm>
            <a:off x="1" y="0"/>
            <a:ext cx="3811835" cy="6857999"/>
          </a:xfrm>
          <a:prstGeom prst="rect">
            <a:avLst/>
          </a:prstGeom>
          <a:solidFill>
            <a:srgbClr val="00B05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Google Shape;249;p10">
            <a:extLst>
              <a:ext uri="{FF2B5EF4-FFF2-40B4-BE49-F238E27FC236}">
                <a16:creationId xmlns:a16="http://schemas.microsoft.com/office/drawing/2014/main" id="{B2F11402-BDE8-079B-66A1-391043061016}"/>
              </a:ext>
            </a:extLst>
          </p:cNvPr>
          <p:cNvSpPr txBox="1"/>
          <p:nvPr/>
        </p:nvSpPr>
        <p:spPr>
          <a:xfrm>
            <a:off x="305186" y="2371892"/>
            <a:ext cx="3201464"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dirty="0">
                <a:solidFill>
                  <a:srgbClr val="FFFFFF"/>
                </a:solidFill>
                <a:latin typeface="Calibri" panose="020F0502020204030204" pitchFamily="34" charset="0"/>
                <a:ea typeface="Calibri"/>
                <a:cs typeface="Calibri" panose="020F0502020204030204" pitchFamily="34" charset="0"/>
                <a:sym typeface="Calibri"/>
              </a:rPr>
              <a:t>Core modeling groups and team members</a:t>
            </a:r>
            <a:endParaRPr dirty="0">
              <a:latin typeface="Calibri" panose="020F0502020204030204" pitchFamily="34" charset="0"/>
              <a:cs typeface="Calibri" panose="020F0502020204030204" pitchFamily="34" charset="0"/>
            </a:endParaRPr>
          </a:p>
        </p:txBody>
      </p:sp>
      <p:pic>
        <p:nvPicPr>
          <p:cNvPr id="4" name="Picture 2" descr="APSIM">
            <a:extLst>
              <a:ext uri="{FF2B5EF4-FFF2-40B4-BE49-F238E27FC236}">
                <a16:creationId xmlns:a16="http://schemas.microsoft.com/office/drawing/2014/main" id="{3BD34F75-2535-EA24-BBF9-92FDFA4B4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771" y="490559"/>
            <a:ext cx="1383131" cy="898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entury background image">
            <a:extLst>
              <a:ext uri="{FF2B5EF4-FFF2-40B4-BE49-F238E27FC236}">
                <a16:creationId xmlns:a16="http://schemas.microsoft.com/office/drawing/2014/main" id="{AAD7664B-166E-23CB-F301-3EE74579F7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2723"/>
          <a:stretch/>
        </p:blipFill>
        <p:spPr bwMode="auto">
          <a:xfrm>
            <a:off x="8654025" y="323170"/>
            <a:ext cx="1486108" cy="1309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SSAT.net">
            <a:extLst>
              <a:ext uri="{FF2B5EF4-FFF2-40B4-BE49-F238E27FC236}">
                <a16:creationId xmlns:a16="http://schemas.microsoft.com/office/drawing/2014/main" id="{BEBFD398-A418-FB8F-C721-256CD9176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771" y="1751051"/>
            <a:ext cx="2531426" cy="676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ndc">
            <a:extLst>
              <a:ext uri="{FF2B5EF4-FFF2-40B4-BE49-F238E27FC236}">
                <a16:creationId xmlns:a16="http://schemas.microsoft.com/office/drawing/2014/main" id="{9AB951F4-8D6E-BDAC-896E-A58B70442D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8083" y="939628"/>
            <a:ext cx="1486108" cy="1011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D9F2E5-EB3A-2F7F-67FE-17A372937A41}"/>
              </a:ext>
            </a:extLst>
          </p:cNvPr>
          <p:cNvPicPr>
            <a:picLocks noChangeAspect="1"/>
          </p:cNvPicPr>
          <p:nvPr/>
        </p:nvPicPr>
        <p:blipFill>
          <a:blip r:embed="rId7"/>
          <a:stretch>
            <a:fillRect/>
          </a:stretch>
        </p:blipFill>
        <p:spPr>
          <a:xfrm>
            <a:off x="4111915" y="2801854"/>
            <a:ext cx="3414414" cy="514081"/>
          </a:xfrm>
          <a:prstGeom prst="rect">
            <a:avLst/>
          </a:prstGeom>
        </p:spPr>
      </p:pic>
      <p:pic>
        <p:nvPicPr>
          <p:cNvPr id="9" name="Picture 8">
            <a:extLst>
              <a:ext uri="{FF2B5EF4-FFF2-40B4-BE49-F238E27FC236}">
                <a16:creationId xmlns:a16="http://schemas.microsoft.com/office/drawing/2014/main" id="{FA5EB32C-2567-AA8E-59C0-A1D84EE60275}"/>
              </a:ext>
            </a:extLst>
          </p:cNvPr>
          <p:cNvPicPr>
            <a:picLocks noChangeAspect="1"/>
          </p:cNvPicPr>
          <p:nvPr/>
        </p:nvPicPr>
        <p:blipFill>
          <a:blip r:embed="rId8"/>
          <a:stretch>
            <a:fillRect/>
          </a:stretch>
        </p:blipFill>
        <p:spPr>
          <a:xfrm>
            <a:off x="7999143" y="2020879"/>
            <a:ext cx="1494647" cy="722741"/>
          </a:xfrm>
          <a:prstGeom prst="rect">
            <a:avLst/>
          </a:prstGeom>
        </p:spPr>
      </p:pic>
      <p:pic>
        <p:nvPicPr>
          <p:cNvPr id="10" name="Picture 9">
            <a:extLst>
              <a:ext uri="{FF2B5EF4-FFF2-40B4-BE49-F238E27FC236}">
                <a16:creationId xmlns:a16="http://schemas.microsoft.com/office/drawing/2014/main" id="{29A60511-FABC-25D3-125B-F62A14084BAA}"/>
              </a:ext>
            </a:extLst>
          </p:cNvPr>
          <p:cNvPicPr>
            <a:picLocks noChangeAspect="1"/>
          </p:cNvPicPr>
          <p:nvPr/>
        </p:nvPicPr>
        <p:blipFill>
          <a:blip r:embed="rId9"/>
          <a:stretch>
            <a:fillRect/>
          </a:stretch>
        </p:blipFill>
        <p:spPr>
          <a:xfrm>
            <a:off x="4210046" y="369759"/>
            <a:ext cx="1679323" cy="909634"/>
          </a:xfrm>
          <a:prstGeom prst="rect">
            <a:avLst/>
          </a:prstGeom>
        </p:spPr>
      </p:pic>
      <p:pic>
        <p:nvPicPr>
          <p:cNvPr id="11" name="Picture 10">
            <a:extLst>
              <a:ext uri="{FF2B5EF4-FFF2-40B4-BE49-F238E27FC236}">
                <a16:creationId xmlns:a16="http://schemas.microsoft.com/office/drawing/2014/main" id="{8992C614-9489-DAA0-F75B-60E9FC0F93B4}"/>
              </a:ext>
            </a:extLst>
          </p:cNvPr>
          <p:cNvPicPr>
            <a:picLocks noChangeAspect="1"/>
          </p:cNvPicPr>
          <p:nvPr/>
        </p:nvPicPr>
        <p:blipFill>
          <a:blip r:embed="rId10"/>
          <a:stretch>
            <a:fillRect/>
          </a:stretch>
        </p:blipFill>
        <p:spPr>
          <a:xfrm>
            <a:off x="9979430" y="2556419"/>
            <a:ext cx="2041562" cy="745956"/>
          </a:xfrm>
          <a:prstGeom prst="rect">
            <a:avLst/>
          </a:prstGeom>
        </p:spPr>
      </p:pic>
      <p:pic>
        <p:nvPicPr>
          <p:cNvPr id="12" name="Picture 11">
            <a:extLst>
              <a:ext uri="{FF2B5EF4-FFF2-40B4-BE49-F238E27FC236}">
                <a16:creationId xmlns:a16="http://schemas.microsoft.com/office/drawing/2014/main" id="{C1FD6B9B-EC0E-B846-5582-4A45D8BAB28C}"/>
              </a:ext>
            </a:extLst>
          </p:cNvPr>
          <p:cNvPicPr>
            <a:picLocks noChangeAspect="1"/>
          </p:cNvPicPr>
          <p:nvPr/>
        </p:nvPicPr>
        <p:blipFill>
          <a:blip r:embed="rId11"/>
          <a:stretch>
            <a:fillRect/>
          </a:stretch>
        </p:blipFill>
        <p:spPr>
          <a:xfrm>
            <a:off x="4662771" y="3649145"/>
            <a:ext cx="7010562" cy="378523"/>
          </a:xfrm>
          <a:prstGeom prst="rect">
            <a:avLst/>
          </a:prstGeom>
        </p:spPr>
      </p:pic>
      <p:sp>
        <p:nvSpPr>
          <p:cNvPr id="13" name="Slide Number Placeholder 12">
            <a:extLst>
              <a:ext uri="{FF2B5EF4-FFF2-40B4-BE49-F238E27FC236}">
                <a16:creationId xmlns:a16="http://schemas.microsoft.com/office/drawing/2014/main" id="{C08E9BEA-AEF4-4A09-31B5-640CE0D97866}"/>
              </a:ext>
            </a:extLst>
          </p:cNvPr>
          <p:cNvSpPr>
            <a:spLocks noGrp="1"/>
          </p:cNvSpPr>
          <p:nvPr>
            <p:ph type="sldNum" sz="quarter" idx="12"/>
          </p:nvPr>
        </p:nvSpPr>
        <p:spPr>
          <a:xfrm>
            <a:off x="9286685" y="6419925"/>
            <a:ext cx="2743200" cy="365125"/>
          </a:xfrm>
        </p:spPr>
        <p:txBody>
          <a:bodyPr/>
          <a:lstStyle/>
          <a:p>
            <a:fld id="{AD125D4A-4590-432C-9965-F3930DCE6338}" type="slidenum">
              <a:rPr lang="en-US" smtClean="0"/>
              <a:t>9</a:t>
            </a:fld>
            <a:endParaRPr lang="en-US"/>
          </a:p>
        </p:txBody>
      </p:sp>
      <p:sp>
        <p:nvSpPr>
          <p:cNvPr id="14" name="TextBox 13">
            <a:extLst>
              <a:ext uri="{FF2B5EF4-FFF2-40B4-BE49-F238E27FC236}">
                <a16:creationId xmlns:a16="http://schemas.microsoft.com/office/drawing/2014/main" id="{7F9AEC57-1116-246B-1D39-327E4827DCC4}"/>
              </a:ext>
            </a:extLst>
          </p:cNvPr>
          <p:cNvSpPr txBox="1"/>
          <p:nvPr/>
        </p:nvSpPr>
        <p:spPr>
          <a:xfrm>
            <a:off x="4260472" y="4499326"/>
            <a:ext cx="7412861" cy="2031325"/>
          </a:xfrm>
          <a:prstGeom prst="rect">
            <a:avLst/>
          </a:prstGeom>
          <a:noFill/>
        </p:spPr>
        <p:txBody>
          <a:bodyPr wrap="square" rtlCol="0">
            <a:spAutoFit/>
          </a:bodyPr>
          <a:lstStyle/>
          <a:p>
            <a:r>
              <a:rPr lang="en-US" dirty="0">
                <a:solidFill>
                  <a:schemeClr val="accent6"/>
                </a:solidFill>
                <a:latin typeface="Calibri" panose="020F0502020204030204" pitchFamily="34" charset="0"/>
                <a:cs typeface="Calibri" panose="020F0502020204030204" pitchFamily="34" charset="0"/>
              </a:rPr>
              <a:t>Yushu Xia, Alexander C Ruane, </a:t>
            </a:r>
            <a:r>
              <a:rPr lang="en-US" dirty="0">
                <a:latin typeface="Calibri" panose="020F0502020204030204" pitchFamily="34" charset="0"/>
                <a:cs typeface="Calibri" panose="020F0502020204030204" pitchFamily="34" charset="0"/>
              </a:rPr>
              <a:t>Alisa Keyser, Bruno Basso, </a:t>
            </a:r>
            <a:r>
              <a:rPr lang="en-US" dirty="0">
                <a:solidFill>
                  <a:schemeClr val="accent6"/>
                </a:solidFill>
                <a:latin typeface="Calibri" panose="020F0502020204030204" pitchFamily="34" charset="0"/>
                <a:cs typeface="Calibri" panose="020F0502020204030204" pitchFamily="34" charset="0"/>
              </a:rPr>
              <a:t>Cynthia Rosenzweig, </a:t>
            </a:r>
            <a:r>
              <a:rPr lang="en-US" dirty="0">
                <a:solidFill>
                  <a:schemeClr val="accent2"/>
                </a:solidFill>
                <a:latin typeface="Calibri" panose="020F0502020204030204" pitchFamily="34" charset="0"/>
                <a:cs typeface="Calibri" panose="020F0502020204030204" pitchFamily="34" charset="0"/>
              </a:rPr>
              <a:t>Elizabeth Marshall, </a:t>
            </a:r>
            <a:r>
              <a:rPr lang="en-US" dirty="0">
                <a:latin typeface="Calibri" panose="020F0502020204030204" pitchFamily="34" charset="0"/>
                <a:cs typeface="Calibri" panose="020F0502020204030204" pitchFamily="34" charset="0"/>
              </a:rPr>
              <a:t>Erik Mencos, </a:t>
            </a:r>
            <a:r>
              <a:rPr lang="en-US" dirty="0">
                <a:solidFill>
                  <a:schemeClr val="accent2"/>
                </a:solidFill>
                <a:latin typeface="Calibri" panose="020F0502020204030204" pitchFamily="34" charset="0"/>
                <a:cs typeface="Calibri" panose="020F0502020204030204" pitchFamily="34" charset="0"/>
              </a:rPr>
              <a:t>Evelyn Steglich, </a:t>
            </a:r>
            <a:r>
              <a:rPr lang="en-US" dirty="0">
                <a:latin typeface="Calibri" panose="020F0502020204030204" pitchFamily="34" charset="0"/>
                <a:cs typeface="Calibri" panose="020F0502020204030204" pitchFamily="34" charset="0"/>
              </a:rPr>
              <a:t>Gerrit Hoogenboom, </a:t>
            </a:r>
            <a:r>
              <a:rPr lang="en-US" altLang="zh-CN" dirty="0">
                <a:latin typeface="Calibri" panose="020F0502020204030204" pitchFamily="34" charset="0"/>
                <a:cs typeface="Calibri" panose="020F0502020204030204" pitchFamily="34" charset="0"/>
              </a:rPr>
              <a:t>Jaehak Jeong, </a:t>
            </a:r>
            <a:r>
              <a:rPr lang="en-US" dirty="0">
                <a:latin typeface="Calibri" panose="020F0502020204030204" pitchFamily="34" charset="0"/>
                <a:cs typeface="Calibri" panose="020F0502020204030204" pitchFamily="34" charset="0"/>
              </a:rPr>
              <a:t>Javier Osorio Leyton, </a:t>
            </a:r>
            <a:r>
              <a:rPr lang="en-US" dirty="0">
                <a:solidFill>
                  <a:schemeClr val="accent2"/>
                </a:solidFill>
                <a:latin typeface="Calibri" panose="020F0502020204030204" pitchFamily="34" charset="0"/>
                <a:cs typeface="Calibri" panose="020F0502020204030204" pitchFamily="34" charset="0"/>
              </a:rPr>
              <a:t>Jeffrey Arnold, </a:t>
            </a:r>
            <a:r>
              <a:rPr lang="en-US" dirty="0">
                <a:latin typeface="Calibri" panose="020F0502020204030204" pitchFamily="34" charset="0"/>
                <a:cs typeface="Calibri" panose="020F0502020204030204" pitchFamily="34" charset="0"/>
              </a:rPr>
              <a:t>Jia Deng, </a:t>
            </a:r>
            <a:r>
              <a:rPr lang="en-US" dirty="0">
                <a:solidFill>
                  <a:schemeClr val="accent2"/>
                </a:solidFill>
                <a:latin typeface="Calibri" panose="020F0502020204030204" pitchFamily="34" charset="0"/>
                <a:cs typeface="Calibri" panose="020F0502020204030204" pitchFamily="34" charset="0"/>
              </a:rPr>
              <a:t>Jonathan Smith, </a:t>
            </a:r>
            <a:r>
              <a:rPr lang="en-US" dirty="0">
                <a:solidFill>
                  <a:schemeClr val="accent6"/>
                </a:solidFill>
                <a:latin typeface="Calibri" panose="020F0502020204030204" pitchFamily="34" charset="0"/>
                <a:cs typeface="Calibri" panose="020F0502020204030204" pitchFamily="34" charset="0"/>
              </a:rPr>
              <a:t>Jonas Jägermeyr, </a:t>
            </a:r>
            <a:r>
              <a:rPr lang="en-US" dirty="0">
                <a:latin typeface="Calibri" panose="020F0502020204030204" pitchFamily="34" charset="0"/>
                <a:cs typeface="Calibri" panose="020F0502020204030204" pitchFamily="34" charset="0"/>
              </a:rPr>
              <a:t>Kaiguang Zhao, Kieu Le, </a:t>
            </a:r>
            <a:r>
              <a:rPr lang="en-US" dirty="0">
                <a:solidFill>
                  <a:schemeClr val="accent2"/>
                </a:solidFill>
                <a:latin typeface="Calibri" panose="020F0502020204030204" pitchFamily="34" charset="0"/>
                <a:cs typeface="Calibri" panose="020F0502020204030204" pitchFamily="34" charset="0"/>
              </a:rPr>
              <a:t>Laura Schreeg, Limei Ran, </a:t>
            </a:r>
            <a:r>
              <a:rPr lang="en-US" dirty="0">
                <a:latin typeface="Calibri" panose="020F0502020204030204" pitchFamily="34" charset="0"/>
                <a:cs typeface="Calibri" panose="020F0502020204030204" pitchFamily="34" charset="0"/>
              </a:rPr>
              <a:t>Luca Doro, </a:t>
            </a:r>
            <a:r>
              <a:rPr lang="en-US" dirty="0">
                <a:solidFill>
                  <a:schemeClr val="accent6"/>
                </a:solidFill>
                <a:latin typeface="Calibri" panose="020F0502020204030204" pitchFamily="34" charset="0"/>
                <a:cs typeface="Calibri" panose="020F0502020204030204" pitchFamily="34" charset="0"/>
              </a:rPr>
              <a:t>Meijian Yang, </a:t>
            </a:r>
            <a:r>
              <a:rPr lang="en-US" dirty="0">
                <a:solidFill>
                  <a:schemeClr val="accent2"/>
                </a:solidFill>
                <a:latin typeface="Calibri" panose="020F0502020204030204" pitchFamily="34" charset="0"/>
                <a:cs typeface="Calibri" panose="020F0502020204030204" pitchFamily="34" charset="0"/>
              </a:rPr>
              <a:t>Mike White, </a:t>
            </a:r>
            <a:r>
              <a:rPr lang="en-US" dirty="0">
                <a:latin typeface="Calibri" panose="020F0502020204030204" pitchFamily="34" charset="0"/>
                <a:cs typeface="Calibri" panose="020F0502020204030204" pitchFamily="34" charset="0"/>
              </a:rPr>
              <a:t>Natalie Kozlowski, Natalja Čerkasova, Sotirios Archontoulis, </a:t>
            </a:r>
            <a:r>
              <a:rPr lang="en-US" dirty="0">
                <a:solidFill>
                  <a:schemeClr val="accent2"/>
                </a:solidFill>
                <a:latin typeface="Calibri" panose="020F0502020204030204" pitchFamily="34" charset="0"/>
                <a:cs typeface="Calibri" panose="020F0502020204030204" pitchFamily="34" charset="0"/>
              </a:rPr>
              <a:t>Stephen J Del Grosso, </a:t>
            </a:r>
            <a:r>
              <a:rPr lang="en-US" dirty="0">
                <a:latin typeface="Calibri" panose="020F0502020204030204" pitchFamily="34" charset="0"/>
                <a:cs typeface="Calibri" panose="020F0502020204030204" pitchFamily="34" charset="0"/>
              </a:rPr>
              <a:t>Stephen Ogle, Tommaso Tadiello, </a:t>
            </a:r>
            <a:r>
              <a:rPr lang="en-US" dirty="0">
                <a:solidFill>
                  <a:schemeClr val="accent6"/>
                </a:solidFill>
                <a:latin typeface="Calibri" panose="020F0502020204030204" pitchFamily="34" charset="0"/>
                <a:cs typeface="Calibri" panose="020F0502020204030204" pitchFamily="34" charset="0"/>
              </a:rPr>
              <a:t>Terry Nipp,</a:t>
            </a:r>
            <a:r>
              <a:rPr lang="en-US" dirty="0">
                <a:latin typeface="Calibri" panose="020F0502020204030204" pitchFamily="34" charset="0"/>
                <a:cs typeface="Calibri" panose="020F0502020204030204" pitchFamily="34" charset="0"/>
              </a:rPr>
              <a:t> Xuesong Zhang, </a:t>
            </a:r>
            <a:r>
              <a:rPr lang="en-US" dirty="0">
                <a:solidFill>
                  <a:schemeClr val="accent6"/>
                </a:solidFill>
                <a:latin typeface="Calibri" panose="020F0502020204030204" pitchFamily="34" charset="0"/>
                <a:cs typeface="Calibri" panose="020F0502020204030204" pitchFamily="34" charset="0"/>
              </a:rPr>
              <a:t>Ye Yuan, </a:t>
            </a:r>
            <a:r>
              <a:rPr lang="en-US" dirty="0">
                <a:latin typeface="Calibri" panose="020F0502020204030204" pitchFamily="34" charset="0"/>
                <a:cs typeface="Calibri" panose="020F0502020204030204" pitchFamily="34" charset="0"/>
              </a:rPr>
              <a:t>Yi Yang </a:t>
            </a:r>
            <a:r>
              <a:rPr lang="en-US" b="1" dirty="0">
                <a:solidFill>
                  <a:schemeClr val="accent5"/>
                </a:solidFill>
                <a:latin typeface="Calibri" panose="020F0502020204030204" pitchFamily="34" charset="0"/>
                <a:cs typeface="Calibri" panose="020F0502020204030204" pitchFamily="34" charset="0"/>
              </a:rPr>
              <a:t>+ Data Providers</a:t>
            </a:r>
          </a:p>
        </p:txBody>
      </p:sp>
    </p:spTree>
    <p:extLst>
      <p:ext uri="{BB962C8B-B14F-4D97-AF65-F5344CB8AC3E}">
        <p14:creationId xmlns:p14="http://schemas.microsoft.com/office/powerpoint/2010/main" val="16080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5|18.5|2|2.3|4.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YSE Basic Slide">
  <a:themeElements>
    <a:clrScheme name="Custom 1">
      <a:dk1>
        <a:srgbClr val="000000"/>
      </a:dk1>
      <a:lt1>
        <a:srgbClr val="FFFFFF"/>
      </a:lt1>
      <a:dk2>
        <a:srgbClr val="00346B"/>
      </a:dk2>
      <a:lt2>
        <a:srgbClr val="F9F9F9"/>
      </a:lt2>
      <a:accent1>
        <a:srgbClr val="286DC0"/>
      </a:accent1>
      <a:accent2>
        <a:srgbClr val="63AAFF"/>
      </a:accent2>
      <a:accent3>
        <a:srgbClr val="494949"/>
      </a:accent3>
      <a:accent4>
        <a:srgbClr val="978D85"/>
      </a:accent4>
      <a:accent5>
        <a:srgbClr val="5B9BD5"/>
      </a:accent5>
      <a:accent6>
        <a:srgbClr val="FFFFFF"/>
      </a:accent6>
      <a:hlink>
        <a:srgbClr val="0563C1"/>
      </a:hlink>
      <a:folHlink>
        <a:srgbClr val="BD5319"/>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4cecae92-d326-45b1-80cf-0205f9ead9fa" xsi:nil="true"/>
    <TaxCatchAll xmlns="955c11f9-020b-4ea4-b49f-f676139b16a5" xsi:nil="true"/>
    <FileDescription xmlns="4cecae92-d326-45b1-80cf-0205f9ead9fa" xsi:nil="true"/>
    <lcf76f155ced4ddcb4097134ff3c332f xmlns="4cecae92-d326-45b1-80cf-0205f9ead9fa">
      <Terms xmlns="http://schemas.microsoft.com/office/infopath/2007/PartnerControls"/>
    </lcf76f155ced4ddcb4097134ff3c332f>
    <ProjectID xmlns="4cecae92-d326-45b1-80cf-0205f9ead9fa" xsi:nil="true"/>
    <ProjectName xmlns="4cecae92-d326-45b1-80cf-0205f9ead9fa" xsi:nil="true"/>
    <Client xmlns="4cecae92-d326-45b1-80cf-0205f9ead9fa" xsi:nil="true"/>
    <Status xmlns="4cecae92-d326-45b1-80cf-0205f9ead9f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BD81E1639E104B897B7464782B49BF" ma:contentTypeVersion="26" ma:contentTypeDescription="Create a new document." ma:contentTypeScope="" ma:versionID="2ac2038dccef4cdfd213c45cc9574a1b">
  <xsd:schema xmlns:xsd="http://www.w3.org/2001/XMLSchema" xmlns:xs="http://www.w3.org/2001/XMLSchema" xmlns:p="http://schemas.microsoft.com/office/2006/metadata/properties" xmlns:ns2="4cecae92-d326-45b1-80cf-0205f9ead9fa" xmlns:ns3="955c11f9-020b-4ea4-b49f-f676139b16a5" targetNamespace="http://schemas.microsoft.com/office/2006/metadata/properties" ma:root="true" ma:fieldsID="6ba057d56c77b88074d1eb67a6ec7df5" ns2:_="" ns3:_="">
    <xsd:import namespace="4cecae92-d326-45b1-80cf-0205f9ead9fa"/>
    <xsd:import namespace="955c11f9-020b-4ea4-b49f-f676139b16a5"/>
    <xsd:element name="properties">
      <xsd:complexType>
        <xsd:sequence>
          <xsd:element name="documentManagement">
            <xsd:complexType>
              <xsd:all>
                <xsd:element ref="ns2:Client" minOccurs="0"/>
                <xsd:element ref="ns2:ProjectID" minOccurs="0"/>
                <xsd:element ref="ns3:SharedWithUsers" minOccurs="0"/>
                <xsd:element ref="ns3:SharedWithDetails" minOccurs="0"/>
                <xsd:element ref="ns2:ProjectName" minOccurs="0"/>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Status" minOccurs="0"/>
                <xsd:element ref="ns2:MediaServiceDateTaken" minOccurs="0"/>
                <xsd:element ref="ns2:MediaLengthInSeconds" minOccurs="0"/>
                <xsd:element ref="ns2:MediaServiceLocation" minOccurs="0"/>
                <xsd:element ref="ns2:MediaServiceSearchProperties" minOccurs="0"/>
                <xsd:element ref="ns2:Date" minOccurs="0"/>
                <xsd:element ref="ns2:MediaServiceObjectDetectorVersions" minOccurs="0"/>
                <xsd:element ref="ns2:FileDescrip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cae92-d326-45b1-80cf-0205f9ead9fa" elementFormDefault="qualified">
    <xsd:import namespace="http://schemas.microsoft.com/office/2006/documentManagement/types"/>
    <xsd:import namespace="http://schemas.microsoft.com/office/infopath/2007/PartnerControls"/>
    <xsd:element name="Client" ma:index="8" nillable="true" ma:displayName="Client" ma:format="Dropdown" ma:internalName="Client">
      <xsd:simpleType>
        <xsd:restriction base="dms:Text">
          <xsd:maxLength value="255"/>
        </xsd:restriction>
      </xsd:simpleType>
    </xsd:element>
    <xsd:element name="ProjectID" ma:index="9" nillable="true" ma:displayName="Project Number" ma:format="Dropdown" ma:internalName="ProjectID">
      <xsd:simpleType>
        <xsd:restriction base="dms:Text">
          <xsd:maxLength value="255"/>
        </xsd:restriction>
      </xsd:simpleType>
    </xsd:element>
    <xsd:element name="ProjectName" ma:index="12" nillable="true" ma:displayName="Project Name" ma:format="Dropdown" ma:internalName="ProjectName">
      <xsd:simpleType>
        <xsd:restriction base="dms:Text">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3b40f3a-84d0-4acf-ad34-a39173ff9cc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Status" ma:index="23" nillable="true" ma:displayName="Status" ma:format="Dropdown" ma:internalName="Status">
      <xsd:simpleType>
        <xsd:restriction base="dms:Choice">
          <xsd:enumeration value="Active"/>
          <xsd:enumeration value="Closed"/>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 ma:index="28" nillable="true" ma:displayName="Date" ma:format="DateOnly" ma:internalName="Date">
      <xsd:simpleType>
        <xsd:restriction base="dms:DateTim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FileDescription" ma:index="30" nillable="true" ma:displayName="File Description" ma:description="Short description of the file" ma:format="Dropdown" ma:internalName="FileDescription">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5c11f9-020b-4ea4-b49f-f676139b16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46e6daf-71af-4009-ad17-73c15e282d41}" ma:internalName="TaxCatchAll" ma:showField="CatchAllData" ma:web="955c11f9-020b-4ea4-b49f-f676139b16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66910-42E2-4ECA-805E-D72F2340AC13}">
  <ds:schemaRefs>
    <ds:schemaRef ds:uri="http://schemas.microsoft.com/office/2006/metadata/properties"/>
    <ds:schemaRef ds:uri="http://schemas.microsoft.com/office/infopath/2007/PartnerControls"/>
    <ds:schemaRef ds:uri="4cecae92-d326-45b1-80cf-0205f9ead9fa"/>
    <ds:schemaRef ds:uri="955c11f9-020b-4ea4-b49f-f676139b16a5"/>
  </ds:schemaRefs>
</ds:datastoreItem>
</file>

<file path=customXml/itemProps2.xml><?xml version="1.0" encoding="utf-8"?>
<ds:datastoreItem xmlns:ds="http://schemas.openxmlformats.org/officeDocument/2006/customXml" ds:itemID="{298339ED-F4FC-4D48-9F5C-DC14FA193E84}">
  <ds:schemaRefs>
    <ds:schemaRef ds:uri="http://schemas.microsoft.com/sharepoint/v3/contenttype/forms"/>
  </ds:schemaRefs>
</ds:datastoreItem>
</file>

<file path=customXml/itemProps3.xml><?xml version="1.0" encoding="utf-8"?>
<ds:datastoreItem xmlns:ds="http://schemas.openxmlformats.org/officeDocument/2006/customXml" ds:itemID="{D51DF9FC-1358-4329-9D8F-F30F8BB90D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ecae92-d326-45b1-80cf-0205f9ead9fa"/>
    <ds:schemaRef ds:uri="955c11f9-020b-4ea4-b49f-f676139b16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2119</TotalTime>
  <Words>4332</Words>
  <Application>Microsoft Office PowerPoint</Application>
  <PresentationFormat>Widescreen</PresentationFormat>
  <Paragraphs>428</Paragraphs>
  <Slides>56</Slides>
  <Notes>39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Aptos</vt:lpstr>
      <vt:lpstr>Aptos Display</vt:lpstr>
      <vt:lpstr>Arial</vt:lpstr>
      <vt:lpstr>Calibri</vt:lpstr>
      <vt:lpstr>Cambria Math</vt:lpstr>
      <vt:lpstr>Google Sans</vt:lpstr>
      <vt:lpstr>Helvetica</vt:lpstr>
      <vt:lpstr>Helvetica-Oblique</vt:lpstr>
      <vt:lpstr>roboto</vt:lpstr>
      <vt:lpstr>Times New Roman</vt:lpstr>
      <vt:lpstr>Wingdings</vt:lpstr>
      <vt:lpstr>YaleNew</vt:lpstr>
      <vt:lpstr>1_Office Theme</vt:lpstr>
      <vt:lpstr>YSE Basic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Sustainable Bioeconomy?</vt:lpstr>
      <vt:lpstr>PowerPoint Presentation</vt:lpstr>
      <vt:lpstr>PowerPoint Presentation</vt:lpstr>
      <vt:lpstr>Research Gaps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Environmental Consequences of  Wood Utilization? </vt:lpstr>
      <vt:lpstr>PowerPoint Presentation</vt:lpstr>
      <vt:lpstr>PowerPoint Presentation</vt:lpstr>
      <vt:lpstr>PowerPoint Presentation</vt:lpstr>
      <vt:lpstr>Regional Forest Area Changes</vt:lpstr>
      <vt:lpstr>Regional Forest Area Changes</vt:lpstr>
      <vt:lpstr>LCA + IAM</vt:lpstr>
      <vt:lpstr>LCA + IAM</vt:lpstr>
      <vt:lpstr>LCA + IAM</vt:lpstr>
      <vt:lpstr>Main Takeaways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Author</dc:creator>
  <cp:lastModifiedBy>Wade, Chris</cp:lastModifiedBy>
  <cp:revision>77</cp:revision>
  <dcterms:created xsi:type="dcterms:W3CDTF">2025-06-07T19:26:37Z</dcterms:created>
  <dcterms:modified xsi:type="dcterms:W3CDTF">2026-04-14T14:34:48Z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0x0101004CBD81E1639E104B897B7464782B49BF</vt:lpwstr>
  </property>
  <property fmtid="{D5CDD505-2E9C-101B-9397-08002B2CF9AE}" pid="3" name="MediaServiceImageTags">
    <vt:lpwstr/>
  </property>
</Properties>
</file>